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25"/>
  </p:notesMasterIdLst>
  <p:handoutMasterIdLst>
    <p:handoutMasterId r:id="rId26"/>
  </p:handoutMasterIdLst>
  <p:sldIdLst>
    <p:sldId id="260" r:id="rId7"/>
    <p:sldId id="258" r:id="rId8"/>
    <p:sldId id="257" r:id="rId9"/>
    <p:sldId id="280" r:id="rId10"/>
    <p:sldId id="284" r:id="rId11"/>
    <p:sldId id="285" r:id="rId12"/>
    <p:sldId id="305" r:id="rId13"/>
    <p:sldId id="304" r:id="rId14"/>
    <p:sldId id="294" r:id="rId15"/>
    <p:sldId id="26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67" autoAdjust="0"/>
    <p:restoredTop sz="98752" autoAdjust="0"/>
  </p:normalViewPr>
  <p:slideViewPr>
    <p:cSldViewPr showGuides="1">
      <p:cViewPr varScale="1">
        <p:scale>
          <a:sx n="109" d="100"/>
          <a:sy n="109" d="100"/>
        </p:scale>
        <p:origin x="114" y="12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08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927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0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69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340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743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983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650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942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109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cot.com/services/projects/inde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Project Update and Summary of </a:t>
            </a:r>
          </a:p>
          <a:p>
            <a:r>
              <a:rPr lang="en-US" sz="2400" b="1" dirty="0" smtClean="0"/>
              <a:t>Project Priority List (PPL) Activity </a:t>
            </a:r>
            <a:endParaRPr lang="en-US" sz="2400" b="1" dirty="0"/>
          </a:p>
          <a:p>
            <a:endParaRPr lang="en-US" dirty="0"/>
          </a:p>
          <a:p>
            <a:r>
              <a:rPr lang="en-US" dirty="0" smtClean="0"/>
              <a:t>October 13,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0" y="685800"/>
            <a:ext cx="6477000" cy="5486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Appendix</a:t>
            </a:r>
          </a:p>
          <a:p>
            <a:pPr lvl="1"/>
            <a:r>
              <a:rPr lang="en-US" dirty="0" smtClean="0"/>
              <a:t>9/30/2016 Project Gantt</a:t>
            </a:r>
          </a:p>
          <a:p>
            <a:pPr marL="971550" lvl="2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/>
              <a:t>In-flight items sorted by Project End Date</a:t>
            </a:r>
          </a:p>
          <a:p>
            <a:pPr marL="971550" lvl="2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/>
              <a:t>“On Hold” projects listed separately</a:t>
            </a:r>
          </a:p>
          <a:p>
            <a:pPr marL="971550" lvl="2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/>
              <a:t>“Not Started” items sorted by Project Start </a:t>
            </a:r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578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9/30/2016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70" y="776107"/>
            <a:ext cx="8764205" cy="543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4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9/30/2016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877" y="776990"/>
            <a:ext cx="8709331" cy="539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70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9/30/2016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57" y="762001"/>
            <a:ext cx="8713329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58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9/30/2016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75" y="762000"/>
            <a:ext cx="8763000" cy="542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54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9/30/2016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08" y="762000"/>
            <a:ext cx="8757017" cy="543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8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9/30/2016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44" y="776990"/>
            <a:ext cx="8835817" cy="547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15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9/30/2016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09" y="762000"/>
            <a:ext cx="8718917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37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9/30/2016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35" y="771665"/>
            <a:ext cx="8787064" cy="544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2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95400" y="1219200"/>
            <a:ext cx="7543800" cy="3886200"/>
          </a:xfrm>
        </p:spPr>
        <p:txBody>
          <a:bodyPr/>
          <a:lstStyle/>
          <a:p>
            <a:r>
              <a:rPr lang="en-US" sz="2400" dirty="0" smtClean="0"/>
              <a:t>Project Portfolio Update</a:t>
            </a:r>
            <a:r>
              <a:rPr lang="en-US" sz="1800" dirty="0" smtClean="0"/>
              <a:t>			p. 3-8</a:t>
            </a:r>
          </a:p>
          <a:p>
            <a:pPr lvl="1"/>
            <a:r>
              <a:rPr lang="en-US" sz="1800" dirty="0" smtClean="0"/>
              <a:t>Recent/Upcoming Project Highlights</a:t>
            </a:r>
          </a:p>
          <a:p>
            <a:pPr lvl="1"/>
            <a:r>
              <a:rPr lang="en-US" sz="1800" dirty="0" smtClean="0"/>
              <a:t>2016 Release Targets</a:t>
            </a:r>
          </a:p>
          <a:p>
            <a:pPr lvl="1"/>
            <a:r>
              <a:rPr lang="en-US" sz="1800" dirty="0" smtClean="0"/>
              <a:t>2016 Project Spending Forecast</a:t>
            </a:r>
          </a:p>
          <a:p>
            <a:pPr lvl="1"/>
            <a:r>
              <a:rPr lang="en-US" sz="1800" dirty="0" smtClean="0"/>
              <a:t>Revision Request Funding Placeholder Status</a:t>
            </a:r>
          </a:p>
          <a:p>
            <a:pPr lvl="1"/>
            <a:r>
              <a:rPr lang="en-US" sz="1800" dirty="0" smtClean="0"/>
              <a:t>Aging Projects Review</a:t>
            </a:r>
          </a:p>
          <a:p>
            <a:pPr lvl="1"/>
            <a:r>
              <a:rPr lang="en-US" sz="1800" dirty="0" smtClean="0"/>
              <a:t>Priority/Rank Options for Revision Requests with Impacts</a:t>
            </a:r>
          </a:p>
          <a:p>
            <a:pPr lvl="1"/>
            <a:endParaRPr lang="en-US" sz="1800" dirty="0" smtClean="0"/>
          </a:p>
          <a:p>
            <a:r>
              <a:rPr lang="en-US" sz="2400" dirty="0" smtClean="0"/>
              <a:t>Appendix</a:t>
            </a:r>
          </a:p>
          <a:p>
            <a:pPr lvl="1"/>
            <a:r>
              <a:rPr lang="en-US" sz="1800" dirty="0" smtClean="0"/>
              <a:t>Project Portfolio Gantt Chart			p. 9-17</a:t>
            </a:r>
            <a:endParaRPr lang="en-US" sz="1800" dirty="0"/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093470" y="6096000"/>
            <a:ext cx="7795260" cy="5601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800" b="0" dirty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b="0" dirty="0"/>
              <a:t>Location of Project Priority List (PPL):   </a:t>
            </a:r>
            <a:r>
              <a:rPr lang="en-US" b="0" dirty="0">
                <a:hlinkClick r:id="rId3"/>
              </a:rPr>
              <a:t>http://www.ercot.com/services/projects/index</a:t>
            </a:r>
            <a:endParaRPr lang="en-US" b="0" dirty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800" b="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71600" y="243682"/>
            <a:ext cx="5105400" cy="5183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1"/>
                </a:solidFill>
              </a:rPr>
              <a:t>Project Update Agenda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086600" cy="5183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Recent / Upcoming Project Highlights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143000"/>
            <a:ext cx="8648700" cy="5082020"/>
          </a:xfrm>
        </p:spPr>
        <p:txBody>
          <a:bodyPr/>
          <a:lstStyle/>
          <a:p>
            <a:pPr>
              <a:tabLst>
                <a:tab pos="6862763" algn="l"/>
              </a:tabLst>
            </a:pPr>
            <a:r>
              <a:rPr lang="en-US" sz="2000" dirty="0" smtClean="0"/>
              <a:t>2016 September </a:t>
            </a:r>
            <a:r>
              <a:rPr lang="en-US" sz="2000" dirty="0"/>
              <a:t>Release – Week of </a:t>
            </a:r>
            <a:r>
              <a:rPr lang="en-US" sz="2000" dirty="0" smtClean="0"/>
              <a:t>9/26/2016</a:t>
            </a:r>
            <a:r>
              <a:rPr lang="en-US" sz="2000" i="1" dirty="0">
                <a:solidFill>
                  <a:srgbClr val="00B050"/>
                </a:solidFill>
              </a:rPr>
              <a:t>	 Complete</a:t>
            </a:r>
          </a:p>
          <a:p>
            <a:pPr lvl="1">
              <a:tabLst>
                <a:tab pos="6862763" algn="l"/>
              </a:tabLst>
            </a:pPr>
            <a:r>
              <a:rPr lang="en-US" sz="1600" dirty="0" smtClean="0"/>
              <a:t>NPRR219 – TSPs </a:t>
            </a:r>
            <a:r>
              <a:rPr lang="en-US" sz="1600" dirty="0"/>
              <a:t>Must Submit Outages for Resource Owned Equipment and Clarification of Changes in Status of Transmission Element Postings</a:t>
            </a:r>
          </a:p>
          <a:p>
            <a:pPr lvl="1">
              <a:tabLst>
                <a:tab pos="6862763" algn="l"/>
              </a:tabLst>
            </a:pPr>
            <a:r>
              <a:rPr lang="en-US" sz="1600" dirty="0" smtClean="0"/>
              <a:t>SCR783 </a:t>
            </a:r>
            <a:r>
              <a:rPr lang="en-US" sz="1600" dirty="0"/>
              <a:t>– Outage Scheduler Enhancements -- Groups 2 and 3, Group Outage, Usability and Filtering Enhancements</a:t>
            </a:r>
          </a:p>
          <a:p>
            <a:pPr lvl="1">
              <a:tabLst>
                <a:tab pos="6862763" algn="l"/>
              </a:tabLst>
            </a:pPr>
            <a:r>
              <a:rPr lang="en-US" sz="1600" dirty="0" smtClean="0"/>
              <a:t>NOGRR050 </a:t>
            </a:r>
            <a:r>
              <a:rPr lang="en-US" sz="1600" dirty="0"/>
              <a:t>– Resolution of Reporting Issues Related to </a:t>
            </a:r>
            <a:r>
              <a:rPr lang="en-US" sz="1600" dirty="0" smtClean="0"/>
              <a:t>NPRR219</a:t>
            </a:r>
          </a:p>
          <a:p>
            <a:pPr lvl="1">
              <a:tabLst>
                <a:tab pos="6862763" algn="l"/>
              </a:tabLst>
            </a:pPr>
            <a:r>
              <a:rPr lang="en-US" sz="1600" dirty="0"/>
              <a:t>NOGRR143 – Alignment of Nodal Operating Guides with NERC Reliability Standard, BAL-001-TRE-1</a:t>
            </a:r>
          </a:p>
          <a:p>
            <a:pPr>
              <a:tabLst>
                <a:tab pos="6862763" algn="l"/>
              </a:tabLst>
            </a:pPr>
            <a:endParaRPr lang="en-US" sz="2000" dirty="0" smtClean="0"/>
          </a:p>
          <a:p>
            <a:pPr>
              <a:tabLst>
                <a:tab pos="6862763" algn="l"/>
              </a:tabLst>
            </a:pPr>
            <a:r>
              <a:rPr lang="en-US" sz="2000" dirty="0"/>
              <a:t>2016 </a:t>
            </a:r>
            <a:r>
              <a:rPr lang="en-US" sz="2000" dirty="0" smtClean="0"/>
              <a:t>November </a:t>
            </a:r>
            <a:r>
              <a:rPr lang="en-US" sz="2000" dirty="0"/>
              <a:t>Release – Week of </a:t>
            </a:r>
            <a:r>
              <a:rPr lang="en-US" sz="2000" dirty="0" smtClean="0"/>
              <a:t>11/1/2016</a:t>
            </a:r>
            <a:r>
              <a:rPr lang="en-US" sz="2000" i="1" dirty="0">
                <a:solidFill>
                  <a:srgbClr val="00B050"/>
                </a:solidFill>
              </a:rPr>
              <a:t>	 In Flight</a:t>
            </a:r>
          </a:p>
          <a:p>
            <a:pPr lvl="1">
              <a:tabLst>
                <a:tab pos="6862763" algn="l"/>
              </a:tabLst>
            </a:pPr>
            <a:r>
              <a:rPr lang="en-US" sz="1600" dirty="0" smtClean="0"/>
              <a:t>NPRR495 </a:t>
            </a:r>
            <a:r>
              <a:rPr lang="en-US" sz="1600" dirty="0"/>
              <a:t>– Changes to Ancillary Services Capacity Monitor</a:t>
            </a:r>
            <a:endParaRPr lang="en-US" sz="1600" dirty="0" smtClean="0"/>
          </a:p>
          <a:p>
            <a:pPr lvl="1">
              <a:tabLst>
                <a:tab pos="6862763" algn="l"/>
              </a:tabLst>
            </a:pPr>
            <a:r>
              <a:rPr lang="en-US" sz="1600" dirty="0"/>
              <a:t>NPRR736 – Updates to the Ancillary Service Capacity Monitor Display</a:t>
            </a:r>
            <a:endParaRPr lang="en-US" sz="1600" dirty="0" smtClean="0"/>
          </a:p>
          <a:p>
            <a:pPr lvl="1">
              <a:tabLst>
                <a:tab pos="6862763" algn="l"/>
              </a:tabLst>
            </a:pPr>
            <a:r>
              <a:rPr lang="en-US" sz="1600" dirty="0" smtClean="0"/>
              <a:t>NPRR770</a:t>
            </a:r>
            <a:r>
              <a:rPr lang="en-US" sz="1600" dirty="0"/>
              <a:t> – Addition of </a:t>
            </a:r>
            <a:r>
              <a:rPr lang="en-US" sz="1600" dirty="0" err="1"/>
              <a:t>Outaged</a:t>
            </a:r>
            <a:r>
              <a:rPr lang="en-US" sz="1600" dirty="0"/>
              <a:t> Resource Capacity to the </a:t>
            </a:r>
            <a:r>
              <a:rPr lang="en-US" sz="1600" dirty="0" smtClean="0"/>
              <a:t>A/S </a:t>
            </a:r>
            <a:r>
              <a:rPr lang="en-US" sz="1600" dirty="0"/>
              <a:t>Capacity Monitor</a:t>
            </a:r>
            <a:endParaRPr lang="en-US" sz="1600" dirty="0" smtClean="0"/>
          </a:p>
          <a:p>
            <a:pPr lvl="1">
              <a:tabLst>
                <a:tab pos="6862763" algn="l"/>
              </a:tabLst>
            </a:pPr>
            <a:endParaRPr lang="en-US" sz="1600" dirty="0"/>
          </a:p>
          <a:p>
            <a:pPr>
              <a:tabLst>
                <a:tab pos="6862763" algn="l"/>
              </a:tabLst>
            </a:pP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590800" y="6225020"/>
            <a:ext cx="5257800" cy="4365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 b="0" dirty="0"/>
              <a:t>Note:  Projected Go-Live dates are subject to change.</a:t>
            </a:r>
            <a:br>
              <a:rPr lang="en-US" sz="1400" b="0" dirty="0"/>
            </a:br>
            <a:r>
              <a:rPr lang="en-US" sz="1400" b="0" dirty="0"/>
              <a:t>Please watch for market notices as the effective dates approach.</a:t>
            </a:r>
          </a:p>
        </p:txBody>
      </p:sp>
    </p:spTree>
    <p:extLst>
      <p:ext uri="{BB962C8B-B14F-4D97-AF65-F5344CB8AC3E}">
        <p14:creationId xmlns:p14="http://schemas.microsoft.com/office/powerpoint/2010/main" val="102405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686800" cy="527613"/>
          </a:xfrm>
        </p:spPr>
        <p:txBody>
          <a:bodyPr/>
          <a:lstStyle/>
          <a:p>
            <a:r>
              <a:rPr lang="en-US" sz="2200" b="1" dirty="0" smtClean="0">
                <a:solidFill>
                  <a:schemeClr val="accent1"/>
                </a:solidFill>
              </a:rPr>
              <a:t>2016 Release Targets – Board Approved NPRRs / SCRs / </a:t>
            </a:r>
            <a:r>
              <a:rPr lang="en-US" sz="2200" b="1" dirty="0" err="1" smtClean="0">
                <a:solidFill>
                  <a:schemeClr val="accent1"/>
                </a:solidFill>
              </a:rPr>
              <a:t>xGRRs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endParaRPr lang="en-US" sz="2200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4</a:t>
            </a:fld>
            <a:endParaRPr lang="en-US"/>
          </a:p>
        </p:txBody>
      </p:sp>
      <p:sp>
        <p:nvSpPr>
          <p:cNvPr id="29" name="TextBox 15"/>
          <p:cNvSpPr txBox="1">
            <a:spLocks noChangeArrowheads="1"/>
          </p:cNvSpPr>
          <p:nvPr/>
        </p:nvSpPr>
        <p:spPr bwMode="auto">
          <a:xfrm>
            <a:off x="160280" y="5300990"/>
            <a:ext cx="3174414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Go-live dates can differ from Protocol effective dates – Please refer to market notices for more details</a:t>
            </a:r>
          </a:p>
        </p:txBody>
      </p:sp>
      <p:sp>
        <p:nvSpPr>
          <p:cNvPr id="30" name="TextBox 22"/>
          <p:cNvSpPr txBox="1">
            <a:spLocks noChangeArrowheads="1"/>
          </p:cNvSpPr>
          <p:nvPr/>
        </p:nvSpPr>
        <p:spPr bwMode="auto">
          <a:xfrm>
            <a:off x="160279" y="5758190"/>
            <a:ext cx="3174415" cy="2616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Release targets are subject to change</a:t>
            </a:r>
          </a:p>
        </p:txBody>
      </p:sp>
      <p:sp>
        <p:nvSpPr>
          <p:cNvPr id="31" name="TextBox 21"/>
          <p:cNvSpPr txBox="1">
            <a:spLocks noChangeArrowheads="1"/>
          </p:cNvSpPr>
          <p:nvPr/>
        </p:nvSpPr>
        <p:spPr bwMode="auto">
          <a:xfrm>
            <a:off x="3903384" y="5998417"/>
            <a:ext cx="1963074" cy="21544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NPRR686(b) 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– 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Solar portion</a:t>
            </a:r>
          </a:p>
        </p:txBody>
      </p:sp>
      <p:sp>
        <p:nvSpPr>
          <p:cNvPr id="32" name="TextBox 23"/>
          <p:cNvSpPr txBox="1">
            <a:spLocks noChangeArrowheads="1"/>
          </p:cNvSpPr>
          <p:nvPr/>
        </p:nvSpPr>
        <p:spPr bwMode="auto">
          <a:xfrm>
            <a:off x="3456567" y="5293197"/>
            <a:ext cx="2895600" cy="6617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APPENDIX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Red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Text: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New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additions and target release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changes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Strike-Through Text: Previous target release changes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(a), (b), etc. indicates multiple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phases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33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7217303"/>
              </p:ext>
            </p:extLst>
          </p:nvPr>
        </p:nvGraphicFramePr>
        <p:xfrm>
          <a:off x="160280" y="838201"/>
          <a:ext cx="8839200" cy="3581399"/>
        </p:xfrm>
        <a:graphic>
          <a:graphicData uri="http://schemas.openxmlformats.org/drawingml/2006/table">
            <a:tbl>
              <a:tblPr/>
              <a:tblGrid>
                <a:gridCol w="1439920"/>
                <a:gridCol w="1524000"/>
                <a:gridCol w="1524191"/>
                <a:gridCol w="1504660"/>
                <a:gridCol w="1390749"/>
                <a:gridCol w="1455680"/>
              </a:tblGrid>
              <a:tr h="5495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February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2/2 – 2/4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April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4/12 – 4/14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6/21 – 6/23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August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8/30 – 9/1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September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9/26 – 9/30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12/6 – 12/8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  <a:tr h="24222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NPRR588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NPRR615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NPRR686</a:t>
                      </a: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(b)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NPRR419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COPMGRR040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NPRR515</a:t>
                      </a: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NPRR742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VMCRR008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EMS Upgrade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NPRR662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NPRR712</a:t>
                      </a: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(a)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RMGRR126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RMGRR137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NPRR219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SCR783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NOGRR050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NOGRR143</a:t>
                      </a: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(a)</a:t>
                      </a:r>
                      <a:endParaRPr kumimoji="0" lang="en-US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 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NPRR712</a:t>
                      </a: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(b)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NOGRR143</a:t>
                      </a: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(b)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NPRR495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NPRR736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NPRR754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NOGRR147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SCR787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SCR788</a:t>
                      </a:r>
                      <a:endParaRPr kumimoji="0" lang="en-US" sz="9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RMGRR127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RMGRR140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5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</a:tbl>
          </a:graphicData>
        </a:graphic>
      </p:graphicFrame>
      <p:sp>
        <p:nvSpPr>
          <p:cNvPr id="34" name="TextBox 21"/>
          <p:cNvSpPr txBox="1">
            <a:spLocks noChangeArrowheads="1"/>
          </p:cNvSpPr>
          <p:nvPr/>
        </p:nvSpPr>
        <p:spPr bwMode="auto">
          <a:xfrm>
            <a:off x="2133600" y="6252709"/>
            <a:ext cx="4572000" cy="21544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Project Status Codes: NS = Not Started, I = Initiation, P = Planning, E = Execution, H = On Hold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315200" y="1400352"/>
            <a:ext cx="23690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endParaRPr kumimoji="0" lang="en-US" sz="5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kern="0" dirty="0" smtClean="0">
                <a:solidFill>
                  <a:srgbClr val="000000"/>
                </a:solidFill>
              </a:rPr>
              <a:t> </a:t>
            </a:r>
            <a:endParaRPr lang="en-US" sz="28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610600" y="1392422"/>
            <a:ext cx="370549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endParaRPr kumimoji="0" lang="en-US" sz="1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7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39" name="TextBox 13"/>
          <p:cNvSpPr txBox="1">
            <a:spLocks noChangeArrowheads="1"/>
          </p:cNvSpPr>
          <p:nvPr/>
        </p:nvSpPr>
        <p:spPr bwMode="auto">
          <a:xfrm>
            <a:off x="160280" y="4495800"/>
            <a:ext cx="8839200" cy="261610"/>
          </a:xfrm>
          <a:prstGeom prst="rect">
            <a:avLst/>
          </a:prstGeom>
          <a:solidFill>
            <a:srgbClr val="BBE0E3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2016 TBD Items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(and point at which they became “TBD”)</a:t>
            </a:r>
            <a:endParaRPr kumimoji="0" lang="en-US" sz="11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354923"/>
              </p:ext>
            </p:extLst>
          </p:nvPr>
        </p:nvGraphicFramePr>
        <p:xfrm>
          <a:off x="168443" y="4761471"/>
          <a:ext cx="8831321" cy="464820"/>
        </p:xfrm>
        <a:graphic>
          <a:graphicData uri="http://schemas.openxmlformats.org/drawingml/2006/table">
            <a:tbl>
              <a:tblPr firstRow="1" bandRow="1"/>
              <a:tblGrid>
                <a:gridCol w="1380270"/>
                <a:gridCol w="584887"/>
                <a:gridCol w="838200"/>
                <a:gridCol w="838200"/>
                <a:gridCol w="838200"/>
                <a:gridCol w="914400"/>
                <a:gridCol w="3437164"/>
              </a:tblGrid>
              <a:tr h="239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Feb. 2016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April 2016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June 2016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Aug.</a:t>
                      </a:r>
                      <a:r>
                        <a:rPr lang="en-US" sz="1050" b="0" baseline="0" dirty="0" smtClean="0">
                          <a:solidFill>
                            <a:schemeClr val="tx1"/>
                          </a:solidFill>
                        </a:rPr>
                        <a:t> 2016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October 2016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</a:tr>
              <a:tr h="2035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NOGRR084, NPRR664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endParaRPr lang="en-US" sz="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SCR781  H</a:t>
                      </a:r>
                      <a:endParaRPr lang="en-US" sz="800" b="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endParaRPr lang="en-US" sz="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endParaRPr lang="en-US" sz="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endParaRPr lang="en-US" sz="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noStrike" dirty="0" smtClean="0">
                          <a:solidFill>
                            <a:srgbClr val="FF0000"/>
                          </a:solidFill>
                        </a:rPr>
                        <a:t>NPRR775, NPRR778, NPRR782, NPRR785, NPRR789, RMGRR134</a:t>
                      </a:r>
                      <a:endParaRPr lang="en-US" sz="800" b="0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2" name="TextBox 13"/>
          <p:cNvSpPr txBox="1">
            <a:spLocks noChangeArrowheads="1"/>
          </p:cNvSpPr>
          <p:nvPr/>
        </p:nvSpPr>
        <p:spPr bwMode="auto">
          <a:xfrm>
            <a:off x="189376" y="3779174"/>
            <a:ext cx="4409000" cy="246221"/>
          </a:xfrm>
          <a:prstGeom prst="rect">
            <a:avLst/>
          </a:prstGeom>
          <a:solidFill>
            <a:srgbClr val="A1D8FD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EMS Upgrade “Chill”</a:t>
            </a:r>
            <a:endParaRPr kumimoji="0" lang="en-US" sz="10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cxnSp>
        <p:nvCxnSpPr>
          <p:cNvPr id="43" name="Straight Connector 42"/>
          <p:cNvCxnSpPr/>
          <p:nvPr/>
        </p:nvCxnSpPr>
        <p:spPr bwMode="auto">
          <a:xfrm>
            <a:off x="3389012" y="3898596"/>
            <a:ext cx="1182988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flipH="1">
            <a:off x="163000" y="3899179"/>
            <a:ext cx="11430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sp>
        <p:nvSpPr>
          <p:cNvPr id="48" name="TextBox 21"/>
          <p:cNvSpPr txBox="1">
            <a:spLocks noChangeArrowheads="1"/>
          </p:cNvSpPr>
          <p:nvPr/>
        </p:nvSpPr>
        <p:spPr bwMode="auto">
          <a:xfrm>
            <a:off x="6494464" y="5285205"/>
            <a:ext cx="2497136" cy="70788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In-Flight Items Planned for </a:t>
            </a:r>
            <a:r>
              <a:rPr kumimoji="0" lang="en-US" sz="800" b="0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Future</a:t>
            </a:r>
            <a:r>
              <a:rPr kumimoji="0" lang="en-US" sz="800" b="0" i="0" u="sng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en-US" sz="800" b="0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Delivery</a:t>
            </a:r>
          </a:p>
          <a:p>
            <a:pPr marL="117475" marR="0" lvl="0" indent="-117475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CMM bundle (Planning): NPRR519, NPRR620, NPRR683, NPRR702, NPRR741, NPRR743, 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NPRR755, NPRR760</a:t>
            </a:r>
          </a:p>
          <a:p>
            <a:pPr marL="117475" marR="0" lvl="0" indent="-117475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CRR Upgrade (Planning): SCR777</a:t>
            </a:r>
          </a:p>
        </p:txBody>
      </p:sp>
      <p:sp>
        <p:nvSpPr>
          <p:cNvPr id="49" name="TextBox 12"/>
          <p:cNvSpPr txBox="1">
            <a:spLocks noChangeArrowheads="1"/>
          </p:cNvSpPr>
          <p:nvPr/>
        </p:nvSpPr>
        <p:spPr bwMode="auto">
          <a:xfrm>
            <a:off x="3123958" y="2838323"/>
            <a:ext cx="1515695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6/16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  <p:sp>
        <p:nvSpPr>
          <p:cNvPr id="22" name="TextBox 12"/>
          <p:cNvSpPr txBox="1">
            <a:spLocks noChangeArrowheads="1"/>
          </p:cNvSpPr>
          <p:nvPr/>
        </p:nvSpPr>
        <p:spPr bwMode="auto">
          <a:xfrm>
            <a:off x="7552105" y="2861101"/>
            <a:ext cx="1439495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 smtClean="0">
                <a:solidFill>
                  <a:srgbClr val="000000"/>
                </a:solidFill>
              </a:rPr>
              <a:t>12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/10 – </a:t>
            </a:r>
            <a:r>
              <a:rPr lang="en-US" sz="1200" kern="0" dirty="0">
                <a:solidFill>
                  <a:srgbClr val="000000"/>
                </a:solidFill>
              </a:rPr>
              <a:t>12/11 </a:t>
            </a:r>
            <a:r>
              <a:rPr lang="en-US" sz="1000" kern="0" dirty="0">
                <a:solidFill>
                  <a:srgbClr val="000000"/>
                </a:solidFill>
              </a:rPr>
              <a:t>(Retail)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3" name="TextBox 12"/>
          <p:cNvSpPr txBox="1">
            <a:spLocks noChangeArrowheads="1"/>
          </p:cNvSpPr>
          <p:nvPr/>
        </p:nvSpPr>
        <p:spPr bwMode="auto">
          <a:xfrm>
            <a:off x="4639653" y="2843140"/>
            <a:ext cx="1508760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>
                <a:solidFill>
                  <a:srgbClr val="000000"/>
                </a:solidFill>
              </a:rPr>
              <a:t>7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/23 – 7/24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(Retail)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4" name="TextBox 12"/>
          <p:cNvSpPr txBox="1">
            <a:spLocks noChangeArrowheads="1"/>
          </p:cNvSpPr>
          <p:nvPr/>
        </p:nvSpPr>
        <p:spPr bwMode="auto">
          <a:xfrm>
            <a:off x="6144747" y="2529248"/>
            <a:ext cx="1397819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/>
              <a:t>11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/1 – 11/3</a:t>
            </a:r>
          </a:p>
        </p:txBody>
      </p:sp>
      <p:sp>
        <p:nvSpPr>
          <p:cNvPr id="26" name="TextBox 12"/>
          <p:cNvSpPr txBox="1">
            <a:spLocks noChangeArrowheads="1"/>
          </p:cNvSpPr>
          <p:nvPr/>
        </p:nvSpPr>
        <p:spPr bwMode="auto">
          <a:xfrm>
            <a:off x="1602941" y="2843139"/>
            <a:ext cx="1515695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5/1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7552105" y="2566438"/>
            <a:ext cx="1439495" cy="230832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kern="0" dirty="0" smtClean="0">
                <a:solidFill>
                  <a:srgbClr val="FF0000"/>
                </a:solidFill>
              </a:rPr>
              <a:t>12/5 – NMMS Upgrade</a:t>
            </a:r>
            <a:endParaRPr kumimoji="0" lang="en-US" sz="900" b="0" i="0" u="non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28" name="TextBox 21"/>
          <p:cNvSpPr txBox="1">
            <a:spLocks noChangeArrowheads="1"/>
          </p:cNvSpPr>
          <p:nvPr/>
        </p:nvSpPr>
        <p:spPr bwMode="auto">
          <a:xfrm>
            <a:off x="6734200" y="6012551"/>
            <a:ext cx="2192567" cy="707886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Items Originally Targeted for 2016 </a:t>
            </a:r>
            <a:r>
              <a:rPr lang="en-US" sz="800" b="0" u="sng" kern="0" dirty="0" smtClean="0"/>
              <a:t>Now </a:t>
            </a:r>
            <a:r>
              <a:rPr kumimoji="0" lang="en-US" sz="800" b="0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Planned for 2017 Delivery</a:t>
            </a:r>
          </a:p>
          <a:p>
            <a:pPr marL="117475" marR="0" lvl="0" indent="-117475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RRGRRs 03,06,07,09 (2017-R1 target)</a:t>
            </a:r>
          </a:p>
          <a:p>
            <a:pPr marL="117475" marR="0" lvl="0" indent="-117475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NPRR272 (2017-R1 target)</a:t>
            </a:r>
          </a:p>
          <a:p>
            <a:pPr marL="117475" marR="0" lvl="0" indent="-117475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800" b="0" kern="0" dirty="0" smtClean="0"/>
              <a:t>NPRR714 (2017-R3 target)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8265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6324600" cy="518318"/>
          </a:xfrm>
        </p:spPr>
        <p:txBody>
          <a:bodyPr/>
          <a:lstStyle/>
          <a:p>
            <a:r>
              <a:rPr lang="en-US" dirty="0" smtClean="0"/>
              <a:t>2016 Project Spending Forecast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2438400" y="6107973"/>
            <a:ext cx="5867400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/>
              <a:t>2016 PPL Budget  =  $22.5M</a:t>
            </a:r>
            <a:endParaRPr lang="en-US" sz="800" b="0" dirty="0"/>
          </a:p>
        </p:txBody>
      </p:sp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2438400" y="6380821"/>
            <a:ext cx="5867400" cy="2462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dirty="0" smtClean="0">
                <a:solidFill>
                  <a:srgbClr val="FF0000"/>
                </a:solidFill>
              </a:rPr>
              <a:t>“Potential Demand” represents internal ERCOT projects that have not been fully approved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97490"/>
            <a:ext cx="9043351" cy="531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82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Revision Request Funding Placeholder Status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13203"/>
            <a:ext cx="8686800" cy="1028700"/>
          </a:xfrm>
        </p:spPr>
        <p:txBody>
          <a:bodyPr/>
          <a:lstStyle/>
          <a:p>
            <a:r>
              <a:rPr lang="en-US" sz="2000" dirty="0"/>
              <a:t>In </a:t>
            </a:r>
            <a:r>
              <a:rPr lang="en-US" sz="2000" dirty="0" smtClean="0"/>
              <a:t>2016 and 2017, </a:t>
            </a:r>
            <a:r>
              <a:rPr lang="en-US" sz="2000" dirty="0"/>
              <a:t>ERCOT </a:t>
            </a:r>
            <a:r>
              <a:rPr lang="en-US" sz="2000" dirty="0" smtClean="0"/>
              <a:t>forecasted </a:t>
            </a:r>
            <a:r>
              <a:rPr lang="en-US" sz="2000" dirty="0"/>
              <a:t>$</a:t>
            </a:r>
            <a:r>
              <a:rPr lang="en-US" sz="2000" dirty="0" smtClean="0"/>
              <a:t>4.0M </a:t>
            </a:r>
            <a:r>
              <a:rPr lang="en-US" sz="2000" dirty="0"/>
              <a:t>for Revision Request </a:t>
            </a:r>
            <a:r>
              <a:rPr lang="en-US" sz="2000" dirty="0" smtClean="0"/>
              <a:t>work</a:t>
            </a:r>
          </a:p>
          <a:p>
            <a:pPr marL="457200" indent="-457200">
              <a:buFont typeface="+mj-lt"/>
              <a:buAutoNum type="arabicPeriod"/>
            </a:pPr>
            <a:endParaRPr lang="en-US" sz="12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Yearly Revision Request Spending Forecast Summary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086196"/>
              </p:ext>
            </p:extLst>
          </p:nvPr>
        </p:nvGraphicFramePr>
        <p:xfrm>
          <a:off x="751648" y="2099562"/>
          <a:ext cx="7543800" cy="332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2660"/>
                <a:gridCol w="1765570"/>
                <a:gridCol w="1765570"/>
              </a:tblGrid>
              <a:tr h="5588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Project Status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2016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2017</a:t>
                      </a:r>
                      <a:endParaRPr lang="en-US" sz="2000" dirty="0"/>
                    </a:p>
                  </a:txBody>
                  <a:tcPr anchor="ctr"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YTD Actuals</a:t>
                      </a:r>
                      <a:endParaRPr lang="en-US" i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$2.05M</a:t>
                      </a:r>
                      <a:endParaRPr lang="en-US" i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–</a:t>
                      </a:r>
                      <a:endParaRPr lang="en-US" i="1" dirty="0"/>
                    </a:p>
                  </a:txBody>
                  <a:tcPr anchor="ctr"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 smtClean="0"/>
                        <a:t>Approved – In-Flight / Complete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$2.78M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$0.77M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Approved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–</a:t>
                      </a:r>
                      <a:r>
                        <a:rPr lang="en-US" baseline="0" dirty="0" smtClean="0"/>
                        <a:t> On Hold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$0.01M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$0.40M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Approved – Not Started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$0.05M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$0.26M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Remaining Funding</a:t>
                      </a:r>
                      <a:endParaRPr lang="en-US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$1.16M</a:t>
                      </a:r>
                      <a:endParaRPr lang="en-US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$2.57M</a:t>
                      </a:r>
                      <a:endParaRPr lang="en-US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Allocation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$4.00M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$4.00M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760440" y="4901206"/>
            <a:ext cx="753465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0440" y="5452362"/>
            <a:ext cx="753465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4520960" y="5674592"/>
            <a:ext cx="4038600" cy="5345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i="1" dirty="0" smtClean="0"/>
              <a:t>Each year, an additional $400k is held in reserve in the event the $4M allocation is insufficient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53208" y="3080240"/>
            <a:ext cx="753465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804286" y="2721074"/>
            <a:ext cx="12602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As of 9/30/2016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395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5943600" cy="518318"/>
          </a:xfrm>
        </p:spPr>
        <p:txBody>
          <a:bodyPr/>
          <a:lstStyle/>
          <a:p>
            <a:r>
              <a:rPr lang="en-US" dirty="0" smtClean="0"/>
              <a:t>Aging Projects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Content Placeholder 16"/>
          <p:cNvSpPr>
            <a:spLocks noGrp="1"/>
          </p:cNvSpPr>
          <p:nvPr>
            <p:ph idx="1"/>
          </p:nvPr>
        </p:nvSpPr>
        <p:spPr>
          <a:xfrm>
            <a:off x="84664" y="990600"/>
            <a:ext cx="8991600" cy="5181600"/>
          </a:xfrm>
        </p:spPr>
        <p:txBody>
          <a:bodyPr/>
          <a:lstStyle/>
          <a:p>
            <a:pPr eaLnBrk="1" hangingPunct="1">
              <a:tabLst>
                <a:tab pos="6862763" algn="l"/>
              </a:tabLst>
            </a:pPr>
            <a:r>
              <a:rPr lang="en-US" sz="2400" dirty="0" smtClean="0"/>
              <a:t>Definition of “Aging Item”</a:t>
            </a:r>
          </a:p>
          <a:p>
            <a:pPr lvl="1"/>
            <a:r>
              <a:rPr lang="en-US" sz="2000" b="0" dirty="0" smtClean="0"/>
              <a:t>PPL Source Doc = Revision Request</a:t>
            </a:r>
          </a:p>
          <a:p>
            <a:pPr lvl="1"/>
            <a:r>
              <a:rPr lang="en-US" sz="2000" b="0" dirty="0" smtClean="0"/>
              <a:t>PPL Project Status = “Not Started”</a:t>
            </a:r>
            <a:endParaRPr lang="en-US" sz="2000" b="0" dirty="0"/>
          </a:p>
          <a:p>
            <a:pPr lvl="1"/>
            <a:r>
              <a:rPr lang="en-US" sz="2000" dirty="0" smtClean="0"/>
              <a:t>PPL Priority &lt; Current Year</a:t>
            </a:r>
            <a:endParaRPr lang="en-US" sz="1800" b="0" dirty="0" smtClean="0"/>
          </a:p>
          <a:p>
            <a:pPr lvl="1"/>
            <a:endParaRPr lang="en-US" sz="2000" b="0" dirty="0"/>
          </a:p>
          <a:p>
            <a:pPr lvl="1" eaLnBrk="1" hangingPunct="1">
              <a:tabLst>
                <a:tab pos="6862763" algn="l"/>
              </a:tabLst>
            </a:pPr>
            <a:endParaRPr lang="en-US" sz="2000" dirty="0"/>
          </a:p>
          <a:p>
            <a:pPr>
              <a:tabLst>
                <a:tab pos="6862763" algn="l"/>
              </a:tabLst>
            </a:pPr>
            <a:r>
              <a:rPr lang="en-US" sz="2400" dirty="0"/>
              <a:t>Request PRS members </a:t>
            </a:r>
            <a:r>
              <a:rPr lang="en-US" sz="2400" dirty="0" smtClean="0"/>
              <a:t>review </a:t>
            </a:r>
            <a:r>
              <a:rPr lang="en-US" sz="2400" dirty="0"/>
              <a:t>these </a:t>
            </a:r>
            <a:r>
              <a:rPr lang="en-US" sz="2400" dirty="0" smtClean="0"/>
              <a:t>items </a:t>
            </a:r>
            <a:r>
              <a:rPr lang="en-US" sz="2400" dirty="0"/>
              <a:t>and </a:t>
            </a:r>
            <a:r>
              <a:rPr lang="en-US" sz="2400" dirty="0" smtClean="0"/>
              <a:t>be prepared </a:t>
            </a:r>
            <a:r>
              <a:rPr lang="en-US" sz="2400" dirty="0"/>
              <a:t>for a detailed discussion in </a:t>
            </a:r>
            <a:r>
              <a:rPr lang="en-US" sz="2400" dirty="0" smtClean="0"/>
              <a:t>November</a:t>
            </a:r>
            <a:endParaRPr lang="en-US" sz="24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24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5105400" cy="518318"/>
          </a:xfrm>
        </p:spPr>
        <p:txBody>
          <a:bodyPr/>
          <a:lstStyle/>
          <a:p>
            <a:r>
              <a:rPr lang="en-US" dirty="0" smtClean="0"/>
              <a:t>Aging Projects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625439"/>
              </p:ext>
            </p:extLst>
          </p:nvPr>
        </p:nvGraphicFramePr>
        <p:xfrm>
          <a:off x="152400" y="1066800"/>
          <a:ext cx="8915400" cy="36546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0"/>
                <a:gridCol w="1752600"/>
                <a:gridCol w="762000"/>
                <a:gridCol w="609600"/>
                <a:gridCol w="685800"/>
                <a:gridCol w="2575774"/>
                <a:gridCol w="1767626"/>
              </a:tblGrid>
              <a:tr h="5011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Item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Description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Board Approval Date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Submitter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Target PPL Start Date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effectLst/>
                        </a:rPr>
                        <a:t>Comments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ERCOT Opinion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</a:tr>
              <a:tr h="7180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NOGRR084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Daily Grid Operations Summary Report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5/15/2012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MISUG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TBD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Pending NOGRR to revise NOGRR084 language.  ERCOT is the </a:t>
                      </a:r>
                      <a:r>
                        <a:rPr lang="en-US" sz="1100" u="none" strike="noStrike" dirty="0" smtClean="0">
                          <a:effectLst/>
                        </a:rPr>
                        <a:t>author.  Discussion held at 10/10/2016 MDWG.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Do not </a:t>
                      </a:r>
                      <a:r>
                        <a:rPr lang="en-US" sz="1100" u="none" strike="noStrike" dirty="0" smtClean="0">
                          <a:effectLst/>
                        </a:rPr>
                        <a:t>proceed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on NOGRR084 at this time</a:t>
                      </a:r>
                      <a:endParaRPr lang="en-US" sz="1100" u="none" strike="noStrike" dirty="0" smtClean="0">
                        <a:effectLst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NPRR439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Updating a Counter-Party's Available Credit Limit for Current Day DAM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5/15/2012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ERCOT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TBD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Proposed for elimination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by NPRR803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Do not proceed on 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NPRR439 at this time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NPRR714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Real-Time Make-Whole Payment for Exceptional Fuel Cost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10/13/2015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GDF Suez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TBD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Pending submission of an NPRR by ERCOT that may eliminate NPRR714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Do not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proceed on NPRR714 at this time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52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NPRR664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Index Fuel Price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12/9/2014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RCWG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TBD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TAC asked that ERCOT not proceed until further notice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Do not </a:t>
                      </a:r>
                      <a:r>
                        <a:rPr lang="en-US" sz="1100" u="none" strike="noStrike" dirty="0" smtClean="0">
                          <a:effectLst/>
                        </a:rPr>
                        <a:t>start – path forward is TBD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6700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772400" cy="518318"/>
          </a:xfrm>
        </p:spPr>
        <p:txBody>
          <a:bodyPr/>
          <a:lstStyle/>
          <a:p>
            <a:r>
              <a:rPr lang="en-US" sz="2000" dirty="0" smtClean="0"/>
              <a:t>Priority / Rank Options for Revision Requests with Impacts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75098"/>
              </p:ext>
            </p:extLst>
          </p:nvPr>
        </p:nvGraphicFramePr>
        <p:xfrm>
          <a:off x="228600" y="1066800"/>
          <a:ext cx="8686799" cy="3114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2286000"/>
                <a:gridCol w="762000"/>
                <a:gridCol w="685800"/>
                <a:gridCol w="3733799"/>
              </a:tblGrid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Revision Request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Description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Priority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Rank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Comments</a:t>
                      </a:r>
                      <a:endParaRPr lang="en-US" sz="1400" dirty="0"/>
                    </a:p>
                  </a:txBody>
                  <a:tcPr anchor="ctr"/>
                </a:tc>
              </a:tr>
              <a:tr h="86158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NPRR790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Addition of Phase Angle Limits to the Network Operations Model</a:t>
                      </a:r>
                    </a:p>
                    <a:p>
                      <a:pPr algn="l"/>
                      <a:r>
                        <a:rPr lang="en-US" sz="1100" i="1" dirty="0" smtClean="0"/>
                        <a:t>[ERCOT]</a:t>
                      </a:r>
                      <a:endParaRPr lang="en-US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1850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Add to 2017 queue</a:t>
                      </a:r>
                    </a:p>
                  </a:txBody>
                  <a:tcPr anchor="ctr"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NPRR797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Actual Load by Forecast Zone Report and Display</a:t>
                      </a:r>
                    </a:p>
                    <a:p>
                      <a:pPr algn="l"/>
                      <a:r>
                        <a:rPr lang="en-US" sz="1100" i="1" dirty="0" smtClean="0"/>
                        <a:t>[Reliant</a:t>
                      </a:r>
                      <a:r>
                        <a:rPr lang="en-US" sz="1100" i="1" baseline="0" dirty="0" smtClean="0"/>
                        <a:t> Energy</a:t>
                      </a:r>
                      <a:r>
                        <a:rPr lang="en-US" sz="1100" i="1" dirty="0" smtClean="0"/>
                        <a:t>]</a:t>
                      </a:r>
                      <a:endParaRPr lang="en-US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1860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Add to 2017 queue</a:t>
                      </a:r>
                    </a:p>
                  </a:txBody>
                  <a:tcPr anchor="ctr"/>
                </a:tc>
              </a:tr>
              <a:tr h="85578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NPRR801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Non-Controllable Load Resource MW in PRC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dirty="0" smtClean="0"/>
                        <a:t>[ERCOT]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1870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Add to 2017 queue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413981"/>
              </p:ext>
            </p:extLst>
          </p:nvPr>
        </p:nvGraphicFramePr>
        <p:xfrm>
          <a:off x="3631962" y="750771"/>
          <a:ext cx="1645404" cy="291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404"/>
              </a:tblGrid>
              <a:tr h="29145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Options for…</a:t>
                      </a:r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25254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48F63C-08AC-4CDD-B36F-0851B11853CB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c34af464-7aa1-4edd-9be4-83dffc1cb926"/>
    <ds:schemaRef ds:uri="http://purl.org/dc/terms/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24110</TotalTime>
  <Words>843</Words>
  <Application>Microsoft Office PowerPoint</Application>
  <PresentationFormat>On-screen Show (4:3)</PresentationFormat>
  <Paragraphs>327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Courier New</vt:lpstr>
      <vt:lpstr>1_Custom Design</vt:lpstr>
      <vt:lpstr>Office Theme</vt:lpstr>
      <vt:lpstr>Custom Design</vt:lpstr>
      <vt:lpstr>PowerPoint Presentation</vt:lpstr>
      <vt:lpstr>PowerPoint Presentation</vt:lpstr>
      <vt:lpstr>Recent / Upcoming Project Highlights</vt:lpstr>
      <vt:lpstr>2016 Release Targets – Board Approved NPRRs / SCRs / xGRRs </vt:lpstr>
      <vt:lpstr>2016 Project Spending Forecast</vt:lpstr>
      <vt:lpstr>Revision Request Funding Placeholder Status</vt:lpstr>
      <vt:lpstr>Aging Projects Review</vt:lpstr>
      <vt:lpstr>Aging Projects Review</vt:lpstr>
      <vt:lpstr>Priority / Rank Options for Revision Requests with Impacts</vt:lpstr>
      <vt:lpstr>PowerPoint Presentation</vt:lpstr>
      <vt:lpstr>Project Portfolio Status – as of 9/30/2016</vt:lpstr>
      <vt:lpstr>Project Portfolio Status – as of 9/30/2016</vt:lpstr>
      <vt:lpstr>Project Portfolio Status – as of 9/30/2016</vt:lpstr>
      <vt:lpstr>Project Portfolio Status – as of 9/30/2016</vt:lpstr>
      <vt:lpstr>Project Portfolio Status – as of 9/30/2016</vt:lpstr>
      <vt:lpstr>Project Portfolio Status – as of 9/30/2016</vt:lpstr>
      <vt:lpstr>Project Portfolio Status – as of 9/30/2016</vt:lpstr>
      <vt:lpstr>Project Portfolio Status – as of 9/30/2016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Anderson, Troy</cp:lastModifiedBy>
  <cp:revision>299</cp:revision>
  <cp:lastPrinted>2016-03-09T20:15:11Z</cp:lastPrinted>
  <dcterms:created xsi:type="dcterms:W3CDTF">2016-01-21T15:20:31Z</dcterms:created>
  <dcterms:modified xsi:type="dcterms:W3CDTF">2016-10-12T19:51:45Z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