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66"/>
  </p:notesMasterIdLst>
  <p:handoutMasterIdLst>
    <p:handoutMasterId r:id="rId67"/>
  </p:handoutMasterIdLst>
  <p:sldIdLst>
    <p:sldId id="260" r:id="rId6"/>
    <p:sldId id="257" r:id="rId7"/>
    <p:sldId id="270" r:id="rId8"/>
    <p:sldId id="275" r:id="rId9"/>
    <p:sldId id="276" r:id="rId10"/>
    <p:sldId id="277" r:id="rId11"/>
    <p:sldId id="271" r:id="rId12"/>
    <p:sldId id="278" r:id="rId13"/>
    <p:sldId id="279" r:id="rId14"/>
    <p:sldId id="281" r:id="rId15"/>
    <p:sldId id="280" r:id="rId16"/>
    <p:sldId id="282" r:id="rId17"/>
    <p:sldId id="283" r:id="rId18"/>
    <p:sldId id="340" r:id="rId19"/>
    <p:sldId id="330" r:id="rId20"/>
    <p:sldId id="331" r:id="rId21"/>
    <p:sldId id="337" r:id="rId22"/>
    <p:sldId id="338" r:id="rId23"/>
    <p:sldId id="332" r:id="rId24"/>
    <p:sldId id="333" r:id="rId25"/>
    <p:sldId id="334" r:id="rId26"/>
    <p:sldId id="339" r:id="rId27"/>
    <p:sldId id="335" r:id="rId28"/>
    <p:sldId id="274" r:id="rId29"/>
    <p:sldId id="319" r:id="rId30"/>
    <p:sldId id="320" r:id="rId31"/>
    <p:sldId id="321" r:id="rId32"/>
    <p:sldId id="322" r:id="rId33"/>
    <p:sldId id="323" r:id="rId34"/>
    <p:sldId id="324" r:id="rId35"/>
    <p:sldId id="325" r:id="rId36"/>
    <p:sldId id="326" r:id="rId37"/>
    <p:sldId id="327" r:id="rId38"/>
    <p:sldId id="328" r:id="rId39"/>
    <p:sldId id="329" r:id="rId40"/>
    <p:sldId id="288" r:id="rId41"/>
    <p:sldId id="289" r:id="rId42"/>
    <p:sldId id="290" r:id="rId43"/>
    <p:sldId id="291" r:id="rId44"/>
    <p:sldId id="292" r:id="rId45"/>
    <p:sldId id="293" r:id="rId46"/>
    <p:sldId id="294" r:id="rId47"/>
    <p:sldId id="295" r:id="rId48"/>
    <p:sldId id="296" r:id="rId49"/>
    <p:sldId id="297" r:id="rId50"/>
    <p:sldId id="273" r:id="rId51"/>
    <p:sldId id="284" r:id="rId52"/>
    <p:sldId id="285" r:id="rId53"/>
    <p:sldId id="286" r:id="rId54"/>
    <p:sldId id="287" r:id="rId55"/>
    <p:sldId id="298" r:id="rId56"/>
    <p:sldId id="299" r:id="rId57"/>
    <p:sldId id="300" r:id="rId58"/>
    <p:sldId id="301" r:id="rId59"/>
    <p:sldId id="302" r:id="rId60"/>
    <p:sldId id="303" r:id="rId61"/>
    <p:sldId id="304" r:id="rId62"/>
    <p:sldId id="305" r:id="rId63"/>
    <p:sldId id="306" r:id="rId64"/>
    <p:sldId id="307"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ddy, Jerry" initials="GJ" lastIdx="1" clrIdx="0">
    <p:extLst>
      <p:ext uri="{19B8F6BF-5375-455C-9EA6-DF929625EA0E}">
        <p15:presenceInfo xmlns:p15="http://schemas.microsoft.com/office/powerpoint/2012/main" userId="S-1-5-21-639947351-343809578-3807592339-44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95" autoAdjust="0"/>
  </p:normalViewPr>
  <p:slideViewPr>
    <p:cSldViewPr showGuides="1">
      <p:cViewPr varScale="1">
        <p:scale>
          <a:sx n="97" d="100"/>
          <a:sy n="97" d="100"/>
        </p:scale>
        <p:origin x="306" y="84"/>
      </p:cViewPr>
      <p:guideLst>
        <p:guide orient="horz" pos="2160"/>
        <p:guide pos="2880"/>
      </p:guideLst>
    </p:cSldViewPr>
  </p:slideViewPr>
  <p:notesTextViewPr>
    <p:cViewPr>
      <p:scale>
        <a:sx n="3" d="2"/>
        <a:sy n="3" d="2"/>
      </p:scale>
      <p:origin x="0" y="0"/>
    </p:cViewPr>
  </p:notesTextViewPr>
  <p:notesViewPr>
    <p:cSldViewPr showGuides="1">
      <p:cViewPr varScale="1">
        <p:scale>
          <a:sx n="80" d="100"/>
          <a:sy n="80" d="100"/>
        </p:scale>
        <p:origin x="196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10/12/2016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10/12/2016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467076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1161544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2140714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1593033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1980884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3985653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946091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2456121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3292570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863714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292691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365250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3566835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1239044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64518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1999590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308886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1839899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320772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3881681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425536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29</a:t>
            </a:fld>
            <a:endParaRPr lang="en-US"/>
          </a:p>
        </p:txBody>
      </p:sp>
    </p:spTree>
    <p:extLst>
      <p:ext uri="{BB962C8B-B14F-4D97-AF65-F5344CB8AC3E}">
        <p14:creationId xmlns:p14="http://schemas.microsoft.com/office/powerpoint/2010/main" val="919766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208424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30</a:t>
            </a:fld>
            <a:endParaRPr lang="en-US"/>
          </a:p>
        </p:txBody>
      </p:sp>
    </p:spTree>
    <p:extLst>
      <p:ext uri="{BB962C8B-B14F-4D97-AF65-F5344CB8AC3E}">
        <p14:creationId xmlns:p14="http://schemas.microsoft.com/office/powerpoint/2010/main" val="2453403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31</a:t>
            </a:fld>
            <a:endParaRPr lang="en-US"/>
          </a:p>
        </p:txBody>
      </p:sp>
    </p:spTree>
    <p:extLst>
      <p:ext uri="{BB962C8B-B14F-4D97-AF65-F5344CB8AC3E}">
        <p14:creationId xmlns:p14="http://schemas.microsoft.com/office/powerpoint/2010/main" val="3182749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20245157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4170362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2911133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434550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2470757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37</a:t>
            </a:fld>
            <a:endParaRPr lang="en-US"/>
          </a:p>
        </p:txBody>
      </p:sp>
    </p:spTree>
    <p:extLst>
      <p:ext uri="{BB962C8B-B14F-4D97-AF65-F5344CB8AC3E}">
        <p14:creationId xmlns:p14="http://schemas.microsoft.com/office/powerpoint/2010/main" val="31023635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38</a:t>
            </a:fld>
            <a:endParaRPr lang="en-US"/>
          </a:p>
        </p:txBody>
      </p:sp>
    </p:spTree>
    <p:extLst>
      <p:ext uri="{BB962C8B-B14F-4D97-AF65-F5344CB8AC3E}">
        <p14:creationId xmlns:p14="http://schemas.microsoft.com/office/powerpoint/2010/main" val="38732805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39</a:t>
            </a:fld>
            <a:endParaRPr lang="en-US"/>
          </a:p>
        </p:txBody>
      </p:sp>
    </p:spTree>
    <p:extLst>
      <p:ext uri="{BB962C8B-B14F-4D97-AF65-F5344CB8AC3E}">
        <p14:creationId xmlns:p14="http://schemas.microsoft.com/office/powerpoint/2010/main" val="173201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16074871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40</a:t>
            </a:fld>
            <a:endParaRPr lang="en-US"/>
          </a:p>
        </p:txBody>
      </p:sp>
    </p:spTree>
    <p:extLst>
      <p:ext uri="{BB962C8B-B14F-4D97-AF65-F5344CB8AC3E}">
        <p14:creationId xmlns:p14="http://schemas.microsoft.com/office/powerpoint/2010/main" val="32923304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41</a:t>
            </a:fld>
            <a:endParaRPr lang="en-US"/>
          </a:p>
        </p:txBody>
      </p:sp>
    </p:spTree>
    <p:extLst>
      <p:ext uri="{BB962C8B-B14F-4D97-AF65-F5344CB8AC3E}">
        <p14:creationId xmlns:p14="http://schemas.microsoft.com/office/powerpoint/2010/main" val="39022822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42</a:t>
            </a:fld>
            <a:endParaRPr lang="en-US"/>
          </a:p>
        </p:txBody>
      </p:sp>
    </p:spTree>
    <p:extLst>
      <p:ext uri="{BB962C8B-B14F-4D97-AF65-F5344CB8AC3E}">
        <p14:creationId xmlns:p14="http://schemas.microsoft.com/office/powerpoint/2010/main" val="21551641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43</a:t>
            </a:fld>
            <a:endParaRPr lang="en-US"/>
          </a:p>
        </p:txBody>
      </p:sp>
    </p:spTree>
    <p:extLst>
      <p:ext uri="{BB962C8B-B14F-4D97-AF65-F5344CB8AC3E}">
        <p14:creationId xmlns:p14="http://schemas.microsoft.com/office/powerpoint/2010/main" val="8235189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44</a:t>
            </a:fld>
            <a:endParaRPr lang="en-US"/>
          </a:p>
        </p:txBody>
      </p:sp>
    </p:spTree>
    <p:extLst>
      <p:ext uri="{BB962C8B-B14F-4D97-AF65-F5344CB8AC3E}">
        <p14:creationId xmlns:p14="http://schemas.microsoft.com/office/powerpoint/2010/main" val="2210881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45</a:t>
            </a:fld>
            <a:endParaRPr lang="en-US"/>
          </a:p>
        </p:txBody>
      </p:sp>
    </p:spTree>
    <p:extLst>
      <p:ext uri="{BB962C8B-B14F-4D97-AF65-F5344CB8AC3E}">
        <p14:creationId xmlns:p14="http://schemas.microsoft.com/office/powerpoint/2010/main" val="17574396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46</a:t>
            </a:fld>
            <a:endParaRPr lang="en-US"/>
          </a:p>
        </p:txBody>
      </p:sp>
    </p:spTree>
    <p:extLst>
      <p:ext uri="{BB962C8B-B14F-4D97-AF65-F5344CB8AC3E}">
        <p14:creationId xmlns:p14="http://schemas.microsoft.com/office/powerpoint/2010/main" val="14311910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47</a:t>
            </a:fld>
            <a:endParaRPr lang="en-US"/>
          </a:p>
        </p:txBody>
      </p:sp>
    </p:spTree>
    <p:extLst>
      <p:ext uri="{BB962C8B-B14F-4D97-AF65-F5344CB8AC3E}">
        <p14:creationId xmlns:p14="http://schemas.microsoft.com/office/powerpoint/2010/main" val="1791029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48</a:t>
            </a:fld>
            <a:endParaRPr lang="en-US"/>
          </a:p>
        </p:txBody>
      </p:sp>
    </p:spTree>
    <p:extLst>
      <p:ext uri="{BB962C8B-B14F-4D97-AF65-F5344CB8AC3E}">
        <p14:creationId xmlns:p14="http://schemas.microsoft.com/office/powerpoint/2010/main" val="23059656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49</a:t>
            </a:fld>
            <a:endParaRPr lang="en-US"/>
          </a:p>
        </p:txBody>
      </p:sp>
    </p:spTree>
    <p:extLst>
      <p:ext uri="{BB962C8B-B14F-4D97-AF65-F5344CB8AC3E}">
        <p14:creationId xmlns:p14="http://schemas.microsoft.com/office/powerpoint/2010/main" val="1229300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2337121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50</a:t>
            </a:fld>
            <a:endParaRPr lang="en-US"/>
          </a:p>
        </p:txBody>
      </p:sp>
    </p:spTree>
    <p:extLst>
      <p:ext uri="{BB962C8B-B14F-4D97-AF65-F5344CB8AC3E}">
        <p14:creationId xmlns:p14="http://schemas.microsoft.com/office/powerpoint/2010/main" val="12628516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51</a:t>
            </a:fld>
            <a:endParaRPr lang="en-US"/>
          </a:p>
        </p:txBody>
      </p:sp>
    </p:spTree>
    <p:extLst>
      <p:ext uri="{BB962C8B-B14F-4D97-AF65-F5344CB8AC3E}">
        <p14:creationId xmlns:p14="http://schemas.microsoft.com/office/powerpoint/2010/main" val="32732265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52</a:t>
            </a:fld>
            <a:endParaRPr lang="en-US"/>
          </a:p>
        </p:txBody>
      </p:sp>
    </p:spTree>
    <p:extLst>
      <p:ext uri="{BB962C8B-B14F-4D97-AF65-F5344CB8AC3E}">
        <p14:creationId xmlns:p14="http://schemas.microsoft.com/office/powerpoint/2010/main" val="19900060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53</a:t>
            </a:fld>
            <a:endParaRPr lang="en-US"/>
          </a:p>
        </p:txBody>
      </p:sp>
    </p:spTree>
    <p:extLst>
      <p:ext uri="{BB962C8B-B14F-4D97-AF65-F5344CB8AC3E}">
        <p14:creationId xmlns:p14="http://schemas.microsoft.com/office/powerpoint/2010/main" val="15050916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54</a:t>
            </a:fld>
            <a:endParaRPr lang="en-US"/>
          </a:p>
        </p:txBody>
      </p:sp>
    </p:spTree>
    <p:extLst>
      <p:ext uri="{BB962C8B-B14F-4D97-AF65-F5344CB8AC3E}">
        <p14:creationId xmlns:p14="http://schemas.microsoft.com/office/powerpoint/2010/main" val="42711489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55</a:t>
            </a:fld>
            <a:endParaRPr lang="en-US"/>
          </a:p>
        </p:txBody>
      </p:sp>
    </p:spTree>
    <p:extLst>
      <p:ext uri="{BB962C8B-B14F-4D97-AF65-F5344CB8AC3E}">
        <p14:creationId xmlns:p14="http://schemas.microsoft.com/office/powerpoint/2010/main" val="36820469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56</a:t>
            </a:fld>
            <a:endParaRPr lang="en-US"/>
          </a:p>
        </p:txBody>
      </p:sp>
    </p:spTree>
    <p:extLst>
      <p:ext uri="{BB962C8B-B14F-4D97-AF65-F5344CB8AC3E}">
        <p14:creationId xmlns:p14="http://schemas.microsoft.com/office/powerpoint/2010/main" val="38549302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57</a:t>
            </a:fld>
            <a:endParaRPr lang="en-US"/>
          </a:p>
        </p:txBody>
      </p:sp>
    </p:spTree>
    <p:extLst>
      <p:ext uri="{BB962C8B-B14F-4D97-AF65-F5344CB8AC3E}">
        <p14:creationId xmlns:p14="http://schemas.microsoft.com/office/powerpoint/2010/main" val="27411268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58</a:t>
            </a:fld>
            <a:endParaRPr lang="en-US"/>
          </a:p>
        </p:txBody>
      </p:sp>
    </p:spTree>
    <p:extLst>
      <p:ext uri="{BB962C8B-B14F-4D97-AF65-F5344CB8AC3E}">
        <p14:creationId xmlns:p14="http://schemas.microsoft.com/office/powerpoint/2010/main" val="3817598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59</a:t>
            </a:fld>
            <a:endParaRPr lang="en-US"/>
          </a:p>
        </p:txBody>
      </p:sp>
    </p:spTree>
    <p:extLst>
      <p:ext uri="{BB962C8B-B14F-4D97-AF65-F5344CB8AC3E}">
        <p14:creationId xmlns:p14="http://schemas.microsoft.com/office/powerpoint/2010/main" val="1074324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34248310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60</a:t>
            </a:fld>
            <a:endParaRPr lang="en-US"/>
          </a:p>
        </p:txBody>
      </p:sp>
    </p:spTree>
    <p:extLst>
      <p:ext uri="{BB962C8B-B14F-4D97-AF65-F5344CB8AC3E}">
        <p14:creationId xmlns:p14="http://schemas.microsoft.com/office/powerpoint/2010/main" val="1754715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2379239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2297670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2186146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mailto:ClientServices@ercot.com"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hyperlink" Target="http://www.ercot.com/services/training/course/107" TargetMode="External"/><Relationship Id="rId5" Type="http://schemas.openxmlformats.org/officeDocument/2006/relationships/hyperlink" Target="http://www.ercot.com/services/training/course/44#overview" TargetMode="External"/><Relationship Id="rId4" Type="http://schemas.openxmlformats.org/officeDocument/2006/relationships/hyperlink" Target="http://www.ercot.com/services/training/course/52#overview"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105561"/>
            <a:ext cx="5105400" cy="3231654"/>
          </a:xfrm>
          <a:prstGeom prst="rect">
            <a:avLst/>
          </a:prstGeom>
          <a:noFill/>
        </p:spPr>
        <p:txBody>
          <a:bodyPr wrap="square" rtlCol="0">
            <a:spAutoFit/>
          </a:bodyPr>
          <a:lstStyle/>
          <a:p>
            <a:r>
              <a:rPr lang="en-US" sz="3200" b="1" dirty="0" smtClean="0"/>
              <a:t>Overview of the Reliability Unit Commitment Process</a:t>
            </a:r>
            <a:endParaRPr lang="en-US" sz="3200" b="1" dirty="0"/>
          </a:p>
          <a:p>
            <a:endParaRPr lang="en-US" dirty="0" smtClean="0"/>
          </a:p>
          <a:p>
            <a:endParaRPr lang="en-US" dirty="0" smtClean="0"/>
          </a:p>
          <a:p>
            <a:endParaRPr lang="en-US" dirty="0"/>
          </a:p>
          <a:p>
            <a:r>
              <a:rPr lang="en-US" dirty="0" smtClean="0"/>
              <a:t>ERCOT Staff</a:t>
            </a:r>
            <a:endParaRPr lang="en-US" dirty="0"/>
          </a:p>
          <a:p>
            <a:endParaRPr lang="en-US" dirty="0"/>
          </a:p>
          <a:p>
            <a:r>
              <a:rPr lang="en-US" dirty="0" smtClean="0"/>
              <a:t>October 14, 2016</a:t>
            </a:r>
            <a:endParaRPr lang="en-US" dirty="0"/>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Offers Used by RUC</a:t>
            </a:r>
            <a:endParaRPr lang="en-US" dirty="0"/>
          </a:p>
        </p:txBody>
      </p:sp>
      <p:sp>
        <p:nvSpPr>
          <p:cNvPr id="3" name="Content Placeholder 2"/>
          <p:cNvSpPr>
            <a:spLocks noGrp="1"/>
          </p:cNvSpPr>
          <p:nvPr>
            <p:ph idx="1"/>
          </p:nvPr>
        </p:nvSpPr>
        <p:spPr/>
        <p:txBody>
          <a:bodyPr/>
          <a:lstStyle/>
          <a:p>
            <a:r>
              <a:rPr lang="en-US" sz="2400" dirty="0" smtClean="0"/>
              <a:t>For projecting potential congestion and Resource-specific output levels, RUC uses a scaled version of the Mitigated Offer Caps (0.1%)</a:t>
            </a:r>
          </a:p>
          <a:p>
            <a:pPr lvl="1"/>
            <a:r>
              <a:rPr lang="en-US" sz="2000" dirty="0" smtClean="0"/>
              <a:t>Submitted Energy Offer Curves are not used by RUC</a:t>
            </a:r>
          </a:p>
          <a:p>
            <a:r>
              <a:rPr lang="en-US" sz="2400" dirty="0" smtClean="0"/>
              <a:t>RUC does use the Startup and Minimum Energy Offers from the Three-Part Supply Offers (3POs) in cases where they are available</a:t>
            </a:r>
          </a:p>
          <a:p>
            <a:r>
              <a:rPr lang="en-US" sz="2400" dirty="0" smtClean="0"/>
              <a:t>In cases where there is not a 3PO and the Resource is Off-Line and available for commitment, RUC will use 150% of approved verifiable or generic costs </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spTree>
    <p:extLst>
      <p:ext uri="{BB962C8B-B14F-4D97-AF65-F5344CB8AC3E}">
        <p14:creationId xmlns:p14="http://schemas.microsoft.com/office/powerpoint/2010/main" val="2037891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Outputs</a:t>
            </a:r>
            <a:endParaRPr lang="en-US" dirty="0"/>
          </a:p>
        </p:txBody>
      </p:sp>
      <p:sp>
        <p:nvSpPr>
          <p:cNvPr id="3" name="Content Placeholder 2"/>
          <p:cNvSpPr>
            <a:spLocks noGrp="1"/>
          </p:cNvSpPr>
          <p:nvPr>
            <p:ph idx="1"/>
          </p:nvPr>
        </p:nvSpPr>
        <p:spPr/>
        <p:txBody>
          <a:bodyPr/>
          <a:lstStyle/>
          <a:p>
            <a:r>
              <a:rPr lang="en-US" sz="2800" dirty="0" smtClean="0"/>
              <a:t>Recommended Resource commitments</a:t>
            </a:r>
          </a:p>
          <a:p>
            <a:pPr lvl="1"/>
            <a:r>
              <a:rPr lang="en-US" sz="2400" dirty="0" smtClean="0"/>
              <a:t>ERCOT Operators review the recommendations and decide which ones to select</a:t>
            </a:r>
          </a:p>
          <a:p>
            <a:pPr lvl="1"/>
            <a:r>
              <a:rPr lang="en-US" sz="2400" dirty="0" smtClean="0"/>
              <a:t>They may also manually select Resources</a:t>
            </a:r>
          </a:p>
          <a:p>
            <a:r>
              <a:rPr lang="en-US" sz="2800" dirty="0" smtClean="0"/>
              <a:t>Resource de-commitments	</a:t>
            </a:r>
          </a:p>
          <a:p>
            <a:pPr lvl="1"/>
            <a:r>
              <a:rPr lang="en-US" sz="2400" dirty="0" smtClean="0"/>
              <a:t>ERCOT may de-commit a Resource for a security violation that is otherwise unresolvable</a:t>
            </a:r>
          </a:p>
          <a:p>
            <a:pPr lvl="1"/>
            <a:r>
              <a:rPr lang="en-US" sz="2400" dirty="0" smtClean="0"/>
              <a:t>Would be done manually by an ERCOT Operator, but not aware or this occurring in practice</a:t>
            </a:r>
          </a:p>
          <a:p>
            <a:r>
              <a:rPr lang="en-US" sz="2800" dirty="0"/>
              <a:t>B</a:t>
            </a:r>
            <a:r>
              <a:rPr lang="en-US" sz="2800" dirty="0" smtClean="0"/>
              <a:t>inding constraint information</a:t>
            </a:r>
          </a:p>
          <a:p>
            <a:pPr lvl="1"/>
            <a:r>
              <a:rPr lang="en-US" sz="2400" dirty="0" smtClean="0"/>
              <a:t>Element, contingency, equipment flow and limits, etc…</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spTree>
    <p:extLst>
      <p:ext uri="{BB962C8B-B14F-4D97-AF65-F5344CB8AC3E}">
        <p14:creationId xmlns:p14="http://schemas.microsoft.com/office/powerpoint/2010/main" val="1294178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RUC Optimization</a:t>
            </a:r>
            <a:endParaRPr lang="en-US" dirty="0"/>
          </a:p>
        </p:txBody>
      </p:sp>
      <p:sp>
        <p:nvSpPr>
          <p:cNvPr id="3" name="Content Placeholder 2"/>
          <p:cNvSpPr>
            <a:spLocks noGrp="1"/>
          </p:cNvSpPr>
          <p:nvPr>
            <p:ph idx="1"/>
          </p:nvPr>
        </p:nvSpPr>
        <p:spPr>
          <a:xfrm>
            <a:off x="304800" y="990601"/>
            <a:ext cx="8534400" cy="3581400"/>
          </a:xfrm>
        </p:spPr>
        <p:txBody>
          <a:bodyPr/>
          <a:lstStyle/>
          <a:p>
            <a:r>
              <a:rPr lang="en-US" sz="2400" dirty="0" smtClean="0"/>
              <a:t>RUC minimizes total cost over the entire study period, under the following constraints:</a:t>
            </a:r>
          </a:p>
          <a:p>
            <a:pPr lvl="1"/>
            <a:r>
              <a:rPr lang="en-US" sz="2000" dirty="0" smtClean="0"/>
              <a:t>System power balance</a:t>
            </a:r>
          </a:p>
          <a:p>
            <a:pPr lvl="1"/>
            <a:r>
              <a:rPr lang="en-US" sz="2000" dirty="0" smtClean="0"/>
              <a:t>Transmission constraints </a:t>
            </a:r>
          </a:p>
          <a:p>
            <a:pPr lvl="2"/>
            <a:r>
              <a:rPr lang="en-US" sz="1800" dirty="0" smtClean="0"/>
              <a:t>Thermal constraints</a:t>
            </a:r>
          </a:p>
          <a:p>
            <a:pPr lvl="2"/>
            <a:r>
              <a:rPr lang="en-US" sz="1800" dirty="0" smtClean="0"/>
              <a:t>Generic Transmission Constraints (GTCs)</a:t>
            </a:r>
          </a:p>
          <a:p>
            <a:pPr lvl="1"/>
            <a:r>
              <a:rPr lang="en-US" sz="2000" dirty="0" smtClean="0"/>
              <a:t>Resource constraints</a:t>
            </a:r>
          </a:p>
          <a:p>
            <a:pPr lvl="2"/>
            <a:r>
              <a:rPr lang="en-US" sz="1800" dirty="0" smtClean="0"/>
              <a:t>HSL and LSL with capacity reserved for AS deemed as unavailable</a:t>
            </a:r>
          </a:p>
          <a:p>
            <a:pPr lvl="2"/>
            <a:r>
              <a:rPr lang="en-US" sz="1800" dirty="0" smtClean="0"/>
              <a:t>Temporal constraints (</a:t>
            </a:r>
            <a:r>
              <a:rPr lang="en-US" sz="1800" dirty="0" err="1" smtClean="0"/>
              <a:t>i.e</a:t>
            </a:r>
            <a:r>
              <a:rPr lang="en-US" sz="1800" dirty="0" smtClean="0"/>
              <a:t> startup time and minimum On-Line time)</a:t>
            </a:r>
          </a:p>
          <a:p>
            <a:pPr lvl="2"/>
            <a:r>
              <a:rPr lang="en-US" sz="1800" dirty="0" smtClean="0"/>
              <a:t>Maximum daily starts</a:t>
            </a:r>
          </a:p>
          <a:p>
            <a:pPr marL="914400" lvl="2" indent="0">
              <a:buNone/>
            </a:pPr>
            <a:endParaRPr lang="en-US" sz="1600" dirty="0" smtClean="0"/>
          </a:p>
          <a:p>
            <a:pPr lvl="1"/>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sp>
        <p:nvSpPr>
          <p:cNvPr id="5" name="TextBox 4"/>
          <p:cNvSpPr txBox="1"/>
          <p:nvPr/>
        </p:nvSpPr>
        <p:spPr>
          <a:xfrm>
            <a:off x="1396290" y="5029200"/>
            <a:ext cx="6351419"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dirty="0" smtClean="0"/>
              <a:t>Note: Resource ramp rates are not considered in RUC</a:t>
            </a:r>
            <a:endParaRPr lang="en-US" sz="2000" dirty="0"/>
          </a:p>
        </p:txBody>
      </p:sp>
    </p:spTree>
    <p:extLst>
      <p:ext uri="{BB962C8B-B14F-4D97-AF65-F5344CB8AC3E}">
        <p14:creationId xmlns:p14="http://schemas.microsoft.com/office/powerpoint/2010/main" val="128420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RUC Engine Process</a:t>
            </a:r>
            <a:endParaRPr lang="en-US" dirty="0"/>
          </a:p>
        </p:txBody>
      </p:sp>
      <p:sp>
        <p:nvSpPr>
          <p:cNvPr id="3" name="Content Placeholder 2"/>
          <p:cNvSpPr>
            <a:spLocks noGrp="1"/>
          </p:cNvSpPr>
          <p:nvPr>
            <p:ph idx="1"/>
          </p:nvPr>
        </p:nvSpPr>
        <p:spPr>
          <a:xfrm>
            <a:off x="304800" y="838200"/>
            <a:ext cx="8534400" cy="3429000"/>
          </a:xfrm>
        </p:spPr>
        <p:txBody>
          <a:bodyPr/>
          <a:lstStyle/>
          <a:p>
            <a:r>
              <a:rPr lang="en-US" sz="2400" dirty="0" smtClean="0"/>
              <a:t>After processing the input data, the first step is determine an initial unit commitment</a:t>
            </a:r>
          </a:p>
          <a:p>
            <a:pPr lvl="1"/>
            <a:r>
              <a:rPr lang="en-US" sz="2000" dirty="0" smtClean="0"/>
              <a:t>Looks at self-committed Resources, previous RUC commitments, and expected demand, but ignores transmission constraints</a:t>
            </a:r>
          </a:p>
          <a:p>
            <a:r>
              <a:rPr lang="en-US" sz="2400" dirty="0" smtClean="0"/>
              <a:t>RUC then begins looking at transmission security and dispatches Resources to manage any congestion</a:t>
            </a:r>
          </a:p>
          <a:p>
            <a:r>
              <a:rPr lang="en-US" sz="2400" dirty="0" smtClean="0"/>
              <a:t>Unit commitments are then revised, if needed, and the process repeats </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sp>
        <p:nvSpPr>
          <p:cNvPr id="19" name="Rounded Rectangle 29"/>
          <p:cNvSpPr>
            <a:spLocks noChangeArrowheads="1"/>
          </p:cNvSpPr>
          <p:nvPr/>
        </p:nvSpPr>
        <p:spPr bwMode="auto">
          <a:xfrm>
            <a:off x="2438400" y="3886201"/>
            <a:ext cx="4005262" cy="2506662"/>
          </a:xfrm>
          <a:prstGeom prst="roundRect">
            <a:avLst>
              <a:gd name="adj" fmla="val 446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bIns="274320" anchor="b"/>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prstClr val="white"/>
              </a:solidFill>
              <a:effectLst/>
              <a:uLnTx/>
              <a:uFillTx/>
            </a:endParaRPr>
          </a:p>
        </p:txBody>
      </p:sp>
      <p:sp>
        <p:nvSpPr>
          <p:cNvPr id="28" name="Circular Arrow 27"/>
          <p:cNvSpPr/>
          <p:nvPr/>
        </p:nvSpPr>
        <p:spPr>
          <a:xfrm>
            <a:off x="2667000" y="3886200"/>
            <a:ext cx="3660775" cy="2834640"/>
          </a:xfrm>
          <a:prstGeom prst="circularArrow">
            <a:avLst>
              <a:gd name="adj1" fmla="val 8694"/>
              <a:gd name="adj2" fmla="val 1241097"/>
              <a:gd name="adj3" fmla="val 18106892"/>
              <a:gd name="adj4" fmla="val 12645065"/>
              <a:gd name="adj5" fmla="val 8602"/>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lgn="r">
              <a:defRPr/>
            </a:pPr>
            <a:endParaRPr lang="en-US">
              <a:solidFill>
                <a:schemeClr val="tx1"/>
              </a:solidFill>
              <a:latin typeface="Arial" charset="0"/>
            </a:endParaRPr>
          </a:p>
        </p:txBody>
      </p:sp>
      <p:sp>
        <p:nvSpPr>
          <p:cNvPr id="21" name="AutoShape 6"/>
          <p:cNvSpPr>
            <a:spLocks noChangeArrowheads="1"/>
          </p:cNvSpPr>
          <p:nvPr/>
        </p:nvSpPr>
        <p:spPr bwMode="auto">
          <a:xfrm>
            <a:off x="2514600" y="4495800"/>
            <a:ext cx="1619250" cy="1295400"/>
          </a:xfrm>
          <a:prstGeom prst="roundRect">
            <a:avLst>
              <a:gd name="adj" fmla="val 688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cs typeface="Arial" charset="0"/>
              </a:rPr>
              <a:t>Transmission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cs typeface="Arial" charset="0"/>
              </a:rPr>
              <a:t>Security Analysis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cs typeface="Arial" charset="0"/>
              </a:rPr>
              <a:t>(TSA)</a:t>
            </a:r>
          </a:p>
        </p:txBody>
      </p:sp>
      <p:sp>
        <p:nvSpPr>
          <p:cNvPr id="29" name="Circular Arrow 28"/>
          <p:cNvSpPr/>
          <p:nvPr/>
        </p:nvSpPr>
        <p:spPr>
          <a:xfrm rot="10800000">
            <a:off x="2456656" y="3535201"/>
            <a:ext cx="3660775" cy="2834640"/>
          </a:xfrm>
          <a:prstGeom prst="circularArrow">
            <a:avLst>
              <a:gd name="adj1" fmla="val 8694"/>
              <a:gd name="adj2" fmla="val 1241097"/>
              <a:gd name="adj3" fmla="val 18106892"/>
              <a:gd name="adj4" fmla="val 12645065"/>
              <a:gd name="adj5" fmla="val 8602"/>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lgn="r">
              <a:defRPr/>
            </a:pPr>
            <a:endParaRPr lang="en-US">
              <a:solidFill>
                <a:schemeClr val="tx1"/>
              </a:solidFill>
              <a:latin typeface="Arial" charset="0"/>
            </a:endParaRPr>
          </a:p>
        </p:txBody>
      </p:sp>
      <p:sp>
        <p:nvSpPr>
          <p:cNvPr id="22" name="AutoShape 8"/>
          <p:cNvSpPr>
            <a:spLocks noChangeArrowheads="1"/>
          </p:cNvSpPr>
          <p:nvPr/>
        </p:nvSpPr>
        <p:spPr bwMode="auto">
          <a:xfrm>
            <a:off x="4724400" y="4495800"/>
            <a:ext cx="1622425" cy="1295400"/>
          </a:xfrm>
          <a:prstGeom prst="roundRect">
            <a:avLst>
              <a:gd name="adj" fmla="val 688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cs typeface="Arial" charset="0"/>
              </a:rPr>
              <a:t>Reliability Unit</a:t>
            </a:r>
            <a:br>
              <a:rPr kumimoji="0" lang="en-US" sz="1400" b="1" i="0" u="none" strike="noStrike" kern="0" cap="none" spc="0" normalizeH="0" baseline="0" noProof="0" dirty="0" smtClean="0">
                <a:ln>
                  <a:noFill/>
                </a:ln>
                <a:solidFill>
                  <a:prstClr val="white"/>
                </a:solidFill>
                <a:effectLst/>
                <a:uLnTx/>
                <a:uFillTx/>
                <a:cs typeface="Arial" charset="0"/>
              </a:rPr>
            </a:br>
            <a:r>
              <a:rPr kumimoji="0" lang="en-US" sz="1400" b="1" i="0" u="none" strike="noStrike" kern="0" cap="none" spc="0" normalizeH="0" baseline="0" noProof="0" dirty="0" smtClean="0">
                <a:ln>
                  <a:noFill/>
                </a:ln>
                <a:solidFill>
                  <a:prstClr val="white"/>
                </a:solidFill>
                <a:effectLst/>
                <a:uLnTx/>
                <a:uFillTx/>
                <a:cs typeface="Arial" charset="0"/>
              </a:rPr>
              <a:t>Commitment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cs typeface="Arial" charset="0"/>
              </a:rPr>
              <a:t>(RUC)</a:t>
            </a:r>
          </a:p>
        </p:txBody>
      </p:sp>
    </p:spTree>
    <p:extLst>
      <p:ext uri="{BB962C8B-B14F-4D97-AF65-F5344CB8AC3E}">
        <p14:creationId xmlns:p14="http://schemas.microsoft.com/office/powerpoint/2010/main" val="86193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solidFill>
              </a:rPr>
              <a:t>Control Room Activities</a:t>
            </a:r>
            <a:r>
              <a:rPr lang="en-US" dirty="0"/>
              <a:t/>
            </a:r>
            <a:br>
              <a:rPr lang="en-US" dirty="0"/>
            </a:br>
            <a:r>
              <a:rPr lang="en-US" dirty="0" smtClean="0"/>
              <a:t/>
            </a:r>
            <a:br>
              <a:rPr lang="en-US" dirty="0" smtClean="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82777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MMS Displays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5" name="Picture 4"/>
          <p:cNvPicPr>
            <a:picLocks noChangeAspect="1"/>
          </p:cNvPicPr>
          <p:nvPr/>
        </p:nvPicPr>
        <p:blipFill>
          <a:blip r:embed="rId3"/>
          <a:stretch>
            <a:fillRect/>
          </a:stretch>
        </p:blipFill>
        <p:spPr>
          <a:xfrm>
            <a:off x="322481" y="914400"/>
            <a:ext cx="8478619" cy="5249228"/>
          </a:xfrm>
          <a:prstGeom prst="rect">
            <a:avLst/>
          </a:prstGeom>
        </p:spPr>
      </p:pic>
    </p:spTree>
    <p:extLst>
      <p:ext uri="{BB962C8B-B14F-4D97-AF65-F5344CB8AC3E}">
        <p14:creationId xmlns:p14="http://schemas.microsoft.com/office/powerpoint/2010/main" val="3558864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MMS Displays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pic>
        <p:nvPicPr>
          <p:cNvPr id="5" name="Picture 4"/>
          <p:cNvPicPr>
            <a:picLocks noChangeAspect="1"/>
          </p:cNvPicPr>
          <p:nvPr/>
        </p:nvPicPr>
        <p:blipFill>
          <a:blip r:embed="rId3"/>
          <a:stretch>
            <a:fillRect/>
          </a:stretch>
        </p:blipFill>
        <p:spPr>
          <a:xfrm>
            <a:off x="914400" y="762000"/>
            <a:ext cx="7109460" cy="5386253"/>
          </a:xfrm>
          <a:prstGeom prst="rect">
            <a:avLst/>
          </a:prstGeom>
        </p:spPr>
      </p:pic>
    </p:spTree>
    <p:extLst>
      <p:ext uri="{BB962C8B-B14F-4D97-AF65-F5344CB8AC3E}">
        <p14:creationId xmlns:p14="http://schemas.microsoft.com/office/powerpoint/2010/main" val="626264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Walkthrough: RUC Commitment Summary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pic>
        <p:nvPicPr>
          <p:cNvPr id="5" name="Picture 4"/>
          <p:cNvPicPr>
            <a:picLocks noChangeAspect="1"/>
          </p:cNvPicPr>
          <p:nvPr/>
        </p:nvPicPr>
        <p:blipFill>
          <a:blip r:embed="rId3"/>
          <a:stretch>
            <a:fillRect/>
          </a:stretch>
        </p:blipFill>
        <p:spPr>
          <a:xfrm>
            <a:off x="400050" y="1690689"/>
            <a:ext cx="8343900" cy="2981325"/>
          </a:xfrm>
          <a:prstGeom prst="rect">
            <a:avLst/>
          </a:prstGeom>
        </p:spPr>
      </p:pic>
    </p:spTree>
    <p:extLst>
      <p:ext uri="{BB962C8B-B14F-4D97-AF65-F5344CB8AC3E}">
        <p14:creationId xmlns:p14="http://schemas.microsoft.com/office/powerpoint/2010/main" val="4249219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Walkthrough: RUC Commitment Summary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pic>
        <p:nvPicPr>
          <p:cNvPr id="5" name="Picture 4"/>
          <p:cNvPicPr>
            <a:picLocks noChangeAspect="1"/>
          </p:cNvPicPr>
          <p:nvPr/>
        </p:nvPicPr>
        <p:blipFill>
          <a:blip r:embed="rId3"/>
          <a:stretch>
            <a:fillRect/>
          </a:stretch>
        </p:blipFill>
        <p:spPr>
          <a:xfrm>
            <a:off x="609600" y="1293861"/>
            <a:ext cx="7696200" cy="4724400"/>
          </a:xfrm>
          <a:prstGeom prst="rect">
            <a:avLst/>
          </a:prstGeom>
        </p:spPr>
      </p:pic>
      <p:cxnSp>
        <p:nvCxnSpPr>
          <p:cNvPr id="6" name="Straight Arrow Connector 5"/>
          <p:cNvCxnSpPr/>
          <p:nvPr/>
        </p:nvCxnSpPr>
        <p:spPr>
          <a:xfrm>
            <a:off x="6240780" y="2929302"/>
            <a:ext cx="11430" cy="166878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173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Decision Tree</a:t>
            </a:r>
            <a:endParaRPr lang="en-US" dirty="0"/>
          </a:p>
        </p:txBody>
      </p:sp>
      <p:sp>
        <p:nvSpPr>
          <p:cNvPr id="3" name="Content Placeholder 2"/>
          <p:cNvSpPr>
            <a:spLocks noGrp="1"/>
          </p:cNvSpPr>
          <p:nvPr>
            <p:ph idx="1"/>
          </p:nvPr>
        </p:nvSpPr>
        <p:spPr/>
        <p:txBody>
          <a:bodyPr>
            <a:normAutofit fontScale="92500" lnSpcReduction="10000"/>
          </a:bodyPr>
          <a:lstStyle/>
          <a:p>
            <a:r>
              <a:rPr lang="en-US" dirty="0"/>
              <a:t>RUC Desk Procedure, Section 3.2</a:t>
            </a:r>
          </a:p>
          <a:p>
            <a:pPr lvl="1"/>
            <a:r>
              <a:rPr lang="en-US" dirty="0"/>
              <a:t>Check to see if the suggested commitment is valid</a:t>
            </a:r>
          </a:p>
          <a:p>
            <a:pPr lvl="1"/>
            <a:r>
              <a:rPr lang="en-US" dirty="0"/>
              <a:t>Check the start-up (lead) time</a:t>
            </a:r>
          </a:p>
          <a:p>
            <a:pPr lvl="1"/>
            <a:r>
              <a:rPr lang="en-US" dirty="0"/>
              <a:t>Check if manual commit is needed</a:t>
            </a:r>
          </a:p>
          <a:p>
            <a:r>
              <a:rPr lang="en-US" dirty="0"/>
              <a:t>Review COP, MTLF, Weather forecast, </a:t>
            </a:r>
            <a:r>
              <a:rPr lang="en-US" dirty="0" smtClean="0"/>
              <a:t>Real-Time conditions, transmission real-time snapshots and future study recommendations</a:t>
            </a:r>
            <a:endParaRPr lang="en-US" dirty="0"/>
          </a:p>
          <a:p>
            <a:r>
              <a:rPr lang="en-US" dirty="0"/>
              <a:t>Every hour an off-line study is performed for four hours in the future to review voltage issues</a:t>
            </a:r>
          </a:p>
          <a:p>
            <a:r>
              <a:rPr lang="en-US" dirty="0"/>
              <a:t>Consider all other generation before committing an RMR unit for capacity</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spTree>
    <p:extLst>
      <p:ext uri="{BB962C8B-B14F-4D97-AF65-F5344CB8AC3E}">
        <p14:creationId xmlns:p14="http://schemas.microsoft.com/office/powerpoint/2010/main" val="3773860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Today’s Agenda</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marL="514350" indent="-514350">
              <a:lnSpc>
                <a:spcPct val="150000"/>
              </a:lnSpc>
              <a:buFont typeface="+mj-lt"/>
              <a:buAutoNum type="arabicPeriod"/>
            </a:pPr>
            <a:r>
              <a:rPr lang="en-US" sz="2400" dirty="0" smtClean="0"/>
              <a:t>Overview of the Reliability Unit Commitment (RUC) timeline</a:t>
            </a:r>
            <a:endParaRPr lang="en-US" sz="2400" dirty="0"/>
          </a:p>
          <a:p>
            <a:pPr marL="514350" indent="-514350">
              <a:lnSpc>
                <a:spcPct val="150000"/>
              </a:lnSpc>
              <a:buFont typeface="+mj-lt"/>
              <a:buAutoNum type="arabicPeriod"/>
            </a:pPr>
            <a:r>
              <a:rPr lang="en-US" sz="2400" dirty="0" smtClean="0"/>
              <a:t>The RUC engine</a:t>
            </a:r>
          </a:p>
          <a:p>
            <a:pPr marL="514350" indent="-514350">
              <a:lnSpc>
                <a:spcPct val="150000"/>
              </a:lnSpc>
              <a:buFont typeface="+mj-lt"/>
              <a:buAutoNum type="arabicPeriod"/>
            </a:pPr>
            <a:r>
              <a:rPr lang="en-US" sz="2400" dirty="0" smtClean="0"/>
              <a:t>Control Room activities</a:t>
            </a:r>
          </a:p>
          <a:p>
            <a:pPr marL="514350" indent="-514350">
              <a:lnSpc>
                <a:spcPct val="150000"/>
              </a:lnSpc>
              <a:buFont typeface="+mj-lt"/>
              <a:buAutoNum type="arabicPeriod"/>
            </a:pPr>
            <a:r>
              <a:rPr lang="en-US" sz="2400" dirty="0"/>
              <a:t>RUC settlement</a:t>
            </a:r>
          </a:p>
          <a:p>
            <a:pPr marL="514350" indent="-514350">
              <a:lnSpc>
                <a:spcPct val="150000"/>
              </a:lnSpc>
              <a:buFont typeface="+mj-lt"/>
              <a:buAutoNum type="arabicPeriod"/>
            </a:pPr>
            <a:r>
              <a:rPr lang="en-US" sz="2400" dirty="0"/>
              <a:t>RUC and ONOPTOUT telemetry</a:t>
            </a:r>
          </a:p>
          <a:p>
            <a:pPr marL="514350" indent="-514350">
              <a:lnSpc>
                <a:spcPct val="150000"/>
              </a:lnSpc>
              <a:buFont typeface="+mj-lt"/>
              <a:buAutoNum type="arabicPeriod"/>
            </a:pPr>
            <a:r>
              <a:rPr lang="en-US" sz="2400" dirty="0" smtClean="0"/>
              <a:t>Current RUC-related reporting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1024058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Rationale</a:t>
            </a:r>
            <a:endParaRPr lang="en-US" dirty="0"/>
          </a:p>
        </p:txBody>
      </p:sp>
      <p:sp>
        <p:nvSpPr>
          <p:cNvPr id="3" name="Content Placeholder 2"/>
          <p:cNvSpPr>
            <a:spLocks noGrp="1"/>
          </p:cNvSpPr>
          <p:nvPr>
            <p:ph idx="1"/>
          </p:nvPr>
        </p:nvSpPr>
        <p:spPr/>
        <p:txBody>
          <a:bodyPr>
            <a:normAutofit fontScale="92500" lnSpcReduction="20000"/>
          </a:bodyPr>
          <a:lstStyle/>
          <a:p>
            <a:r>
              <a:rPr lang="en-US" dirty="0"/>
              <a:t>Evaluate Later – used when waiting to last hour to commit</a:t>
            </a:r>
          </a:p>
          <a:p>
            <a:r>
              <a:rPr lang="en-US" dirty="0"/>
              <a:t>Short Start – reserved for &lt;1 hour lead time units</a:t>
            </a:r>
          </a:p>
          <a:p>
            <a:r>
              <a:rPr lang="en-US" dirty="0"/>
              <a:t>Voltage Support – used for voltage contingencies (not seen by RUC)</a:t>
            </a:r>
          </a:p>
          <a:p>
            <a:r>
              <a:rPr lang="en-US" dirty="0"/>
              <a:t>Valley Import – committing units for the Valley GTC</a:t>
            </a:r>
          </a:p>
          <a:p>
            <a:r>
              <a:rPr lang="en-US" dirty="0"/>
              <a:t>Capacity</a:t>
            </a:r>
          </a:p>
          <a:p>
            <a:r>
              <a:rPr lang="en-US" dirty="0"/>
              <a:t>Constraint Name – commitment for local congestion</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spTree>
    <p:extLst>
      <p:ext uri="{BB962C8B-B14F-4D97-AF65-F5344CB8AC3E}">
        <p14:creationId xmlns:p14="http://schemas.microsoft.com/office/powerpoint/2010/main" val="2303041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Commit?</a:t>
            </a:r>
            <a:endParaRPr lang="en-US" dirty="0"/>
          </a:p>
        </p:txBody>
      </p:sp>
      <p:sp>
        <p:nvSpPr>
          <p:cNvPr id="3" name="Content Placeholder 2"/>
          <p:cNvSpPr>
            <a:spLocks noGrp="1"/>
          </p:cNvSpPr>
          <p:nvPr>
            <p:ph idx="1"/>
          </p:nvPr>
        </p:nvSpPr>
        <p:spPr/>
        <p:txBody>
          <a:bodyPr/>
          <a:lstStyle/>
          <a:p>
            <a:r>
              <a:rPr lang="en-US" dirty="0"/>
              <a:t>Evaluate Later – No time left to wait</a:t>
            </a:r>
          </a:p>
          <a:p>
            <a:r>
              <a:rPr lang="en-US" dirty="0"/>
              <a:t>Short Start – Real-Time issues </a:t>
            </a:r>
            <a:r>
              <a:rPr lang="en-US" sz="2800" dirty="0"/>
              <a:t>(</a:t>
            </a:r>
            <a:r>
              <a:rPr lang="en-US" sz="2800" dirty="0" smtClean="0"/>
              <a:t>VDI may be issued)</a:t>
            </a:r>
            <a:endParaRPr lang="en-US" sz="2800" dirty="0"/>
          </a:p>
          <a:p>
            <a:r>
              <a:rPr lang="en-US" dirty="0"/>
              <a:t>Voltage Support – Likely outage driven</a:t>
            </a:r>
          </a:p>
          <a:p>
            <a:r>
              <a:rPr lang="en-US" dirty="0"/>
              <a:t>Valley Import – Combination of issues</a:t>
            </a:r>
          </a:p>
          <a:p>
            <a:r>
              <a:rPr lang="en-US" dirty="0"/>
              <a:t>Capacity – Short over </a:t>
            </a:r>
            <a:r>
              <a:rPr lang="en-US" dirty="0" smtClean="0"/>
              <a:t>peak</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spTree>
    <p:extLst>
      <p:ext uri="{BB962C8B-B14F-4D97-AF65-F5344CB8AC3E}">
        <p14:creationId xmlns:p14="http://schemas.microsoft.com/office/powerpoint/2010/main" val="3499978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Walkthrough: RUC Commitment Summary</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5" name="Picture 4"/>
          <p:cNvPicPr>
            <a:picLocks noChangeAspect="1"/>
          </p:cNvPicPr>
          <p:nvPr/>
        </p:nvPicPr>
        <p:blipFill>
          <a:blip r:embed="rId3"/>
          <a:stretch>
            <a:fillRect/>
          </a:stretch>
        </p:blipFill>
        <p:spPr>
          <a:xfrm>
            <a:off x="431031" y="2438400"/>
            <a:ext cx="8103369" cy="2671763"/>
          </a:xfrm>
          <a:prstGeom prst="rect">
            <a:avLst/>
          </a:prstGeom>
        </p:spPr>
      </p:pic>
      <p:sp>
        <p:nvSpPr>
          <p:cNvPr id="6" name="Rectangle 5"/>
          <p:cNvSpPr/>
          <p:nvPr/>
        </p:nvSpPr>
        <p:spPr>
          <a:xfrm>
            <a:off x="4020052" y="4195763"/>
            <a:ext cx="2308860" cy="914400"/>
          </a:xfrm>
          <a:prstGeom prst="rect">
            <a:avLst/>
          </a:prstGeom>
          <a:noFill/>
          <a:ln w="349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893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Rationale to Defer</a:t>
            </a:r>
            <a:endParaRPr lang="en-US" dirty="0"/>
          </a:p>
        </p:txBody>
      </p:sp>
      <p:sp>
        <p:nvSpPr>
          <p:cNvPr id="3" name="Content Placeholder 2"/>
          <p:cNvSpPr>
            <a:spLocks noGrp="1"/>
          </p:cNvSpPr>
          <p:nvPr>
            <p:ph idx="1"/>
          </p:nvPr>
        </p:nvSpPr>
        <p:spPr/>
        <p:txBody>
          <a:bodyPr/>
          <a:lstStyle/>
          <a:p>
            <a:r>
              <a:rPr lang="en-US" dirty="0"/>
              <a:t>Unit has a 3 hour lead time and HRUC 7 hours ahead is suggesting commitment</a:t>
            </a:r>
          </a:p>
          <a:p>
            <a:pPr lvl="1"/>
            <a:r>
              <a:rPr lang="en-US" dirty="0"/>
              <a:t>Operator has 4 hours to decide to commit the unit</a:t>
            </a:r>
          </a:p>
          <a:p>
            <a:pPr lvl="1"/>
            <a:r>
              <a:rPr lang="en-US" dirty="0"/>
              <a:t>QSE has 4 hours to decide to self-schedule the unit</a:t>
            </a:r>
          </a:p>
          <a:p>
            <a:r>
              <a:rPr lang="en-US" dirty="0"/>
              <a:t>Outages</a:t>
            </a:r>
          </a:p>
          <a:p>
            <a:pPr lvl="1"/>
            <a:r>
              <a:rPr lang="en-US" dirty="0"/>
              <a:t>Outage returned early (or recalled), OS not updated before RUC executes</a:t>
            </a:r>
          </a:p>
          <a:p>
            <a:r>
              <a:rPr lang="en-US" dirty="0"/>
              <a:t>Weather / Load Forecast issues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spTree>
    <p:extLst>
      <p:ext uri="{BB962C8B-B14F-4D97-AF65-F5344CB8AC3E}">
        <p14:creationId xmlns:p14="http://schemas.microsoft.com/office/powerpoint/2010/main" val="3864755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solidFill>
              </a:rPr>
              <a:t>RUC Settlement</a:t>
            </a:r>
            <a:r>
              <a:rPr lang="en-US" dirty="0"/>
              <a:t/>
            </a:r>
            <a:br>
              <a:rPr lang="en-US"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69721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Options After Resource is RUC Committed</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a:lnSpc>
                <a:spcPct val="150000"/>
              </a:lnSpc>
            </a:pPr>
            <a:r>
              <a:rPr lang="en-US" sz="2000" dirty="0" smtClean="0"/>
              <a:t>Options when Resource has received a RUC commitment.</a:t>
            </a:r>
            <a:endParaRPr lang="en-US" sz="2000" dirty="0"/>
          </a:p>
          <a:p>
            <a:pPr lvl="1">
              <a:lnSpc>
                <a:spcPct val="150000"/>
              </a:lnSpc>
            </a:pPr>
            <a:r>
              <a:rPr lang="en-US" sz="1600" dirty="0" smtClean="0"/>
              <a:t>Follow the RUC commitment.</a:t>
            </a:r>
          </a:p>
          <a:p>
            <a:pPr lvl="2">
              <a:lnSpc>
                <a:spcPct val="150000"/>
              </a:lnSpc>
            </a:pPr>
            <a:r>
              <a:rPr lang="en-US" sz="1200" dirty="0" smtClean="0"/>
              <a:t>QSE is considered for RUC Settlements: make whole payments and clawback charges.</a:t>
            </a:r>
          </a:p>
          <a:p>
            <a:pPr lvl="1">
              <a:lnSpc>
                <a:spcPct val="150000"/>
              </a:lnSpc>
            </a:pPr>
            <a:r>
              <a:rPr lang="en-US" sz="1600" dirty="0" smtClean="0"/>
              <a:t>“buy back” the commitment.</a:t>
            </a:r>
          </a:p>
          <a:p>
            <a:pPr lvl="2">
              <a:lnSpc>
                <a:spcPct val="150000"/>
              </a:lnSpc>
            </a:pPr>
            <a:r>
              <a:rPr lang="en-US" sz="1200" b="1" dirty="0" smtClean="0"/>
              <a:t>Current procedure </a:t>
            </a:r>
            <a:r>
              <a:rPr lang="en-US" sz="1200" dirty="0" smtClean="0"/>
              <a:t>- Opt out by setting COP status to ONOPTOUT for any hour within a contiguous block of RUC committed hours before the end of the adjustment period of the first hour of the block.</a:t>
            </a:r>
          </a:p>
          <a:p>
            <a:pPr lvl="2">
              <a:lnSpc>
                <a:spcPct val="150000"/>
              </a:lnSpc>
            </a:pPr>
            <a:r>
              <a:rPr lang="en-US" sz="1200" b="1" dirty="0" smtClean="0"/>
              <a:t>Post 744 (R4) procedure </a:t>
            </a:r>
            <a:r>
              <a:rPr lang="en-US" sz="1200" dirty="0" smtClean="0"/>
              <a:t>– Opt out by setting telemetered Resource Status to ONOPTOUT for the first SCED interval that the resource is On-Line and available for SCED dispatch during the first hour of the contiguous block of RUC committed hours.</a:t>
            </a:r>
          </a:p>
          <a:p>
            <a:pPr lvl="2">
              <a:lnSpc>
                <a:spcPct val="150000"/>
              </a:lnSpc>
            </a:pPr>
            <a:r>
              <a:rPr lang="en-US" sz="1200" smtClean="0"/>
              <a:t>Resource is </a:t>
            </a:r>
            <a:r>
              <a:rPr lang="en-US" sz="1200" dirty="0" smtClean="0"/>
              <a:t>excluded from all RUC Settlements, settled as if the RUC commitment never occurred.</a:t>
            </a:r>
          </a:p>
          <a:p>
            <a:pPr marL="0" indent="0">
              <a:lnSpc>
                <a:spcPct val="150000"/>
              </a:lnSpc>
              <a:buNone/>
            </a:pPr>
            <a:endParaRPr lang="en-US" sz="20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spTree>
    <p:extLst>
      <p:ext uri="{BB962C8B-B14F-4D97-AF65-F5344CB8AC3E}">
        <p14:creationId xmlns:p14="http://schemas.microsoft.com/office/powerpoint/2010/main" val="4088995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RUC Make Whole and Clawback</a:t>
            </a:r>
            <a:endParaRPr lang="en-US" b="1" dirty="0">
              <a:solidFill>
                <a:schemeClr val="accent1"/>
              </a:solidFill>
            </a:endParaRPr>
          </a:p>
        </p:txBody>
      </p:sp>
      <p:sp>
        <p:nvSpPr>
          <p:cNvPr id="3" name="Content Placeholder 2"/>
          <p:cNvSpPr>
            <a:spLocks noGrp="1"/>
          </p:cNvSpPr>
          <p:nvPr>
            <p:ph idx="1"/>
          </p:nvPr>
        </p:nvSpPr>
        <p:spPr>
          <a:xfrm>
            <a:off x="304800" y="1066800"/>
            <a:ext cx="8534400" cy="4876800"/>
          </a:xfrm>
        </p:spPr>
        <p:txBody>
          <a:bodyPr/>
          <a:lstStyle/>
          <a:p>
            <a:pPr>
              <a:lnSpc>
                <a:spcPct val="150000"/>
              </a:lnSpc>
            </a:pPr>
            <a:r>
              <a:rPr lang="en-US" sz="2000" dirty="0" smtClean="0"/>
              <a:t>Resources are made whole to the RUC Guarantee for RUC committed intervals.</a:t>
            </a:r>
          </a:p>
          <a:p>
            <a:pPr lvl="1">
              <a:lnSpc>
                <a:spcPct val="150000"/>
              </a:lnSpc>
            </a:pPr>
            <a:r>
              <a:rPr lang="en-US" sz="1600" dirty="0" smtClean="0"/>
              <a:t>RUC Guarantee is startup costs + minimum energy costs</a:t>
            </a:r>
          </a:p>
          <a:p>
            <a:pPr>
              <a:lnSpc>
                <a:spcPct val="150000"/>
              </a:lnSpc>
            </a:pPr>
            <a:r>
              <a:rPr lang="en-US" sz="2000" dirty="0" smtClean="0"/>
              <a:t>Resources have revenues above costs clawed back for RUC committed and QSE Clawback intervals.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sp>
        <p:nvSpPr>
          <p:cNvPr id="5" name="Rectangle 3"/>
          <p:cNvSpPr>
            <a:spLocks noChangeArrowheads="1"/>
          </p:cNvSpPr>
          <p:nvPr/>
        </p:nvSpPr>
        <p:spPr bwMode="auto">
          <a:xfrm>
            <a:off x="476247" y="3831781"/>
            <a:ext cx="3714753" cy="453325"/>
          </a:xfrm>
          <a:prstGeom prst="rect">
            <a:avLst/>
          </a:prstGeom>
          <a:solidFill>
            <a:srgbClr val="D1DCED"/>
          </a:solidFill>
          <a:ln w="9525">
            <a:noFill/>
            <a:miter lim="800000"/>
            <a:headEnd/>
            <a:tailEnd/>
          </a:ln>
        </p:spPr>
        <p:txBody>
          <a:bodyPr anchor="ctr"/>
          <a:lstStyle/>
          <a:p>
            <a:pPr algn="ctr"/>
            <a:r>
              <a:rPr lang="en-US" sz="1200" b="1" dirty="0">
                <a:solidFill>
                  <a:schemeClr val="tx1">
                    <a:lumMod val="75000"/>
                  </a:schemeClr>
                </a:solidFill>
              </a:rPr>
              <a:t>Revenue Less Cost Above LSL During RUC-Committed Hours</a:t>
            </a:r>
          </a:p>
        </p:txBody>
      </p:sp>
      <p:graphicFrame>
        <p:nvGraphicFramePr>
          <p:cNvPr id="6" name="Table 5"/>
          <p:cNvGraphicFramePr>
            <a:graphicFrameLocks noGrp="1"/>
          </p:cNvGraphicFramePr>
          <p:nvPr>
            <p:extLst/>
          </p:nvPr>
        </p:nvGraphicFramePr>
        <p:xfrm>
          <a:off x="476247" y="4299825"/>
          <a:ext cx="3714753" cy="1565422"/>
        </p:xfrm>
        <a:graphic>
          <a:graphicData uri="http://schemas.openxmlformats.org/drawingml/2006/table">
            <a:tbl>
              <a:tblPr firstRow="1" bandRow="1">
                <a:tableStyleId>{F5AB1C69-6EDB-4FF4-983F-18BD219EF322}</a:tableStyleId>
              </a:tblPr>
              <a:tblGrid>
                <a:gridCol w="1962152"/>
                <a:gridCol w="1752601"/>
              </a:tblGrid>
              <a:tr h="376702">
                <a:tc>
                  <a:txBody>
                    <a:bodyPr/>
                    <a:lstStyle/>
                    <a:p>
                      <a:pPr algn="ctr"/>
                      <a:r>
                        <a:rPr lang="en-US" sz="1200" b="1" dirty="0" smtClean="0">
                          <a:solidFill>
                            <a:schemeClr val="tx1"/>
                          </a:solidFill>
                        </a:rPr>
                        <a:t>Revenues</a:t>
                      </a:r>
                      <a:endParaRPr lang="en-US" sz="1200" b="1" dirty="0">
                        <a:solidFill>
                          <a:schemeClr val="tx1"/>
                        </a:solidFill>
                      </a:endParaRPr>
                    </a:p>
                  </a:txBody>
                  <a:tcP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1DCED"/>
                    </a:solidFill>
                  </a:tcPr>
                </a:tc>
                <a:tc>
                  <a:txBody>
                    <a:bodyPr/>
                    <a:lstStyle/>
                    <a:p>
                      <a:pPr algn="ctr"/>
                      <a:r>
                        <a:rPr lang="en-US" sz="1200" b="1" dirty="0" smtClean="0">
                          <a:solidFill>
                            <a:schemeClr val="tx1"/>
                          </a:solidFill>
                        </a:rPr>
                        <a:t>Costs</a:t>
                      </a:r>
                      <a:endParaRPr lang="en-US" sz="1200" b="1" dirty="0">
                        <a:solidFill>
                          <a:schemeClr val="tx1"/>
                        </a:solidFill>
                      </a:endParaRPr>
                    </a:p>
                  </a:txBody>
                  <a:tcP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1DCED"/>
                    </a:solidFill>
                  </a:tcPr>
                </a:tc>
              </a:tr>
              <a:tr h="437851">
                <a:tc>
                  <a:txBody>
                    <a:bodyPr/>
                    <a:lstStyle/>
                    <a:p>
                      <a:pPr algn="ctr"/>
                      <a:r>
                        <a:rPr lang="en-US" sz="1200" dirty="0" smtClean="0"/>
                        <a:t>Energy Revenue above LSL</a:t>
                      </a:r>
                      <a:endParaRPr lang="en-US" sz="1200" dirty="0"/>
                    </a:p>
                  </a:txBody>
                  <a:tcP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3">
                  <a:txBody>
                    <a:bodyPr/>
                    <a:lstStyle/>
                    <a:p>
                      <a:pPr algn="ctr"/>
                      <a:r>
                        <a:rPr lang="en-US" sz="1200" dirty="0" smtClean="0"/>
                        <a:t>Average Incremental Energy Cost above LSL</a:t>
                      </a:r>
                      <a:endParaRPr lang="en-US" sz="1200" dirty="0"/>
                    </a:p>
                  </a:txBody>
                  <a:tcPr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69504">
                <a:tc>
                  <a:txBody>
                    <a:bodyPr/>
                    <a:lstStyle/>
                    <a:p>
                      <a:pPr algn="ctr"/>
                      <a:r>
                        <a:rPr lang="en-US" sz="1200" dirty="0" smtClean="0"/>
                        <a:t>Voltage Support Service</a:t>
                      </a:r>
                      <a:endParaRPr lang="en-US" sz="1200" dirty="0"/>
                    </a:p>
                  </a:txBody>
                  <a:tcP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US" dirty="0"/>
                    </a:p>
                  </a:txBody>
                  <a:tcP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r>
              <a:tr h="437851">
                <a:tc>
                  <a:txBody>
                    <a:bodyPr/>
                    <a:lstStyle/>
                    <a:p>
                      <a:pPr algn="ctr"/>
                      <a:r>
                        <a:rPr lang="en-US" sz="1200" dirty="0" smtClean="0"/>
                        <a:t>Emergency Power Increase</a:t>
                      </a:r>
                      <a:endParaRPr lang="en-US" sz="1200" dirty="0"/>
                    </a:p>
                  </a:txBody>
                  <a:tcP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endParaRPr lang="en-US" dirty="0"/>
                    </a:p>
                  </a:txBody>
                  <a:tcP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7" name="Rectangle 3"/>
          <p:cNvSpPr>
            <a:spLocks noChangeArrowheads="1"/>
          </p:cNvSpPr>
          <p:nvPr/>
        </p:nvSpPr>
        <p:spPr bwMode="auto">
          <a:xfrm>
            <a:off x="4724398" y="3810000"/>
            <a:ext cx="3771903" cy="496888"/>
          </a:xfrm>
          <a:prstGeom prst="rect">
            <a:avLst/>
          </a:prstGeom>
          <a:solidFill>
            <a:srgbClr val="D1DCED"/>
          </a:solidFill>
          <a:ln w="9525">
            <a:noFill/>
            <a:miter lim="800000"/>
            <a:headEnd/>
            <a:tailEnd/>
          </a:ln>
        </p:spPr>
        <p:txBody>
          <a:bodyPr anchor="ctr"/>
          <a:lstStyle/>
          <a:p>
            <a:pPr algn="ctr"/>
            <a:r>
              <a:rPr lang="en-US" sz="1200" b="1" dirty="0">
                <a:solidFill>
                  <a:schemeClr val="tx1">
                    <a:lumMod val="75000"/>
                  </a:schemeClr>
                </a:solidFill>
              </a:rPr>
              <a:t>Revenue Less Cost During QSE </a:t>
            </a:r>
            <a:r>
              <a:rPr lang="en-US" sz="1200" b="1" dirty="0" err="1">
                <a:solidFill>
                  <a:schemeClr val="tx1">
                    <a:lumMod val="75000"/>
                  </a:schemeClr>
                </a:solidFill>
              </a:rPr>
              <a:t>Clawback</a:t>
            </a:r>
            <a:r>
              <a:rPr lang="en-US" sz="1200" b="1" dirty="0">
                <a:solidFill>
                  <a:schemeClr val="tx1">
                    <a:lumMod val="75000"/>
                  </a:schemeClr>
                </a:solidFill>
              </a:rPr>
              <a:t> Intervals</a:t>
            </a:r>
          </a:p>
        </p:txBody>
      </p:sp>
      <p:graphicFrame>
        <p:nvGraphicFramePr>
          <p:cNvPr id="8" name="Table 7"/>
          <p:cNvGraphicFramePr>
            <a:graphicFrameLocks noGrp="1"/>
          </p:cNvGraphicFramePr>
          <p:nvPr>
            <p:extLst/>
          </p:nvPr>
        </p:nvGraphicFramePr>
        <p:xfrm>
          <a:off x="4724399" y="4306887"/>
          <a:ext cx="3771902" cy="1558359"/>
        </p:xfrm>
        <a:graphic>
          <a:graphicData uri="http://schemas.openxmlformats.org/drawingml/2006/table">
            <a:tbl>
              <a:tblPr firstRow="1" bandRow="1">
                <a:tableStyleId>{F5AB1C69-6EDB-4FF4-983F-18BD219EF322}</a:tableStyleId>
              </a:tblPr>
              <a:tblGrid>
                <a:gridCol w="1885951"/>
                <a:gridCol w="1885951"/>
              </a:tblGrid>
              <a:tr h="385628">
                <a:tc>
                  <a:txBody>
                    <a:bodyPr/>
                    <a:lstStyle/>
                    <a:p>
                      <a:pPr algn="ctr"/>
                      <a:r>
                        <a:rPr lang="en-US" sz="1200" dirty="0" smtClean="0">
                          <a:solidFill>
                            <a:schemeClr val="tx1"/>
                          </a:solidFill>
                        </a:rPr>
                        <a:t>Revenues</a:t>
                      </a:r>
                      <a:endParaRPr lang="en-US" sz="1200" dirty="0">
                        <a:solidFill>
                          <a:schemeClr val="tx1"/>
                        </a:solidFill>
                      </a:endParaRPr>
                    </a:p>
                  </a:txBody>
                  <a:tcP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1DCED"/>
                    </a:solidFill>
                  </a:tcPr>
                </a:tc>
                <a:tc>
                  <a:txBody>
                    <a:bodyPr/>
                    <a:lstStyle/>
                    <a:p>
                      <a:pPr algn="ctr"/>
                      <a:r>
                        <a:rPr lang="en-US" sz="1200" dirty="0" smtClean="0">
                          <a:solidFill>
                            <a:schemeClr val="tx1"/>
                          </a:solidFill>
                        </a:rPr>
                        <a:t>Costs</a:t>
                      </a:r>
                      <a:endParaRPr lang="en-US" sz="1200" dirty="0">
                        <a:solidFill>
                          <a:schemeClr val="tx1"/>
                        </a:solidFill>
                      </a:endParaRPr>
                    </a:p>
                  </a:txBody>
                  <a:tcP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1DCED"/>
                    </a:solidFill>
                  </a:tcPr>
                </a:tc>
              </a:tr>
              <a:tr h="285259">
                <a:tc>
                  <a:txBody>
                    <a:bodyPr/>
                    <a:lstStyle/>
                    <a:p>
                      <a:pPr algn="ctr"/>
                      <a:r>
                        <a:rPr lang="en-US" sz="1200" dirty="0" smtClean="0"/>
                        <a:t>Energy Revenue</a:t>
                      </a:r>
                      <a:endParaRPr lang="en-US" sz="1200" dirty="0"/>
                    </a:p>
                  </a:txBody>
                  <a:tcP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200" dirty="0" smtClean="0"/>
                        <a:t>Minimum Energy Costs</a:t>
                      </a:r>
                      <a:endParaRPr lang="en-US" sz="1200" dirty="0"/>
                    </a:p>
                  </a:txBody>
                  <a:tcPr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412041">
                <a:tc>
                  <a:txBody>
                    <a:bodyPr/>
                    <a:lstStyle/>
                    <a:p>
                      <a:pPr algn="ctr"/>
                      <a:r>
                        <a:rPr lang="en-US" sz="1200" dirty="0" smtClean="0"/>
                        <a:t>Voltage Support Service</a:t>
                      </a:r>
                      <a:endParaRPr lang="en-US" sz="1200" dirty="0"/>
                    </a:p>
                  </a:txBody>
                  <a:tcP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Average Incremental Energy Cost above LSL</a:t>
                      </a:r>
                    </a:p>
                  </a:txBody>
                  <a:tcPr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475431">
                <a:tc>
                  <a:txBody>
                    <a:bodyPr/>
                    <a:lstStyle/>
                    <a:p>
                      <a:pPr algn="ctr"/>
                      <a:r>
                        <a:rPr lang="en-US" sz="1200" dirty="0" smtClean="0"/>
                        <a:t>Emergency Power Increase</a:t>
                      </a:r>
                      <a:endParaRPr lang="en-US" sz="1200" dirty="0"/>
                    </a:p>
                  </a:txBody>
                  <a:tcP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endParaRPr lang="en-US" dirty="0"/>
                    </a:p>
                  </a:txBody>
                  <a:tcP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74081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QSE-Clawback Interval</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marL="0" indent="0">
              <a:buNone/>
            </a:pPr>
            <a:r>
              <a:rPr lang="en-US" sz="2000" dirty="0"/>
              <a:t>Qualified Scheduling Entity (QSE) Clawback Interval </a:t>
            </a:r>
            <a:r>
              <a:rPr lang="en-US" sz="2000" dirty="0" smtClean="0"/>
              <a:t> (NP2)</a:t>
            </a:r>
            <a:endParaRPr lang="en-US" sz="2000" dirty="0"/>
          </a:p>
          <a:p>
            <a:pPr marL="0" indent="0">
              <a:buNone/>
            </a:pPr>
            <a:endParaRPr lang="en-US" sz="2000" dirty="0" smtClean="0"/>
          </a:p>
          <a:p>
            <a:pPr marL="400050" lvl="1" indent="0">
              <a:buNone/>
            </a:pPr>
            <a:r>
              <a:rPr lang="en-US" sz="1600" dirty="0" smtClean="0"/>
              <a:t>Any </a:t>
            </a:r>
            <a:r>
              <a:rPr lang="en-US" sz="1600" dirty="0"/>
              <a:t>QSE-Committed Interval that is part of a contiguous block that includes at least one RUC-Committed Hour unless it is:</a:t>
            </a:r>
          </a:p>
          <a:p>
            <a:pPr marL="857250" lvl="1" indent="-457200">
              <a:buFont typeface="+mj-lt"/>
              <a:buAutoNum type="alphaLcParenR"/>
            </a:pPr>
            <a:r>
              <a:rPr lang="x-none" sz="1600" dirty="0" smtClean="0"/>
              <a:t>QSE-committed </a:t>
            </a:r>
            <a:r>
              <a:rPr lang="x-none" sz="1600" dirty="0"/>
              <a:t>in the COP and Trades Snapshot before the first RUC instruction for any RUC-Committed Hour in that contiguous block;  </a:t>
            </a:r>
            <a:endParaRPr lang="en-US" sz="1600" dirty="0"/>
          </a:p>
          <a:p>
            <a:pPr marL="857250" lvl="1" indent="-457200">
              <a:buFont typeface="+mj-lt"/>
              <a:buAutoNum type="alphaLcParenR"/>
            </a:pPr>
            <a:r>
              <a:rPr lang="en-US" sz="1600" dirty="0" smtClean="0"/>
              <a:t>Part </a:t>
            </a:r>
            <a:r>
              <a:rPr lang="en-US" sz="1600" dirty="0"/>
              <a:t>of a contiguous block of a QSE-Committed Intervals, at least one of which was committed by the QSE in the COP and Trades Snapshot before the RUC instruction described in paragraph (a) above; or</a:t>
            </a:r>
          </a:p>
          <a:p>
            <a:pPr marL="857250" lvl="1" indent="-457200">
              <a:buFont typeface="+mj-lt"/>
              <a:buAutoNum type="alphaLcParenR"/>
            </a:pPr>
            <a:r>
              <a:rPr lang="x-none" sz="1600" dirty="0" smtClean="0"/>
              <a:t>Part </a:t>
            </a:r>
            <a:r>
              <a:rPr lang="x-none" sz="1600" dirty="0"/>
              <a:t>of a contiguous block of QSE-Committed Intervals, at least one of which is a RUC Buy-Back Hour.</a:t>
            </a: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spTree>
    <p:extLst>
      <p:ext uri="{BB962C8B-B14F-4D97-AF65-F5344CB8AC3E}">
        <p14:creationId xmlns:p14="http://schemas.microsoft.com/office/powerpoint/2010/main" val="3005713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RUC Make-Whole Payment</a:t>
            </a:r>
            <a:endParaRPr lang="en-US" dirty="0"/>
          </a:p>
        </p:txBody>
      </p:sp>
      <p:sp>
        <p:nvSpPr>
          <p:cNvPr id="3" name="Content Placeholder 2"/>
          <p:cNvSpPr>
            <a:spLocks noGrp="1"/>
          </p:cNvSpPr>
          <p:nvPr>
            <p:ph idx="1"/>
          </p:nvPr>
        </p:nvSpPr>
        <p:spPr>
          <a:xfrm>
            <a:off x="304800" y="1143001"/>
            <a:ext cx="8534400" cy="1066800"/>
          </a:xfrm>
        </p:spPr>
        <p:txBody>
          <a:bodyPr/>
          <a:lstStyle/>
          <a:p>
            <a:pPr>
              <a:lnSpc>
                <a:spcPct val="150000"/>
              </a:lnSpc>
            </a:pPr>
            <a:r>
              <a:rPr lang="en-US" sz="2000" dirty="0"/>
              <a:t>RUC </a:t>
            </a:r>
            <a:r>
              <a:rPr lang="en-US" sz="2000" dirty="0" smtClean="0"/>
              <a:t>Guarantee (NP 5.7.1.1)</a:t>
            </a:r>
          </a:p>
          <a:p>
            <a:pPr lvl="1">
              <a:lnSpc>
                <a:spcPct val="150000"/>
              </a:lnSpc>
              <a:buFont typeface="Arial" panose="020B0604020202020204" pitchFamily="34" charset="0"/>
              <a:buChar char="•"/>
            </a:pPr>
            <a:r>
              <a:rPr lang="en-US" sz="1200" dirty="0" smtClean="0"/>
              <a:t>Start </a:t>
            </a:r>
            <a:r>
              <a:rPr lang="en-US" sz="1200" dirty="0"/>
              <a:t>up Costs + Minimum Energy Costs</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pic>
        <p:nvPicPr>
          <p:cNvPr id="5" name="Picture 4"/>
          <p:cNvPicPr>
            <a:picLocks noChangeAspect="1"/>
          </p:cNvPicPr>
          <p:nvPr/>
        </p:nvPicPr>
        <p:blipFill>
          <a:blip r:embed="rId3"/>
          <a:stretch>
            <a:fillRect/>
          </a:stretch>
        </p:blipFill>
        <p:spPr>
          <a:xfrm>
            <a:off x="924233" y="2125386"/>
            <a:ext cx="7327490" cy="694013"/>
          </a:xfrm>
          <a:prstGeom prst="rect">
            <a:avLst/>
          </a:prstGeom>
          <a:ln>
            <a:solidFill>
              <a:schemeClr val="bg1">
                <a:lumMod val="50000"/>
              </a:schemeClr>
            </a:solidFill>
          </a:ln>
          <a:effectLst/>
        </p:spPr>
      </p:pic>
      <p:sp>
        <p:nvSpPr>
          <p:cNvPr id="6" name="Rectangle 5"/>
          <p:cNvSpPr/>
          <p:nvPr/>
        </p:nvSpPr>
        <p:spPr>
          <a:xfrm>
            <a:off x="304800" y="2971800"/>
            <a:ext cx="7924800" cy="1292662"/>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t>RUC </a:t>
            </a:r>
            <a:r>
              <a:rPr lang="en-US" sz="2000" dirty="0" smtClean="0"/>
              <a:t>Make-Whole Payment (NP 5.7.1)</a:t>
            </a:r>
          </a:p>
          <a:p>
            <a:pPr marL="742950" lvl="1" indent="-285750">
              <a:lnSpc>
                <a:spcPct val="150000"/>
              </a:lnSpc>
              <a:buFont typeface="Arial" panose="020B0604020202020204" pitchFamily="34" charset="0"/>
              <a:buChar char="•"/>
            </a:pPr>
            <a:r>
              <a:rPr lang="en-US" sz="1600" dirty="0" smtClean="0"/>
              <a:t>RUC </a:t>
            </a:r>
            <a:r>
              <a:rPr lang="en-US" sz="1600" dirty="0"/>
              <a:t>Guarantee – RUC minimum energy revenue – RUC revenue less cost above LSL – QSE clawback revenue less cost</a:t>
            </a:r>
          </a:p>
        </p:txBody>
      </p:sp>
      <p:pic>
        <p:nvPicPr>
          <p:cNvPr id="7" name="Picture 6"/>
          <p:cNvPicPr>
            <a:picLocks noChangeAspect="1"/>
          </p:cNvPicPr>
          <p:nvPr/>
        </p:nvPicPr>
        <p:blipFill rotWithShape="1">
          <a:blip r:embed="rId4"/>
          <a:srcRect l="4945"/>
          <a:stretch/>
        </p:blipFill>
        <p:spPr>
          <a:xfrm>
            <a:off x="924234" y="4340330"/>
            <a:ext cx="7391092" cy="688870"/>
          </a:xfrm>
          <a:prstGeom prst="rect">
            <a:avLst/>
          </a:prstGeom>
          <a:ln>
            <a:solidFill>
              <a:schemeClr val="bg1">
                <a:lumMod val="50000"/>
              </a:schemeClr>
            </a:solidFill>
          </a:ln>
          <a:effectLst/>
        </p:spPr>
      </p:pic>
      <p:sp>
        <p:nvSpPr>
          <p:cNvPr id="8" name="TextBox 7"/>
          <p:cNvSpPr txBox="1"/>
          <p:nvPr/>
        </p:nvSpPr>
        <p:spPr>
          <a:xfrm>
            <a:off x="381000" y="5257800"/>
            <a:ext cx="80010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These calculations are done in aggregate for the entire operating day with payments spread evenly across all RUC intervals</a:t>
            </a:r>
            <a:endParaRPr lang="en-US" dirty="0"/>
          </a:p>
        </p:txBody>
      </p:sp>
    </p:spTree>
    <p:extLst>
      <p:ext uri="{BB962C8B-B14F-4D97-AF65-F5344CB8AC3E}">
        <p14:creationId xmlns:p14="http://schemas.microsoft.com/office/powerpoint/2010/main" val="1570251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Clawback</a:t>
            </a:r>
            <a:endParaRPr lang="en-US" b="1" dirty="0">
              <a:solidFill>
                <a:schemeClr val="accent1"/>
              </a:solidFill>
            </a:endParaRPr>
          </a:p>
        </p:txBody>
      </p:sp>
      <p:sp>
        <p:nvSpPr>
          <p:cNvPr id="3" name="Content Placeholder 2"/>
          <p:cNvSpPr>
            <a:spLocks noGrp="1"/>
          </p:cNvSpPr>
          <p:nvPr>
            <p:ph idx="1"/>
          </p:nvPr>
        </p:nvSpPr>
        <p:spPr>
          <a:xfrm>
            <a:off x="304800" y="1044063"/>
            <a:ext cx="8534400" cy="2156337"/>
          </a:xfrm>
        </p:spPr>
        <p:txBody>
          <a:bodyPr/>
          <a:lstStyle/>
          <a:p>
            <a:pPr>
              <a:lnSpc>
                <a:spcPct val="150000"/>
              </a:lnSpc>
            </a:pPr>
            <a:r>
              <a:rPr lang="en-US" sz="2000" dirty="0" smtClean="0"/>
              <a:t>A percentage of revenues in excess of the cost guarantee is clawed back for RUC committed intervals and QSE Clawback intervals.</a:t>
            </a:r>
          </a:p>
          <a:p>
            <a:pPr>
              <a:lnSpc>
                <a:spcPct val="150000"/>
              </a:lnSpc>
            </a:pPr>
            <a:r>
              <a:rPr lang="en-US" sz="2000" dirty="0" smtClean="0"/>
              <a:t>The percentage factors used for clawback are adjusted depending on the QSE’s participation in DAM for the Resource.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graphicFrame>
        <p:nvGraphicFramePr>
          <p:cNvPr id="5" name="Group 89"/>
          <p:cNvGraphicFramePr>
            <a:graphicFrameLocks noGrp="1"/>
          </p:cNvGraphicFramePr>
          <p:nvPr>
            <p:extLst/>
          </p:nvPr>
        </p:nvGraphicFramePr>
        <p:xfrm>
          <a:off x="838200" y="3360862"/>
          <a:ext cx="7010400" cy="1233875"/>
        </p:xfrm>
        <a:graphic>
          <a:graphicData uri="http://schemas.openxmlformats.org/drawingml/2006/table">
            <a:tbl>
              <a:tblPr/>
              <a:tblGrid>
                <a:gridCol w="2963536"/>
                <a:gridCol w="2030173"/>
                <a:gridCol w="2016691"/>
              </a:tblGrid>
              <a:tr h="152401">
                <a:tc>
                  <a:txBody>
                    <a:bodyPr/>
                    <a:lstStyle/>
                    <a:p>
                      <a:pPr marL="0" marR="0" lvl="0" indent="0" algn="l" defTabSz="914400" rtl="0" eaLnBrk="1" fontAlgn="base" latinLnBrk="0" hangingPunct="1">
                        <a:lnSpc>
                          <a:spcPct val="120000"/>
                        </a:lnSpc>
                        <a:spcBef>
                          <a:spcPct val="5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lumMod val="50000"/>
                            </a:schemeClr>
                          </a:solidFill>
                          <a:effectLst/>
                          <a:latin typeface="Arial" charset="0"/>
                        </a:rPr>
                        <a:t>Three-Part Supply Offer in DAM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lumMod val="50000"/>
                            </a:schemeClr>
                          </a:solidFill>
                          <a:effectLst/>
                          <a:latin typeface="Arial" charset="0"/>
                        </a:rPr>
                        <a:t>No Three-Part </a:t>
                      </a:r>
                      <a:br>
                        <a:rPr kumimoji="0" lang="en-US" sz="1200" b="1" i="0" u="none" strike="noStrike" cap="none" normalizeH="0" baseline="0" dirty="0" smtClean="0">
                          <a:ln>
                            <a:noFill/>
                          </a:ln>
                          <a:solidFill>
                            <a:schemeClr val="tx1">
                              <a:lumMod val="50000"/>
                            </a:schemeClr>
                          </a:solidFill>
                          <a:effectLst/>
                          <a:latin typeface="Arial" charset="0"/>
                        </a:rPr>
                      </a:br>
                      <a:r>
                        <a:rPr kumimoji="0" lang="en-US" sz="1200" b="1" i="0" u="none" strike="noStrike" cap="none" normalizeH="0" baseline="0" dirty="0" smtClean="0">
                          <a:ln>
                            <a:noFill/>
                          </a:ln>
                          <a:solidFill>
                            <a:schemeClr val="tx1">
                              <a:lumMod val="50000"/>
                            </a:schemeClr>
                          </a:solidFill>
                          <a:effectLst/>
                          <a:latin typeface="Arial" charset="0"/>
                        </a:rPr>
                        <a:t>Supply Offer in DAM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370371">
                <a:tc>
                  <a:txBody>
                    <a:bodyPr/>
                    <a:lstStyle/>
                    <a:p>
                      <a:pPr marL="0" marR="0" lvl="0" indent="0" algn="l" defTabSz="914400" rtl="0" eaLnBrk="1" fontAlgn="base" latinLnBrk="0" hangingPunct="1">
                        <a:lnSpc>
                          <a:spcPct val="12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RUC </a:t>
                      </a:r>
                      <a:r>
                        <a:rPr kumimoji="0" lang="en-US" sz="1200" b="1" i="0" u="none" strike="noStrike" cap="none" normalizeH="0" baseline="0" dirty="0" err="1" smtClean="0">
                          <a:ln>
                            <a:noFill/>
                          </a:ln>
                          <a:solidFill>
                            <a:schemeClr val="tx1"/>
                          </a:solidFill>
                          <a:effectLst/>
                          <a:latin typeface="Arial" charset="0"/>
                        </a:rPr>
                        <a:t>Clawback</a:t>
                      </a:r>
                      <a:r>
                        <a:rPr kumimoji="0" lang="en-US" sz="1200" b="1" i="0" u="none" strike="noStrike" cap="none" normalizeH="0" baseline="0" dirty="0" smtClean="0">
                          <a:ln>
                            <a:noFill/>
                          </a:ln>
                          <a:solidFill>
                            <a:schemeClr val="tx1"/>
                          </a:solidFill>
                          <a:effectLst/>
                          <a:latin typeface="Arial" charset="0"/>
                        </a:rPr>
                        <a:t> Factor for RUC hours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50%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04">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RUC </a:t>
                      </a:r>
                      <a:r>
                        <a:rPr kumimoji="0" lang="en-US" sz="1200" b="1" i="0" u="none" strike="noStrike" cap="none" normalizeH="0" baseline="0" dirty="0" err="1" smtClean="0">
                          <a:ln>
                            <a:noFill/>
                          </a:ln>
                          <a:solidFill>
                            <a:schemeClr val="tx1"/>
                          </a:solidFill>
                          <a:effectLst/>
                          <a:latin typeface="Arial" charset="0"/>
                        </a:rPr>
                        <a:t>Clawback</a:t>
                      </a:r>
                      <a:r>
                        <a:rPr kumimoji="0" lang="en-US" sz="1200" b="1" i="0" u="none" strike="noStrike" cap="none" normalizeH="0" baseline="0" dirty="0" smtClean="0">
                          <a:ln>
                            <a:noFill/>
                          </a:ln>
                          <a:solidFill>
                            <a:schemeClr val="tx1"/>
                          </a:solidFill>
                          <a:effectLst/>
                          <a:latin typeface="Arial" charset="0"/>
                        </a:rPr>
                        <a:t> Factor for QSE hours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50%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457200" y="4876800"/>
            <a:ext cx="7924800" cy="958660"/>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t>These clawed back amounts are allocated to load on a Load Ratio Share Basis.</a:t>
            </a:r>
          </a:p>
        </p:txBody>
      </p:sp>
    </p:spTree>
    <p:extLst>
      <p:ext uri="{BB962C8B-B14F-4D97-AF65-F5344CB8AC3E}">
        <p14:creationId xmlns:p14="http://schemas.microsoft.com/office/powerpoint/2010/main" val="1172816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solidFill>
              </a:rPr>
              <a:t>Overview of the </a:t>
            </a:r>
            <a:r>
              <a:rPr lang="en-US" dirty="0" smtClean="0">
                <a:solidFill>
                  <a:schemeClr val="accent1"/>
                </a:solidFill>
              </a:rPr>
              <a:t>RUC Timeline</a:t>
            </a:r>
            <a:r>
              <a:rPr lang="en-US" dirty="0"/>
              <a:t/>
            </a:r>
            <a:br>
              <a:rPr lang="en-US" dirty="0"/>
            </a:br>
            <a:endParaRPr lang="en-US" dirty="0"/>
          </a:p>
        </p:txBody>
      </p:sp>
    </p:spTree>
    <p:extLst>
      <p:ext uri="{BB962C8B-B14F-4D97-AF65-F5344CB8AC3E}">
        <p14:creationId xmlns:p14="http://schemas.microsoft.com/office/powerpoint/2010/main" val="2548233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RUC Clawback</a:t>
            </a:r>
            <a:endParaRPr lang="en-US" b="1" dirty="0">
              <a:solidFill>
                <a:schemeClr val="accent1"/>
              </a:solidFill>
            </a:endParaRPr>
          </a:p>
        </p:txBody>
      </p:sp>
      <p:sp>
        <p:nvSpPr>
          <p:cNvPr id="3" name="Content Placeholder 2"/>
          <p:cNvSpPr>
            <a:spLocks noGrp="1"/>
          </p:cNvSpPr>
          <p:nvPr>
            <p:ph idx="1"/>
          </p:nvPr>
        </p:nvSpPr>
        <p:spPr>
          <a:xfrm>
            <a:off x="304800" y="1219200"/>
            <a:ext cx="8534400" cy="1524000"/>
          </a:xfrm>
        </p:spPr>
        <p:txBody>
          <a:bodyPr/>
          <a:lstStyle/>
          <a:p>
            <a:pPr marL="342900" lvl="1" indent="-342900">
              <a:lnSpc>
                <a:spcPct val="150000"/>
              </a:lnSpc>
              <a:buFont typeface="Arial" panose="020B0604020202020204" pitchFamily="34" charset="0"/>
              <a:buChar char="•"/>
            </a:pPr>
            <a:r>
              <a:rPr lang="en-US" sz="2000" dirty="0"/>
              <a:t>Revenue in excess of cost </a:t>
            </a:r>
            <a:r>
              <a:rPr lang="en-US" sz="2000" dirty="0" smtClean="0"/>
              <a:t>guarantee (NP 5.7.2(6))</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pic>
        <p:nvPicPr>
          <p:cNvPr id="5" name="Picture 4"/>
          <p:cNvPicPr>
            <a:picLocks noChangeAspect="1"/>
          </p:cNvPicPr>
          <p:nvPr/>
        </p:nvPicPr>
        <p:blipFill>
          <a:blip r:embed="rId3"/>
          <a:stretch>
            <a:fillRect/>
          </a:stretch>
        </p:blipFill>
        <p:spPr>
          <a:xfrm>
            <a:off x="609600" y="2209800"/>
            <a:ext cx="7634288" cy="3158209"/>
          </a:xfrm>
          <a:prstGeom prst="rect">
            <a:avLst/>
          </a:prstGeom>
          <a:ln>
            <a:solidFill>
              <a:schemeClr val="bg1">
                <a:lumMod val="65000"/>
              </a:schemeClr>
            </a:solidFill>
          </a:ln>
        </p:spPr>
      </p:pic>
    </p:spTree>
    <p:extLst>
      <p:ext uri="{BB962C8B-B14F-4D97-AF65-F5344CB8AC3E}">
        <p14:creationId xmlns:p14="http://schemas.microsoft.com/office/powerpoint/2010/main" val="10910112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RUC Make-Whole Charges</a:t>
            </a:r>
            <a:endParaRPr lang="en-US" b="1" dirty="0">
              <a:solidFill>
                <a:schemeClr val="accent1"/>
              </a:solidFill>
            </a:endParaRPr>
          </a:p>
        </p:txBody>
      </p:sp>
      <p:sp>
        <p:nvSpPr>
          <p:cNvPr id="3" name="Content Placeholder 2"/>
          <p:cNvSpPr>
            <a:spLocks noGrp="1"/>
          </p:cNvSpPr>
          <p:nvPr>
            <p:ph idx="1"/>
          </p:nvPr>
        </p:nvSpPr>
        <p:spPr>
          <a:xfrm>
            <a:off x="533400" y="1219200"/>
            <a:ext cx="8305800" cy="3352800"/>
          </a:xfrm>
        </p:spPr>
        <p:txBody>
          <a:bodyPr/>
          <a:lstStyle/>
          <a:p>
            <a:pPr marL="0" indent="0">
              <a:lnSpc>
                <a:spcPct val="150000"/>
              </a:lnSpc>
              <a:buNone/>
            </a:pPr>
            <a:r>
              <a:rPr lang="en-US" sz="1800" dirty="0" smtClean="0"/>
              <a:t>NP5.7.4(1)</a:t>
            </a:r>
          </a:p>
          <a:p>
            <a:pPr marL="0" indent="0">
              <a:lnSpc>
                <a:spcPct val="150000"/>
              </a:lnSpc>
              <a:buNone/>
            </a:pPr>
            <a:r>
              <a:rPr lang="en-US" sz="1800" dirty="0" smtClean="0"/>
              <a:t>All </a:t>
            </a:r>
            <a:r>
              <a:rPr lang="en-US" sz="1800" dirty="0"/>
              <a:t>QSEs that were capacity-short in each RUC will be charged for that shortage, as described in Section 5.7.4.1, RUC Capacity-Short Charge.  If the revenues from the charges under Section 5.7.4.1 are not enough to cover all RUC Make-Whole Payments for a Settlement Interval, then the difference will be uplifted to all QSEs on a Load Ratio Share (LRS) basis, as described in Section 5.7.4.2, RUC Make-Whole Uplift </a:t>
            </a:r>
            <a:r>
              <a:rPr lang="en-US" sz="1800" dirty="0" smtClean="0"/>
              <a:t>Charge</a:t>
            </a:r>
            <a:endParaRPr lang="en-US" sz="1600" dirty="0"/>
          </a:p>
          <a:p>
            <a:pPr>
              <a:lnSpc>
                <a:spcPct val="150000"/>
              </a:lnSpc>
            </a:pPr>
            <a:r>
              <a:rPr lang="en-US" sz="1800" dirty="0"/>
              <a:t>There have been 3 days since Nodal Go Live with amounts over $1 allocated to load.</a:t>
            </a:r>
          </a:p>
          <a:p>
            <a:pPr>
              <a:lnSpc>
                <a:spcPct val="150000"/>
              </a:lnSpc>
            </a:pPr>
            <a:r>
              <a:rPr lang="en-US" sz="1800" dirty="0"/>
              <a:t>The last time amounts over $1 were allocated to load was June 2011.</a:t>
            </a:r>
          </a:p>
          <a:p>
            <a:pPr marL="457200" indent="-457200">
              <a:lnSpc>
                <a:spcPct val="150000"/>
              </a:lnSpc>
              <a:buAutoNum type="arabicParenBoth"/>
            </a:pPr>
            <a:endParaRPr lang="en-US" sz="20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spTree>
    <p:extLst>
      <p:ext uri="{BB962C8B-B14F-4D97-AF65-F5344CB8AC3E}">
        <p14:creationId xmlns:p14="http://schemas.microsoft.com/office/powerpoint/2010/main" val="36689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QSE Shortfall</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sp>
        <p:nvSpPr>
          <p:cNvPr id="27" name="Content Placeholder 1"/>
          <p:cNvSpPr txBox="1">
            <a:spLocks/>
          </p:cNvSpPr>
          <p:nvPr/>
        </p:nvSpPr>
        <p:spPr>
          <a:xfrm>
            <a:off x="375058" y="1641639"/>
            <a:ext cx="8540496" cy="108203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sz="2000" dirty="0">
                <a:solidFill>
                  <a:schemeClr val="tx1"/>
                </a:solidFill>
                <a:latin typeface="+mn-lt"/>
                <a:cs typeface="+mn-cs"/>
              </a:rPr>
              <a:t>Execution of RUC</a:t>
            </a:r>
          </a:p>
          <a:p>
            <a:pPr marL="228600" marR="0" lvl="0" indent="-2286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sz="2000" dirty="0">
                <a:solidFill>
                  <a:schemeClr val="tx1"/>
                </a:solidFill>
                <a:latin typeface="+mn-lt"/>
                <a:cs typeface="+mn-cs"/>
              </a:rPr>
              <a:t>Real-time</a:t>
            </a:r>
            <a:r>
              <a:rPr kumimoji="0" lang="en-US" sz="2400" b="0" i="0" u="none" strike="noStrike" kern="1200" cap="none" spc="0" normalizeH="0" baseline="0" noProof="0" dirty="0" smtClean="0">
                <a:ln>
                  <a:noFill/>
                </a:ln>
                <a:solidFill>
                  <a:srgbClr val="5B6770"/>
                </a:solidFill>
                <a:effectLst/>
                <a:uLnTx/>
                <a:uFillTx/>
                <a:latin typeface="Arial" panose="020B0604020202020204" pitchFamily="34" charset="0"/>
                <a:ea typeface="+mn-ea"/>
                <a:cs typeface="Arial" panose="020B0604020202020204" pitchFamily="34" charset="0"/>
              </a:rPr>
              <a:t> </a:t>
            </a:r>
            <a:r>
              <a:rPr lang="en-US" sz="2000" dirty="0">
                <a:solidFill>
                  <a:schemeClr val="tx1"/>
                </a:solidFill>
                <a:latin typeface="+mn-lt"/>
                <a:cs typeface="+mn-cs"/>
              </a:rPr>
              <a:t>Operations</a:t>
            </a:r>
          </a:p>
        </p:txBody>
      </p:sp>
      <p:sp>
        <p:nvSpPr>
          <p:cNvPr id="28" name="Rectangle 3"/>
          <p:cNvSpPr txBox="1">
            <a:spLocks noChangeArrowheads="1"/>
          </p:cNvSpPr>
          <p:nvPr/>
        </p:nvSpPr>
        <p:spPr>
          <a:xfrm>
            <a:off x="298704" y="1090613"/>
            <a:ext cx="8540496" cy="400110"/>
          </a:xfrm>
          <a:prstGeom prst="rect">
            <a:avLst/>
          </a:prstGeom>
        </p:spPr>
        <p:txBody>
          <a:bodyPr vert="horz" lIns="91440" tIns="45720" rIns="91440" bIns="45720" rtlCol="0" anchor="t">
            <a:sp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rgbClr val="00AEC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dirty="0">
                <a:solidFill>
                  <a:schemeClr val="tx1"/>
                </a:solidFill>
                <a:latin typeface="+mn-lt"/>
                <a:cs typeface="+mn-cs"/>
              </a:rPr>
              <a:t>Measure QSE Shortfall twice for each hour:</a:t>
            </a:r>
          </a:p>
        </p:txBody>
      </p:sp>
      <p:sp>
        <p:nvSpPr>
          <p:cNvPr id="29" name="Rectangle 6"/>
          <p:cNvSpPr>
            <a:spLocks noChangeArrowheads="1"/>
          </p:cNvSpPr>
          <p:nvPr/>
        </p:nvSpPr>
        <p:spPr bwMode="auto">
          <a:xfrm>
            <a:off x="920749" y="3211512"/>
            <a:ext cx="1280160" cy="2741613"/>
          </a:xfrm>
          <a:prstGeom prst="rect">
            <a:avLst/>
          </a:prstGeom>
          <a:solidFill>
            <a:srgbClr val="517AAC"/>
          </a:solidFill>
          <a:ln w="38100" algn="ctr">
            <a:solidFill>
              <a:srgbClr val="163B65"/>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B6770"/>
              </a:solidFill>
              <a:effectLst/>
              <a:uLnTx/>
              <a:uFillTx/>
            </a:endParaRPr>
          </a:p>
        </p:txBody>
      </p:sp>
      <p:sp>
        <p:nvSpPr>
          <p:cNvPr id="30" name="Line 7"/>
          <p:cNvSpPr>
            <a:spLocks noChangeShapeType="1"/>
          </p:cNvSpPr>
          <p:nvPr/>
        </p:nvSpPr>
        <p:spPr bwMode="auto">
          <a:xfrm>
            <a:off x="271463" y="5953125"/>
            <a:ext cx="4000500" cy="0"/>
          </a:xfrm>
          <a:prstGeom prst="line">
            <a:avLst/>
          </a:prstGeom>
          <a:noFill/>
          <a:ln w="2857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B6770"/>
              </a:solidFill>
              <a:effectLst/>
              <a:uLnTx/>
              <a:uFillTx/>
            </a:endParaRPr>
          </a:p>
        </p:txBody>
      </p:sp>
      <p:sp>
        <p:nvSpPr>
          <p:cNvPr id="31" name="Text Box 8"/>
          <p:cNvSpPr txBox="1">
            <a:spLocks noChangeArrowheads="1"/>
          </p:cNvSpPr>
          <p:nvPr/>
        </p:nvSpPr>
        <p:spPr bwMode="auto">
          <a:xfrm>
            <a:off x="906463" y="3268662"/>
            <a:ext cx="1294446" cy="895350"/>
          </a:xfrm>
          <a:prstGeom prst="rect">
            <a:avLst/>
          </a:prstGeom>
          <a:noFill/>
          <a:ln w="9525" algn="ctr">
            <a:noFill/>
            <a:miter lim="800000"/>
            <a:headEnd/>
            <a:tailEnd/>
          </a:ln>
        </p:spPr>
        <p:txBody>
          <a:bodyPr lIns="30175" tIns="15088" rIns="30175" bIns="15088"/>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rPr>
              <a:t>Capacity required to meet QSE Obligations</a:t>
            </a:r>
            <a:endParaRPr kumimoji="0" lang="en-US" sz="5400" b="1" i="0" u="none" strike="noStrike" kern="0" cap="none" spc="0" normalizeH="0" baseline="0" noProof="0" dirty="0" smtClean="0">
              <a:ln>
                <a:noFill/>
              </a:ln>
              <a:solidFill>
                <a:prstClr val="white"/>
              </a:solidFill>
              <a:effectLst/>
              <a:uLnTx/>
              <a:uFillTx/>
            </a:endParaRPr>
          </a:p>
        </p:txBody>
      </p:sp>
      <p:sp>
        <p:nvSpPr>
          <p:cNvPr id="32" name="Rectangle 9"/>
          <p:cNvSpPr>
            <a:spLocks noChangeArrowheads="1"/>
          </p:cNvSpPr>
          <p:nvPr/>
        </p:nvSpPr>
        <p:spPr bwMode="auto">
          <a:xfrm>
            <a:off x="2424112" y="3954462"/>
            <a:ext cx="1280160" cy="1998663"/>
          </a:xfrm>
          <a:prstGeom prst="rect">
            <a:avLst/>
          </a:prstGeom>
          <a:solidFill>
            <a:srgbClr val="B9BBFF"/>
          </a:solidFill>
          <a:ln w="38100" algn="ctr">
            <a:solidFill>
              <a:srgbClr val="5B677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B6770"/>
              </a:solidFill>
              <a:effectLst/>
              <a:uLnTx/>
              <a:uFillTx/>
            </a:endParaRPr>
          </a:p>
        </p:txBody>
      </p:sp>
      <p:sp>
        <p:nvSpPr>
          <p:cNvPr id="33" name="AutoShape 10"/>
          <p:cNvSpPr>
            <a:spLocks/>
          </p:cNvSpPr>
          <p:nvPr/>
        </p:nvSpPr>
        <p:spPr bwMode="auto">
          <a:xfrm>
            <a:off x="2403737" y="3211511"/>
            <a:ext cx="315912" cy="708305"/>
          </a:xfrm>
          <a:prstGeom prst="rightBrace">
            <a:avLst>
              <a:gd name="adj1" fmla="val 20394"/>
              <a:gd name="adj2" fmla="val 50000"/>
            </a:avLst>
          </a:prstGeom>
          <a:noFill/>
          <a:ln w="25400">
            <a:solidFill>
              <a:srgbClr val="000000"/>
            </a:solidFill>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B6770"/>
              </a:solidFill>
              <a:effectLst/>
              <a:uLnTx/>
              <a:uFillTx/>
            </a:endParaRPr>
          </a:p>
        </p:txBody>
      </p:sp>
      <p:sp>
        <p:nvSpPr>
          <p:cNvPr id="34" name="Text Box 11"/>
          <p:cNvSpPr txBox="1">
            <a:spLocks noChangeArrowheads="1"/>
          </p:cNvSpPr>
          <p:nvPr/>
        </p:nvSpPr>
        <p:spPr bwMode="auto">
          <a:xfrm>
            <a:off x="2660599" y="3421844"/>
            <a:ext cx="1651000" cy="331788"/>
          </a:xfrm>
          <a:prstGeom prst="rect">
            <a:avLst/>
          </a:prstGeom>
          <a:noFill/>
          <a:ln w="9525" algn="ctr">
            <a:noFill/>
            <a:miter lim="800000"/>
            <a:headEnd/>
            <a:tailEnd/>
          </a:ln>
        </p:spPr>
        <p:txBody>
          <a:bodyPr lIns="30175" tIns="15088" rIns="30175" bIns="15088"/>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rPr>
              <a:t>QSE Shortfall</a:t>
            </a:r>
            <a:endParaRPr kumimoji="0" lang="en-US" sz="5400" b="0" i="0" u="none" strike="noStrike" kern="0" cap="none" spc="0" normalizeH="0" baseline="0" noProof="0" dirty="0" smtClean="0">
              <a:ln>
                <a:noFill/>
              </a:ln>
              <a:solidFill>
                <a:srgbClr val="5B6770"/>
              </a:solidFill>
              <a:effectLst/>
              <a:uLnTx/>
              <a:uFillTx/>
            </a:endParaRPr>
          </a:p>
        </p:txBody>
      </p:sp>
      <p:sp>
        <p:nvSpPr>
          <p:cNvPr id="35" name="Text Box 12"/>
          <p:cNvSpPr txBox="1">
            <a:spLocks noChangeArrowheads="1"/>
          </p:cNvSpPr>
          <p:nvPr/>
        </p:nvSpPr>
        <p:spPr bwMode="auto">
          <a:xfrm>
            <a:off x="2427288" y="3975100"/>
            <a:ext cx="1276984" cy="793750"/>
          </a:xfrm>
          <a:prstGeom prst="rect">
            <a:avLst/>
          </a:prstGeom>
          <a:noFill/>
          <a:ln w="9525" algn="ctr">
            <a:noFill/>
            <a:miter lim="800000"/>
            <a:headEnd/>
            <a:tailEnd/>
          </a:ln>
        </p:spPr>
        <p:txBody>
          <a:bodyPr lIns="30175" tIns="15088" rIns="30175" bIns="15088"/>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rPr>
              <a:t>Capacity arranged by QSE</a:t>
            </a:r>
            <a:endParaRPr kumimoji="0" lang="en-US" sz="4800" b="1" i="0" u="none" strike="noStrike" kern="0" cap="none" spc="0" normalizeH="0" baseline="0" noProof="0" dirty="0" smtClean="0">
              <a:ln>
                <a:noFill/>
              </a:ln>
              <a:solidFill>
                <a:prstClr val="white"/>
              </a:solidFill>
              <a:effectLst/>
              <a:uLnTx/>
              <a:uFillTx/>
            </a:endParaRPr>
          </a:p>
        </p:txBody>
      </p:sp>
      <p:sp>
        <p:nvSpPr>
          <p:cNvPr id="36" name="Rectangle 13"/>
          <p:cNvSpPr>
            <a:spLocks noChangeArrowheads="1"/>
          </p:cNvSpPr>
          <p:nvPr/>
        </p:nvSpPr>
        <p:spPr bwMode="auto">
          <a:xfrm>
            <a:off x="5530849" y="3213100"/>
            <a:ext cx="1280160" cy="2741612"/>
          </a:xfrm>
          <a:prstGeom prst="rect">
            <a:avLst/>
          </a:prstGeom>
          <a:solidFill>
            <a:srgbClr val="517AAC"/>
          </a:solidFill>
          <a:ln w="38100" algn="ctr">
            <a:solidFill>
              <a:srgbClr val="163B65"/>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B6770"/>
              </a:solidFill>
              <a:effectLst/>
              <a:uLnTx/>
              <a:uFillTx/>
            </a:endParaRPr>
          </a:p>
        </p:txBody>
      </p:sp>
      <p:sp>
        <p:nvSpPr>
          <p:cNvPr id="37" name="Line 14"/>
          <p:cNvSpPr>
            <a:spLocks noChangeShapeType="1"/>
          </p:cNvSpPr>
          <p:nvPr/>
        </p:nvSpPr>
        <p:spPr bwMode="auto">
          <a:xfrm>
            <a:off x="4881563" y="5954712"/>
            <a:ext cx="3973512" cy="0"/>
          </a:xfrm>
          <a:prstGeom prst="line">
            <a:avLst/>
          </a:prstGeom>
          <a:noFill/>
          <a:ln w="2857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B6770"/>
              </a:solidFill>
              <a:effectLst/>
              <a:uLnTx/>
              <a:uFillTx/>
            </a:endParaRPr>
          </a:p>
        </p:txBody>
      </p:sp>
      <p:sp>
        <p:nvSpPr>
          <p:cNvPr id="38" name="Rectangle 15"/>
          <p:cNvSpPr>
            <a:spLocks noChangeArrowheads="1"/>
          </p:cNvSpPr>
          <p:nvPr/>
        </p:nvSpPr>
        <p:spPr bwMode="auto">
          <a:xfrm>
            <a:off x="7034212" y="4251325"/>
            <a:ext cx="1280160" cy="1703387"/>
          </a:xfrm>
          <a:prstGeom prst="rect">
            <a:avLst/>
          </a:prstGeom>
          <a:solidFill>
            <a:srgbClr val="B9BBFF"/>
          </a:solidFill>
          <a:ln w="38100" algn="ctr">
            <a:solidFill>
              <a:srgbClr val="5B677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B6770"/>
              </a:solidFill>
              <a:effectLst/>
              <a:uLnTx/>
              <a:uFillTx/>
            </a:endParaRPr>
          </a:p>
        </p:txBody>
      </p:sp>
      <p:sp>
        <p:nvSpPr>
          <p:cNvPr id="39" name="AutoShape 16"/>
          <p:cNvSpPr>
            <a:spLocks/>
          </p:cNvSpPr>
          <p:nvPr/>
        </p:nvSpPr>
        <p:spPr bwMode="auto">
          <a:xfrm>
            <a:off x="7023605" y="3213100"/>
            <a:ext cx="341312" cy="1003057"/>
          </a:xfrm>
          <a:prstGeom prst="rightBrace">
            <a:avLst>
              <a:gd name="adj1" fmla="val 26318"/>
              <a:gd name="adj2" fmla="val 50000"/>
            </a:avLst>
          </a:prstGeom>
          <a:noFill/>
          <a:ln w="25400">
            <a:solidFill>
              <a:srgbClr val="000000"/>
            </a:solidFill>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B6770"/>
              </a:solidFill>
              <a:effectLst/>
              <a:uLnTx/>
              <a:uFillTx/>
            </a:endParaRPr>
          </a:p>
        </p:txBody>
      </p:sp>
      <p:sp>
        <p:nvSpPr>
          <p:cNvPr id="40" name="Text Box 17"/>
          <p:cNvSpPr txBox="1">
            <a:spLocks noChangeArrowheads="1"/>
          </p:cNvSpPr>
          <p:nvPr/>
        </p:nvSpPr>
        <p:spPr bwMode="auto">
          <a:xfrm>
            <a:off x="7280746" y="3567933"/>
            <a:ext cx="1649412" cy="331787"/>
          </a:xfrm>
          <a:prstGeom prst="rect">
            <a:avLst/>
          </a:prstGeom>
          <a:noFill/>
          <a:ln w="9525" algn="ctr">
            <a:noFill/>
            <a:miter lim="800000"/>
            <a:headEnd/>
            <a:tailEnd/>
          </a:ln>
        </p:spPr>
        <p:txBody>
          <a:bodyPr lIns="30175" tIns="15088" rIns="30175" bIns="15088"/>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rPr>
              <a:t>QSE Shortfall</a:t>
            </a:r>
            <a:endParaRPr kumimoji="0" lang="en-US" sz="5400" b="1" i="0" u="none" strike="noStrike" kern="0" cap="none" spc="0" normalizeH="0" baseline="0" noProof="0" dirty="0" smtClean="0">
              <a:ln>
                <a:noFill/>
              </a:ln>
              <a:solidFill>
                <a:srgbClr val="5B6770"/>
              </a:solidFill>
              <a:effectLst/>
              <a:uLnTx/>
              <a:uFillTx/>
            </a:endParaRPr>
          </a:p>
        </p:txBody>
      </p:sp>
      <p:pic>
        <p:nvPicPr>
          <p:cNvPr id="41" name="Picture 20" descr="QSE_guy_right"/>
          <p:cNvPicPr>
            <a:picLocks noChangeAspect="1" noChangeArrowheads="1"/>
          </p:cNvPicPr>
          <p:nvPr/>
        </p:nvPicPr>
        <p:blipFill>
          <a:blip r:embed="rId3" cstate="print"/>
          <a:srcRect/>
          <a:stretch>
            <a:fillRect/>
          </a:stretch>
        </p:blipFill>
        <p:spPr bwMode="auto">
          <a:xfrm>
            <a:off x="7646988" y="5162550"/>
            <a:ext cx="539750" cy="722312"/>
          </a:xfrm>
          <a:prstGeom prst="rect">
            <a:avLst/>
          </a:prstGeom>
          <a:noFill/>
          <a:ln w="9525">
            <a:noFill/>
            <a:miter lim="800000"/>
            <a:headEnd/>
            <a:tailEnd/>
          </a:ln>
        </p:spPr>
      </p:pic>
      <p:pic>
        <p:nvPicPr>
          <p:cNvPr id="42" name="Picture 21" descr="QSE_guy_right"/>
          <p:cNvPicPr>
            <a:picLocks noChangeAspect="1" noChangeArrowheads="1"/>
          </p:cNvPicPr>
          <p:nvPr/>
        </p:nvPicPr>
        <p:blipFill>
          <a:blip r:embed="rId3" cstate="print"/>
          <a:srcRect/>
          <a:stretch>
            <a:fillRect/>
          </a:stretch>
        </p:blipFill>
        <p:spPr bwMode="auto">
          <a:xfrm>
            <a:off x="5822950" y="5162550"/>
            <a:ext cx="541338" cy="722312"/>
          </a:xfrm>
          <a:prstGeom prst="rect">
            <a:avLst/>
          </a:prstGeom>
          <a:noFill/>
          <a:ln w="9525">
            <a:noFill/>
            <a:miter lim="800000"/>
            <a:headEnd/>
            <a:tailEnd/>
          </a:ln>
        </p:spPr>
      </p:pic>
      <p:pic>
        <p:nvPicPr>
          <p:cNvPr id="43" name="Picture 22" descr="QSE_guy_right"/>
          <p:cNvPicPr>
            <a:picLocks noChangeAspect="1" noChangeArrowheads="1"/>
          </p:cNvPicPr>
          <p:nvPr/>
        </p:nvPicPr>
        <p:blipFill>
          <a:blip r:embed="rId3" cstate="print"/>
          <a:srcRect/>
          <a:stretch>
            <a:fillRect/>
          </a:stretch>
        </p:blipFill>
        <p:spPr bwMode="auto">
          <a:xfrm>
            <a:off x="2728913" y="5175250"/>
            <a:ext cx="541337" cy="722312"/>
          </a:xfrm>
          <a:prstGeom prst="rect">
            <a:avLst/>
          </a:prstGeom>
          <a:noFill/>
          <a:ln w="9525">
            <a:noFill/>
            <a:miter lim="800000"/>
            <a:headEnd/>
            <a:tailEnd/>
          </a:ln>
        </p:spPr>
      </p:pic>
      <p:pic>
        <p:nvPicPr>
          <p:cNvPr id="44" name="Picture 23" descr="QSE_guy_right"/>
          <p:cNvPicPr>
            <a:picLocks noChangeAspect="1" noChangeArrowheads="1"/>
          </p:cNvPicPr>
          <p:nvPr/>
        </p:nvPicPr>
        <p:blipFill>
          <a:blip r:embed="rId3" cstate="print"/>
          <a:srcRect/>
          <a:stretch>
            <a:fillRect/>
          </a:stretch>
        </p:blipFill>
        <p:spPr bwMode="auto">
          <a:xfrm>
            <a:off x="1238250" y="5175250"/>
            <a:ext cx="539750" cy="722312"/>
          </a:xfrm>
          <a:prstGeom prst="rect">
            <a:avLst/>
          </a:prstGeom>
          <a:noFill/>
          <a:ln w="9525">
            <a:noFill/>
            <a:miter lim="800000"/>
            <a:headEnd/>
            <a:tailEnd/>
          </a:ln>
        </p:spPr>
      </p:pic>
      <p:sp>
        <p:nvSpPr>
          <p:cNvPr id="45" name="Text Box 24"/>
          <p:cNvSpPr txBox="1">
            <a:spLocks noChangeArrowheads="1"/>
          </p:cNvSpPr>
          <p:nvPr/>
        </p:nvSpPr>
        <p:spPr bwMode="auto">
          <a:xfrm>
            <a:off x="5492750" y="3255962"/>
            <a:ext cx="1241425" cy="895350"/>
          </a:xfrm>
          <a:prstGeom prst="rect">
            <a:avLst/>
          </a:prstGeom>
          <a:noFill/>
          <a:ln w="9525" algn="ctr">
            <a:noFill/>
            <a:miter lim="800000"/>
            <a:headEnd/>
            <a:tailEnd/>
          </a:ln>
        </p:spPr>
        <p:txBody>
          <a:bodyPr lIns="30175" tIns="15088" rIns="30175" bIns="15088"/>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rPr>
              <a:t>Capacity required to meet QSE Obligations</a:t>
            </a:r>
            <a:endParaRPr kumimoji="0" lang="en-US" sz="5400" b="1" i="0" u="none" strike="noStrike" kern="0" cap="none" spc="0" normalizeH="0" baseline="0" noProof="0" dirty="0" smtClean="0">
              <a:ln>
                <a:noFill/>
              </a:ln>
              <a:solidFill>
                <a:prstClr val="white"/>
              </a:solidFill>
              <a:effectLst/>
              <a:uLnTx/>
              <a:uFillTx/>
            </a:endParaRPr>
          </a:p>
        </p:txBody>
      </p:sp>
      <p:sp>
        <p:nvSpPr>
          <p:cNvPr id="46" name="Text Box 25"/>
          <p:cNvSpPr txBox="1">
            <a:spLocks noChangeArrowheads="1"/>
          </p:cNvSpPr>
          <p:nvPr/>
        </p:nvSpPr>
        <p:spPr bwMode="auto">
          <a:xfrm>
            <a:off x="7026275" y="4265612"/>
            <a:ext cx="1288097" cy="793750"/>
          </a:xfrm>
          <a:prstGeom prst="rect">
            <a:avLst/>
          </a:prstGeom>
          <a:noFill/>
          <a:ln w="9525" algn="ctr">
            <a:noFill/>
            <a:miter lim="800000"/>
            <a:headEnd/>
            <a:tailEnd/>
          </a:ln>
        </p:spPr>
        <p:txBody>
          <a:bodyPr lIns="30175" tIns="15088" rIns="30175" bIns="15088"/>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rPr>
              <a:t>Capacity arranged by QSE</a:t>
            </a:r>
            <a:endParaRPr kumimoji="0" lang="en-US" sz="4800" b="1" i="0" u="none" strike="noStrike" kern="0" cap="none" spc="0" normalizeH="0" baseline="0" noProof="0" dirty="0" smtClean="0">
              <a:ln>
                <a:noFill/>
              </a:ln>
              <a:solidFill>
                <a:prstClr val="white"/>
              </a:solidFill>
              <a:effectLst/>
              <a:uLnTx/>
              <a:uFillTx/>
            </a:endParaRPr>
          </a:p>
        </p:txBody>
      </p:sp>
      <p:sp>
        <p:nvSpPr>
          <p:cNvPr id="47" name="AutoShape 28"/>
          <p:cNvSpPr>
            <a:spLocks noChangeArrowheads="1"/>
          </p:cNvSpPr>
          <p:nvPr/>
        </p:nvSpPr>
        <p:spPr bwMode="auto">
          <a:xfrm>
            <a:off x="4992688" y="2947987"/>
            <a:ext cx="3937470" cy="3044825"/>
          </a:xfrm>
          <a:prstGeom prst="roundRect">
            <a:avLst>
              <a:gd name="adj" fmla="val 16667"/>
            </a:avLst>
          </a:prstGeom>
          <a:noFill/>
          <a:ln w="76200">
            <a:solidFill>
              <a:srgbClr val="F2BA4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B6770"/>
              </a:solidFill>
              <a:effectLst/>
              <a:uLnTx/>
              <a:uFillTx/>
            </a:endParaRPr>
          </a:p>
        </p:txBody>
      </p:sp>
      <p:sp>
        <p:nvSpPr>
          <p:cNvPr id="48" name="Text Box 41"/>
          <p:cNvSpPr txBox="1">
            <a:spLocks noChangeArrowheads="1"/>
          </p:cNvSpPr>
          <p:nvPr/>
        </p:nvSpPr>
        <p:spPr bwMode="auto">
          <a:xfrm>
            <a:off x="5578474" y="2257722"/>
            <a:ext cx="2809971" cy="461665"/>
          </a:xfrm>
          <a:prstGeom prst="rect">
            <a:avLst/>
          </a:prstGeom>
          <a:noFill/>
          <a:ln w="9525" algn="ctr">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890C58"/>
                </a:solidFill>
                <a:effectLst/>
                <a:uLnTx/>
                <a:uFillTx/>
              </a:rPr>
              <a:t>Worst case wins!</a:t>
            </a:r>
          </a:p>
        </p:txBody>
      </p:sp>
      <p:sp>
        <p:nvSpPr>
          <p:cNvPr id="49" name="Line 7"/>
          <p:cNvSpPr>
            <a:spLocks noChangeShapeType="1"/>
          </p:cNvSpPr>
          <p:nvPr/>
        </p:nvSpPr>
        <p:spPr bwMode="auto">
          <a:xfrm>
            <a:off x="327026" y="5949950"/>
            <a:ext cx="4000500" cy="0"/>
          </a:xfrm>
          <a:prstGeom prst="line">
            <a:avLst/>
          </a:prstGeom>
          <a:noFill/>
          <a:ln w="28575">
            <a:solidFill>
              <a:srgbClr val="000000"/>
            </a:solidFill>
            <a:round/>
            <a:headEnd/>
            <a:tailEnd/>
          </a:ln>
        </p:spPr>
        <p:txBody>
          <a:bodyPr/>
          <a:lstStyle/>
          <a:p>
            <a:endParaRPr lang="en-US"/>
          </a:p>
        </p:txBody>
      </p:sp>
      <p:sp>
        <p:nvSpPr>
          <p:cNvPr id="50" name="Line 14"/>
          <p:cNvSpPr>
            <a:spLocks noChangeShapeType="1"/>
          </p:cNvSpPr>
          <p:nvPr/>
        </p:nvSpPr>
        <p:spPr bwMode="auto">
          <a:xfrm>
            <a:off x="4937126" y="5951537"/>
            <a:ext cx="3973512" cy="0"/>
          </a:xfrm>
          <a:prstGeom prst="line">
            <a:avLst/>
          </a:prstGeom>
          <a:noFill/>
          <a:ln w="28575">
            <a:solidFill>
              <a:srgbClr val="000000"/>
            </a:solidFill>
            <a:round/>
            <a:headEnd/>
            <a:tailEnd/>
          </a:ln>
        </p:spPr>
        <p:txBody>
          <a:bodyPr/>
          <a:lstStyle/>
          <a:p>
            <a:endParaRPr lang="en-US"/>
          </a:p>
        </p:txBody>
      </p:sp>
      <p:sp>
        <p:nvSpPr>
          <p:cNvPr id="51" name="Text Box 18"/>
          <p:cNvSpPr txBox="1">
            <a:spLocks noChangeArrowheads="1"/>
          </p:cNvSpPr>
          <p:nvPr/>
        </p:nvSpPr>
        <p:spPr bwMode="auto">
          <a:xfrm>
            <a:off x="906463" y="6000750"/>
            <a:ext cx="2900363" cy="400050"/>
          </a:xfrm>
          <a:prstGeom prst="rect">
            <a:avLst/>
          </a:prstGeom>
          <a:noFill/>
          <a:ln w="9525">
            <a:noFill/>
            <a:miter lim="800000"/>
            <a:headEnd/>
            <a:tailEnd/>
          </a:ln>
        </p:spPr>
        <p:txBody>
          <a:bodyPr lIns="30175" tIns="15088" rIns="30175" bIns="15088"/>
          <a:lstStyle/>
          <a:p>
            <a:pPr algn="ctr"/>
            <a:r>
              <a:rPr lang="en-US" b="1" dirty="0">
                <a:solidFill>
                  <a:srgbClr val="000000"/>
                </a:solidFill>
              </a:rPr>
              <a:t>RUC (DRUC / HRUC)</a:t>
            </a:r>
            <a:endParaRPr lang="en-US" sz="5400" b="1" dirty="0"/>
          </a:p>
        </p:txBody>
      </p:sp>
      <p:sp>
        <p:nvSpPr>
          <p:cNvPr id="52" name="Text Box 19"/>
          <p:cNvSpPr txBox="1">
            <a:spLocks noChangeArrowheads="1"/>
          </p:cNvSpPr>
          <p:nvPr/>
        </p:nvSpPr>
        <p:spPr bwMode="auto">
          <a:xfrm>
            <a:off x="5583238" y="6000750"/>
            <a:ext cx="2900363" cy="400050"/>
          </a:xfrm>
          <a:prstGeom prst="rect">
            <a:avLst/>
          </a:prstGeom>
          <a:noFill/>
          <a:ln w="9525">
            <a:noFill/>
            <a:miter lim="800000"/>
            <a:headEnd/>
            <a:tailEnd/>
          </a:ln>
        </p:spPr>
        <p:txBody>
          <a:bodyPr lIns="30175" tIns="15088" rIns="30175" bIns="15088"/>
          <a:lstStyle/>
          <a:p>
            <a:pPr algn="ctr"/>
            <a:r>
              <a:rPr lang="en-US" b="1">
                <a:solidFill>
                  <a:srgbClr val="000000"/>
                </a:solidFill>
              </a:rPr>
              <a:t>Real-Time</a:t>
            </a:r>
            <a:endParaRPr lang="en-US" sz="5400" b="1"/>
          </a:p>
        </p:txBody>
      </p:sp>
    </p:spTree>
    <p:extLst>
      <p:ext uri="{BB962C8B-B14F-4D97-AF65-F5344CB8AC3E}">
        <p14:creationId xmlns:p14="http://schemas.microsoft.com/office/powerpoint/2010/main" val="381534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RUC Capacity </a:t>
            </a:r>
            <a:r>
              <a:rPr lang="en-US" dirty="0" smtClean="0"/>
              <a:t>Short MW</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pic>
        <p:nvPicPr>
          <p:cNvPr id="5" name="Picture 4"/>
          <p:cNvPicPr>
            <a:picLocks noChangeAspect="1"/>
          </p:cNvPicPr>
          <p:nvPr/>
        </p:nvPicPr>
        <p:blipFill rotWithShape="1">
          <a:blip r:embed="rId3"/>
          <a:srcRect b="30163"/>
          <a:stretch/>
        </p:blipFill>
        <p:spPr>
          <a:xfrm>
            <a:off x="533401" y="1600199"/>
            <a:ext cx="7312434" cy="3124201"/>
          </a:xfrm>
          <a:prstGeom prst="rect">
            <a:avLst/>
          </a:prstGeom>
          <a:ln>
            <a:solidFill>
              <a:schemeClr val="bg1">
                <a:lumMod val="75000"/>
              </a:schemeClr>
            </a:solidFill>
          </a:ln>
        </p:spPr>
      </p:pic>
      <p:sp>
        <p:nvSpPr>
          <p:cNvPr id="6" name="Rectangle 5"/>
          <p:cNvSpPr/>
          <p:nvPr/>
        </p:nvSpPr>
        <p:spPr>
          <a:xfrm>
            <a:off x="609600" y="990600"/>
            <a:ext cx="1402948" cy="456535"/>
          </a:xfrm>
          <a:prstGeom prst="rect">
            <a:avLst/>
          </a:prstGeom>
        </p:spPr>
        <p:txBody>
          <a:bodyPr wrap="none">
            <a:spAutoFit/>
          </a:bodyPr>
          <a:lstStyle/>
          <a:p>
            <a:pPr>
              <a:lnSpc>
                <a:spcPct val="150000"/>
              </a:lnSpc>
            </a:pPr>
            <a:r>
              <a:rPr lang="en-US" dirty="0" smtClean="0"/>
              <a:t>NP5.7.4.1.1</a:t>
            </a:r>
            <a:endParaRPr lang="en-US" dirty="0"/>
          </a:p>
        </p:txBody>
      </p:sp>
    </p:spTree>
    <p:extLst>
      <p:ext uri="{BB962C8B-B14F-4D97-AF65-F5344CB8AC3E}">
        <p14:creationId xmlns:p14="http://schemas.microsoft.com/office/powerpoint/2010/main" val="789839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RUC Capacity Short Charge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pic>
        <p:nvPicPr>
          <p:cNvPr id="5" name="Picture 4"/>
          <p:cNvPicPr>
            <a:picLocks noChangeAspect="1"/>
          </p:cNvPicPr>
          <p:nvPr/>
        </p:nvPicPr>
        <p:blipFill rotWithShape="1">
          <a:blip r:embed="rId3"/>
          <a:srcRect l="4445" r="2212"/>
          <a:stretch/>
        </p:blipFill>
        <p:spPr>
          <a:xfrm>
            <a:off x="457200" y="1905000"/>
            <a:ext cx="8001000" cy="2533650"/>
          </a:xfrm>
          <a:prstGeom prst="rect">
            <a:avLst/>
          </a:prstGeom>
          <a:ln>
            <a:solidFill>
              <a:schemeClr val="bg1">
                <a:lumMod val="85000"/>
              </a:schemeClr>
            </a:solidFill>
          </a:ln>
        </p:spPr>
      </p:pic>
      <p:sp>
        <p:nvSpPr>
          <p:cNvPr id="6" name="Rectangle 5"/>
          <p:cNvSpPr/>
          <p:nvPr/>
        </p:nvSpPr>
        <p:spPr>
          <a:xfrm>
            <a:off x="609600" y="1295400"/>
            <a:ext cx="1210588" cy="456535"/>
          </a:xfrm>
          <a:prstGeom prst="rect">
            <a:avLst/>
          </a:prstGeom>
        </p:spPr>
        <p:txBody>
          <a:bodyPr wrap="none">
            <a:spAutoFit/>
          </a:bodyPr>
          <a:lstStyle/>
          <a:p>
            <a:pPr>
              <a:lnSpc>
                <a:spcPct val="150000"/>
              </a:lnSpc>
            </a:pPr>
            <a:r>
              <a:rPr lang="en-US" dirty="0" smtClean="0"/>
              <a:t>NP5.7.4.1</a:t>
            </a:r>
            <a:endParaRPr lang="en-US" dirty="0"/>
          </a:p>
        </p:txBody>
      </p:sp>
    </p:spTree>
    <p:extLst>
      <p:ext uri="{BB962C8B-B14F-4D97-AF65-F5344CB8AC3E}">
        <p14:creationId xmlns:p14="http://schemas.microsoft.com/office/powerpoint/2010/main" val="1846578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RUC </a:t>
            </a:r>
            <a:r>
              <a:rPr lang="en-US" dirty="0" err="1" smtClean="0"/>
              <a:t>Decommitment</a:t>
            </a:r>
            <a:endParaRPr lang="en-US" dirty="0"/>
          </a:p>
        </p:txBody>
      </p:sp>
      <p:sp>
        <p:nvSpPr>
          <p:cNvPr id="3" name="Content Placeholder 2"/>
          <p:cNvSpPr>
            <a:spLocks noGrp="1"/>
          </p:cNvSpPr>
          <p:nvPr>
            <p:ph idx="1"/>
          </p:nvPr>
        </p:nvSpPr>
        <p:spPr>
          <a:xfrm>
            <a:off x="304800" y="990601"/>
            <a:ext cx="8534400" cy="1828800"/>
          </a:xfrm>
        </p:spPr>
        <p:txBody>
          <a:bodyPr/>
          <a:lstStyle/>
          <a:p>
            <a:r>
              <a:rPr lang="en-US" sz="2000" dirty="0"/>
              <a:t>If a Resource is </a:t>
            </a:r>
            <a:r>
              <a:rPr lang="en-US" sz="2000" dirty="0" err="1"/>
              <a:t>decommitted</a:t>
            </a:r>
            <a:r>
              <a:rPr lang="en-US" sz="2000" dirty="0"/>
              <a:t> </a:t>
            </a:r>
            <a:r>
              <a:rPr lang="en-US" sz="2000" dirty="0" smtClean="0"/>
              <a:t>it is considered for </a:t>
            </a:r>
            <a:r>
              <a:rPr lang="en-US" sz="2000" dirty="0"/>
              <a:t>compensation for its start up costs </a:t>
            </a:r>
            <a:r>
              <a:rPr lang="en-US" sz="2000" dirty="0" smtClean="0"/>
              <a:t>reduced by any avoided losses.</a:t>
            </a:r>
            <a:endParaRPr lang="en-US" sz="2000" dirty="0"/>
          </a:p>
          <a:p>
            <a:r>
              <a:rPr lang="en-US" sz="2000" dirty="0"/>
              <a:t>These costs are allocated to load on a Load Ratio share basis</a:t>
            </a:r>
            <a:r>
              <a:rPr lang="en-US" sz="2000" dirty="0" smtClean="0"/>
              <a:t>.</a:t>
            </a:r>
          </a:p>
          <a:p>
            <a:r>
              <a:rPr lang="en-US" sz="2000" dirty="0" smtClean="0"/>
              <a:t>ERCOT has never made a RUC </a:t>
            </a:r>
            <a:r>
              <a:rPr lang="en-US" sz="2000" dirty="0" err="1" smtClean="0"/>
              <a:t>decommitment</a:t>
            </a:r>
            <a:r>
              <a:rPr lang="en-US" sz="2000" dirty="0" smtClean="0"/>
              <a:t> payment.</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pic>
        <p:nvPicPr>
          <p:cNvPr id="5" name="Picture 4"/>
          <p:cNvPicPr>
            <a:picLocks noChangeAspect="1"/>
          </p:cNvPicPr>
          <p:nvPr/>
        </p:nvPicPr>
        <p:blipFill rotWithShape="1">
          <a:blip r:embed="rId3"/>
          <a:srcRect l="1759" r="3245"/>
          <a:stretch/>
        </p:blipFill>
        <p:spPr>
          <a:xfrm>
            <a:off x="457199" y="3276600"/>
            <a:ext cx="8229601" cy="1595438"/>
          </a:xfrm>
          <a:prstGeom prst="rect">
            <a:avLst/>
          </a:prstGeom>
          <a:ln>
            <a:solidFill>
              <a:schemeClr val="bg1">
                <a:lumMod val="85000"/>
              </a:schemeClr>
            </a:solidFill>
          </a:ln>
        </p:spPr>
      </p:pic>
      <p:sp>
        <p:nvSpPr>
          <p:cNvPr id="6" name="Rectangle 5"/>
          <p:cNvSpPr/>
          <p:nvPr/>
        </p:nvSpPr>
        <p:spPr>
          <a:xfrm>
            <a:off x="457200" y="2847104"/>
            <a:ext cx="1018227" cy="456535"/>
          </a:xfrm>
          <a:prstGeom prst="rect">
            <a:avLst/>
          </a:prstGeom>
        </p:spPr>
        <p:txBody>
          <a:bodyPr wrap="none">
            <a:spAutoFit/>
          </a:bodyPr>
          <a:lstStyle/>
          <a:p>
            <a:pPr>
              <a:lnSpc>
                <a:spcPct val="150000"/>
              </a:lnSpc>
            </a:pPr>
            <a:r>
              <a:rPr lang="en-US" dirty="0" smtClean="0"/>
              <a:t>NP5.7.3</a:t>
            </a:r>
            <a:endParaRPr lang="en-US" dirty="0"/>
          </a:p>
        </p:txBody>
      </p:sp>
    </p:spTree>
    <p:extLst>
      <p:ext uri="{BB962C8B-B14F-4D97-AF65-F5344CB8AC3E}">
        <p14:creationId xmlns:p14="http://schemas.microsoft.com/office/powerpoint/2010/main" val="1343924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600"/>
            <a:ext cx="8839200" cy="1143000"/>
          </a:xfrm>
        </p:spPr>
        <p:txBody>
          <a:bodyPr/>
          <a:lstStyle/>
          <a:p>
            <a:pPr algn="ctr"/>
            <a:r>
              <a:rPr lang="en-US" sz="4400" b="0" dirty="0" smtClean="0"/>
              <a:t>Current Implementation</a:t>
            </a:r>
            <a:br>
              <a:rPr lang="en-US" sz="4400" b="0" dirty="0" smtClean="0"/>
            </a:br>
            <a:r>
              <a:rPr lang="en-US" sz="4400" b="0" dirty="0" smtClean="0"/>
              <a:t>RUC </a:t>
            </a:r>
            <a:r>
              <a:rPr lang="en-US" sz="4400" b="0" dirty="0"/>
              <a:t>and ONOPTOUT </a:t>
            </a:r>
            <a:r>
              <a:rPr lang="en-US" sz="4400" b="0" dirty="0" smtClean="0"/>
              <a:t>Telemetry</a:t>
            </a:r>
            <a:endParaRPr lang="en-US" sz="4400" b="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spTree>
    <p:extLst>
      <p:ext uri="{BB962C8B-B14F-4D97-AF65-F5344CB8AC3E}">
        <p14:creationId xmlns:p14="http://schemas.microsoft.com/office/powerpoint/2010/main" val="3006934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RUC and ONOPTOUT telemetry, Protocol review</a:t>
            </a:r>
            <a:endParaRPr lang="en-US" dirty="0"/>
          </a:p>
        </p:txBody>
      </p:sp>
      <p:sp>
        <p:nvSpPr>
          <p:cNvPr id="3" name="Content Placeholder 2"/>
          <p:cNvSpPr>
            <a:spLocks noGrp="1"/>
          </p:cNvSpPr>
          <p:nvPr>
            <p:ph idx="1"/>
          </p:nvPr>
        </p:nvSpPr>
        <p:spPr>
          <a:xfrm>
            <a:off x="304800" y="914400"/>
            <a:ext cx="8534400" cy="5005633"/>
          </a:xfrm>
        </p:spPr>
        <p:txBody>
          <a:bodyPr>
            <a:normAutofit/>
          </a:bodyPr>
          <a:lstStyle/>
          <a:p>
            <a:r>
              <a:rPr lang="en-US" sz="1600" dirty="0"/>
              <a:t>Currently, ONOPTOUT has to be shown in the COP before the end of the adjustment period for the first hour of a contiguous block of RUC committed hours to opt-out of RUC settlement for any hours of the RUC </a:t>
            </a:r>
            <a:r>
              <a:rPr lang="en-US" sz="1600" dirty="0" smtClean="0"/>
              <a:t>block</a:t>
            </a:r>
            <a:endParaRPr lang="en-US" sz="1600" b="1" i="1" dirty="0" smtClean="0"/>
          </a:p>
          <a:p>
            <a:pPr lvl="1">
              <a:buFont typeface="Arial" panose="020B0604020202020204" pitchFamily="34" charset="0"/>
              <a:buChar char="•"/>
            </a:pPr>
            <a:r>
              <a:rPr lang="x-none" sz="1200" dirty="0" smtClean="0"/>
              <a:t>5.5.2</a:t>
            </a:r>
            <a:r>
              <a:rPr lang="en-US" sz="1200" dirty="0" smtClean="0"/>
              <a:t> </a:t>
            </a:r>
            <a:r>
              <a:rPr lang="x-none" sz="1200" dirty="0" smtClean="0"/>
              <a:t>Reliability </a:t>
            </a:r>
            <a:r>
              <a:rPr lang="x-none" sz="1200" dirty="0"/>
              <a:t>Unit Commitment (RUC) </a:t>
            </a:r>
            <a:r>
              <a:rPr lang="x-none" sz="1200" dirty="0" smtClean="0"/>
              <a:t>Process</a:t>
            </a:r>
            <a:endParaRPr lang="en-US" sz="1200" dirty="0"/>
          </a:p>
          <a:p>
            <a:pPr marL="857250" lvl="2" indent="0">
              <a:buNone/>
            </a:pPr>
            <a:r>
              <a:rPr lang="en-US" sz="1000" dirty="0" smtClean="0"/>
              <a:t>(11</a:t>
            </a:r>
            <a:r>
              <a:rPr lang="en-US" sz="1000" dirty="0"/>
              <a:t>)	A QSE with a Resource that is not a Reliability Must-Run (RMR) Unit that has been committed in a RUC process or by a RUC Verbal Dispatch Instruction (VDI) may choose, at its sole discretion, to self-commit that Resource in lieu of the RUC instruction.  The QSE must notify ERCOT of the intent to self-commit the Resource by either:</a:t>
            </a:r>
          </a:p>
          <a:p>
            <a:pPr marL="1714500" lvl="3" indent="-342900">
              <a:buAutoNum type="alphaLcParenBoth"/>
            </a:pPr>
            <a:r>
              <a:rPr lang="en-US" sz="1400" b="1" u="sng" dirty="0" smtClean="0"/>
              <a:t>Setting </a:t>
            </a:r>
            <a:r>
              <a:rPr lang="en-US" sz="1400" b="1" u="sng" dirty="0"/>
              <a:t>the COP Resource Status to ONOPTOUT before the end of the Adjustment Period for the first hour of a contiguous block of RUC-Committed Hours that includes the RUC Buy-Back Hour</a:t>
            </a:r>
            <a:r>
              <a:rPr lang="en-US" sz="1100" dirty="0"/>
              <a:t>. </a:t>
            </a:r>
            <a:r>
              <a:rPr lang="en-US" sz="1100" dirty="0" smtClean="0"/>
              <a:t> </a:t>
            </a:r>
          </a:p>
          <a:p>
            <a:pPr marL="1371600" lvl="3" indent="0">
              <a:buNone/>
            </a:pPr>
            <a:endParaRPr lang="en-US" sz="1100" dirty="0" smtClean="0"/>
          </a:p>
          <a:p>
            <a:pPr marL="1371600" lvl="3" indent="0">
              <a:buNone/>
            </a:pPr>
            <a:endParaRPr lang="en-US" sz="1100" dirty="0"/>
          </a:p>
          <a:p>
            <a:pPr marL="1371600" lvl="3" indent="0">
              <a:buNone/>
            </a:pPr>
            <a:endParaRPr lang="en-US" sz="1100" dirty="0" smtClean="0"/>
          </a:p>
          <a:p>
            <a:r>
              <a:rPr lang="en-US" sz="1600" dirty="0"/>
              <a:t>SCED will calculate a Reliability Deployment Price Adder if a SCED resource telemeters resource status of ONRUC and has a RUC commitment for that </a:t>
            </a:r>
            <a:r>
              <a:rPr lang="en-US" sz="1600" dirty="0" smtClean="0"/>
              <a:t>hour</a:t>
            </a:r>
            <a:endParaRPr lang="en-US" sz="2000" dirty="0" smtClean="0"/>
          </a:p>
          <a:p>
            <a:pPr lvl="1">
              <a:buFont typeface="Arial" panose="020B0604020202020204" pitchFamily="34" charset="0"/>
              <a:buChar char="•"/>
            </a:pPr>
            <a:r>
              <a:rPr lang="en-US" sz="1200" i="1" dirty="0" smtClean="0"/>
              <a:t>6.5.7.3.1 Determination </a:t>
            </a:r>
            <a:r>
              <a:rPr lang="en-US" sz="1200" i="1" dirty="0"/>
              <a:t>of Real-Time On-Line Reliability Deployment Price </a:t>
            </a:r>
            <a:r>
              <a:rPr lang="en-US" sz="1200" i="1" dirty="0" smtClean="0"/>
              <a:t>Adder</a:t>
            </a:r>
          </a:p>
          <a:p>
            <a:pPr marL="914400" lvl="2" indent="0">
              <a:buNone/>
            </a:pPr>
            <a:r>
              <a:rPr lang="en-US" sz="1000" dirty="0"/>
              <a:t>(1)	The following categories of reliability deployments are considered in the determination of the Real-Time On-Line Reliability Deployment Price Adder:</a:t>
            </a:r>
          </a:p>
          <a:p>
            <a:pPr marL="1714500" lvl="3" indent="-342900">
              <a:buFont typeface="Arial" panose="020B0604020202020204" pitchFamily="34" charset="0"/>
              <a:buAutoNum type="alphaLcParenBoth"/>
            </a:pPr>
            <a:r>
              <a:rPr lang="en-US" sz="1400" b="1" dirty="0"/>
              <a:t> </a:t>
            </a:r>
            <a:r>
              <a:rPr lang="en-US" sz="1400" b="1" dirty="0" smtClean="0"/>
              <a:t> </a:t>
            </a:r>
            <a:r>
              <a:rPr lang="en-US" sz="1400" b="1" u="sng" dirty="0" smtClean="0"/>
              <a:t>RUC-committed </a:t>
            </a:r>
            <a:r>
              <a:rPr lang="en-US" sz="1400" b="1" u="sng" dirty="0"/>
              <a:t>Resources with a telemetry Resource Status of ONRUC;</a:t>
            </a:r>
          </a:p>
          <a:p>
            <a:pPr marL="457200" lvl="1" indent="0">
              <a:buNone/>
            </a:pPr>
            <a:endParaRPr lang="en-US" sz="2000" dirty="0" smtClean="0"/>
          </a:p>
          <a:p>
            <a:endParaRPr lang="en-US" sz="2400" dirty="0" smtClean="0"/>
          </a:p>
          <a:p>
            <a:endParaRPr lang="en-US" sz="2400" dirty="0"/>
          </a:p>
        </p:txBody>
      </p:sp>
    </p:spTree>
    <p:extLst>
      <p:ext uri="{BB962C8B-B14F-4D97-AF65-F5344CB8AC3E}">
        <p14:creationId xmlns:p14="http://schemas.microsoft.com/office/powerpoint/2010/main" val="15725908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85" y="1653870"/>
            <a:ext cx="8649525" cy="429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RUC timeline for examples</a:t>
            </a:r>
            <a:endParaRPr lang="en-US" dirty="0"/>
          </a:p>
        </p:txBody>
      </p:sp>
      <p:sp>
        <p:nvSpPr>
          <p:cNvPr id="3" name="Content Placeholder 2"/>
          <p:cNvSpPr>
            <a:spLocks noGrp="1"/>
          </p:cNvSpPr>
          <p:nvPr>
            <p:ph idx="1"/>
          </p:nvPr>
        </p:nvSpPr>
        <p:spPr>
          <a:xfrm>
            <a:off x="379664" y="828675"/>
            <a:ext cx="8459536" cy="5734963"/>
          </a:xfrm>
        </p:spPr>
        <p:txBody>
          <a:bodyPr>
            <a:normAutofit/>
          </a:bodyPr>
          <a:lstStyle/>
          <a:p>
            <a:pPr lvl="3">
              <a:buFontTx/>
              <a:buChar char="-"/>
            </a:pPr>
            <a:endParaRPr lang="en-US" sz="800" dirty="0" smtClean="0"/>
          </a:p>
          <a:p>
            <a:pPr marL="457200" lvl="1" indent="0">
              <a:buNone/>
            </a:pPr>
            <a:endParaRPr lang="en-US" sz="1600" dirty="0" smtClean="0"/>
          </a:p>
          <a:p>
            <a:pPr lvl="1"/>
            <a:endParaRPr lang="en-US" sz="2000" dirty="0"/>
          </a:p>
          <a:p>
            <a:pPr marL="457200" lvl="1" indent="0">
              <a:buNone/>
            </a:pPr>
            <a:endParaRPr lang="en-US" sz="2000" dirty="0" smtClean="0"/>
          </a:p>
          <a:p>
            <a:endParaRPr lang="en-US" sz="2400" dirty="0" smtClean="0"/>
          </a:p>
          <a:p>
            <a:endParaRPr lang="en-US" sz="2400" dirty="0"/>
          </a:p>
        </p:txBody>
      </p:sp>
      <p:cxnSp>
        <p:nvCxnSpPr>
          <p:cNvPr id="28" name="Straight Arrow Connector 27"/>
          <p:cNvCxnSpPr/>
          <p:nvPr/>
        </p:nvCxnSpPr>
        <p:spPr>
          <a:xfrm flipH="1">
            <a:off x="1126761" y="1379548"/>
            <a:ext cx="1" cy="1156918"/>
          </a:xfrm>
          <a:prstGeom prst="straightConnector1">
            <a:avLst/>
          </a:prstGeom>
          <a:ln w="5080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2344636" y="1379548"/>
            <a:ext cx="1" cy="1156918"/>
          </a:xfrm>
          <a:prstGeom prst="straightConnector1">
            <a:avLst/>
          </a:prstGeom>
          <a:ln w="5080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74640" y="1086785"/>
            <a:ext cx="1104243" cy="307777"/>
          </a:xfrm>
          <a:prstGeom prst="rect">
            <a:avLst/>
          </a:prstGeom>
          <a:noFill/>
        </p:spPr>
        <p:txBody>
          <a:bodyPr wrap="square" rtlCol="0">
            <a:spAutoFit/>
          </a:bodyPr>
          <a:lstStyle/>
          <a:p>
            <a:r>
              <a:rPr lang="en-US" sz="1400" b="1" u="sng" dirty="0" smtClean="0"/>
              <a:t>Example </a:t>
            </a:r>
            <a:r>
              <a:rPr lang="en-US" sz="1400" b="1" u="sng" dirty="0"/>
              <a:t>A</a:t>
            </a:r>
          </a:p>
        </p:txBody>
      </p:sp>
      <p:sp>
        <p:nvSpPr>
          <p:cNvPr id="36" name="TextBox 35"/>
          <p:cNvSpPr txBox="1"/>
          <p:nvPr/>
        </p:nvSpPr>
        <p:spPr>
          <a:xfrm>
            <a:off x="1792515" y="1076180"/>
            <a:ext cx="1104243" cy="307777"/>
          </a:xfrm>
          <a:prstGeom prst="rect">
            <a:avLst/>
          </a:prstGeom>
          <a:noFill/>
        </p:spPr>
        <p:txBody>
          <a:bodyPr wrap="square" rtlCol="0">
            <a:spAutoFit/>
          </a:bodyPr>
          <a:lstStyle/>
          <a:p>
            <a:r>
              <a:rPr lang="en-US" sz="1400" b="1" u="sng" dirty="0" smtClean="0"/>
              <a:t>Example B</a:t>
            </a:r>
            <a:endParaRPr lang="en-US" sz="1400" b="1" u="sng" dirty="0"/>
          </a:p>
        </p:txBody>
      </p:sp>
    </p:spTree>
    <p:extLst>
      <p:ext uri="{BB962C8B-B14F-4D97-AF65-F5344CB8AC3E}">
        <p14:creationId xmlns:p14="http://schemas.microsoft.com/office/powerpoint/2010/main" val="14275472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ONRUC and ONOPTOUT telemetry</a:t>
            </a:r>
            <a:endParaRPr lang="en-US" dirty="0"/>
          </a:p>
        </p:txBody>
      </p:sp>
      <p:sp>
        <p:nvSpPr>
          <p:cNvPr id="3" name="Content Placeholder 2"/>
          <p:cNvSpPr>
            <a:spLocks noGrp="1"/>
          </p:cNvSpPr>
          <p:nvPr>
            <p:ph idx="1"/>
          </p:nvPr>
        </p:nvSpPr>
        <p:spPr>
          <a:xfrm>
            <a:off x="379664" y="828675"/>
            <a:ext cx="8459536" cy="5495925"/>
          </a:xfrm>
        </p:spPr>
        <p:txBody>
          <a:bodyPr>
            <a:normAutofit lnSpcReduction="10000"/>
          </a:bodyPr>
          <a:lstStyle/>
          <a:p>
            <a:pPr marL="57150" indent="0">
              <a:buNone/>
            </a:pPr>
            <a:r>
              <a:rPr lang="en-US" sz="2000" dirty="0" smtClean="0"/>
              <a:t>Example A1: A 400 MW resource, with an LSL of 100 MW, was committed by a RUC process and communicated by ERCOT at 13:20 for Hour Ending 16-18</a:t>
            </a:r>
            <a:endParaRPr lang="en-US" sz="1600" dirty="0"/>
          </a:p>
          <a:p>
            <a:pPr marL="400050">
              <a:buFont typeface="Arial" panose="020B0604020202020204" pitchFamily="34" charset="0"/>
              <a:buChar char="•"/>
            </a:pPr>
            <a:r>
              <a:rPr lang="en-US" sz="2000" dirty="0" smtClean="0"/>
              <a:t>QSE A updates COP at 13:45 for its RUC committed resource to reflect ONRUC for hours ending 16-18</a:t>
            </a:r>
          </a:p>
          <a:p>
            <a:pPr marL="400050">
              <a:buFont typeface="Arial" panose="020B0604020202020204" pitchFamily="34" charset="0"/>
              <a:buChar char="•"/>
            </a:pPr>
            <a:r>
              <a:rPr lang="en-US" sz="2000" dirty="0" smtClean="0"/>
              <a:t>In Real-Time telemeters a resource status of ONRUC for hours ending 16-18</a:t>
            </a:r>
          </a:p>
          <a:p>
            <a:pPr marL="400050">
              <a:buFont typeface="Arial" panose="020B0604020202020204" pitchFamily="34" charset="0"/>
              <a:buChar char="•"/>
            </a:pPr>
            <a:endParaRPr lang="en-US" sz="2000" dirty="0"/>
          </a:p>
          <a:p>
            <a:pPr marL="400050">
              <a:buFont typeface="Arial" panose="020B0604020202020204" pitchFamily="34" charset="0"/>
              <a:buChar char="•"/>
            </a:pPr>
            <a:r>
              <a:rPr lang="en-US" sz="2000" dirty="0" smtClean="0"/>
              <a:t>Outcome</a:t>
            </a:r>
            <a:r>
              <a:rPr lang="en-US" sz="2000" dirty="0"/>
              <a:t>: </a:t>
            </a:r>
            <a:endParaRPr lang="en-US" sz="2000" dirty="0" smtClean="0"/>
          </a:p>
          <a:p>
            <a:pPr marL="800100" lvl="2" indent="-342900">
              <a:buFont typeface="Arial" panose="020B0604020202020204" pitchFamily="34" charset="0"/>
              <a:buChar char="•"/>
            </a:pPr>
            <a:r>
              <a:rPr lang="en-US" sz="1600" dirty="0"/>
              <a:t>SCED Energy Offer Curve for resource will be set </a:t>
            </a:r>
            <a:r>
              <a:rPr lang="en-US" sz="1600" dirty="0" smtClean="0"/>
              <a:t>from zero to </a:t>
            </a:r>
            <a:r>
              <a:rPr lang="en-US" sz="1600" dirty="0"/>
              <a:t>HSL at greater of the submitted EOC and the RUC floor of $1500 / </a:t>
            </a:r>
            <a:r>
              <a:rPr lang="en-US" sz="1600" dirty="0" err="1" smtClean="0"/>
              <a:t>MWh</a:t>
            </a:r>
            <a:endParaRPr lang="en-US" sz="2000" dirty="0"/>
          </a:p>
          <a:p>
            <a:pPr marL="800100" lvl="1">
              <a:buFont typeface="Arial" panose="020B0604020202020204" pitchFamily="34" charset="0"/>
              <a:buChar char="•"/>
            </a:pPr>
            <a:r>
              <a:rPr lang="en-US" sz="1600" dirty="0" smtClean="0"/>
              <a:t>SCED will calculate a Reliability Deployment Price Adder and the Energy Offer Curve’s for RUC committed resources will be extended from LSL to zero at greater of first point on the resource’s EOC or the RUC floor of $1500 /</a:t>
            </a:r>
            <a:r>
              <a:rPr lang="en-US" sz="1600" dirty="0" err="1" smtClean="0"/>
              <a:t>MWh</a:t>
            </a:r>
            <a:r>
              <a:rPr lang="en-US" sz="1600" dirty="0" smtClean="0"/>
              <a:t> and </a:t>
            </a:r>
            <a:r>
              <a:rPr lang="en-US" sz="1600" dirty="0"/>
              <a:t>the </a:t>
            </a:r>
            <a:r>
              <a:rPr lang="en-US" sz="1600" dirty="0" smtClean="0"/>
              <a:t>RUC resources </a:t>
            </a:r>
            <a:r>
              <a:rPr lang="en-US" sz="1600" dirty="0"/>
              <a:t>LSL, LASL and LDL </a:t>
            </a:r>
            <a:r>
              <a:rPr lang="en-US" sz="1600" dirty="0" smtClean="0"/>
              <a:t>will be set </a:t>
            </a:r>
            <a:r>
              <a:rPr lang="en-US" sz="1600" dirty="0"/>
              <a:t>to </a:t>
            </a:r>
            <a:r>
              <a:rPr lang="en-US" sz="1600" dirty="0" smtClean="0"/>
              <a:t>zero</a:t>
            </a:r>
          </a:p>
          <a:p>
            <a:pPr marL="457200" lvl="1" indent="0">
              <a:buNone/>
            </a:pPr>
            <a:endParaRPr lang="en-US" sz="1600" dirty="0"/>
          </a:p>
          <a:p>
            <a:pPr marL="400050"/>
            <a:r>
              <a:rPr lang="en-US" sz="2000" dirty="0"/>
              <a:t>COP &amp; Telemetry Correction:</a:t>
            </a:r>
          </a:p>
          <a:p>
            <a:pPr marL="800100" lvl="1">
              <a:buFont typeface="Arial" panose="020B0604020202020204" pitchFamily="34" charset="0"/>
              <a:buChar char="•"/>
            </a:pPr>
            <a:r>
              <a:rPr lang="en-US" sz="1600" dirty="0" smtClean="0"/>
              <a:t>None; QSE A accurately updated COP and real-time telemetry </a:t>
            </a:r>
            <a:endParaRPr lang="en-US" sz="1600" dirty="0"/>
          </a:p>
          <a:p>
            <a:pPr lvl="1"/>
            <a:endParaRPr lang="en-US" sz="2000" dirty="0"/>
          </a:p>
          <a:p>
            <a:pPr marL="457200" lvl="1" indent="0">
              <a:buNone/>
            </a:pPr>
            <a:endParaRPr lang="en-US" sz="2000" dirty="0" smtClean="0"/>
          </a:p>
          <a:p>
            <a:endParaRPr lang="en-US" sz="2400" dirty="0" smtClean="0"/>
          </a:p>
          <a:p>
            <a:endParaRPr lang="en-US" sz="2400" dirty="0"/>
          </a:p>
        </p:txBody>
      </p:sp>
    </p:spTree>
    <p:extLst>
      <p:ext uri="{BB962C8B-B14F-4D97-AF65-F5344CB8AC3E}">
        <p14:creationId xmlns:p14="http://schemas.microsoft.com/office/powerpoint/2010/main" val="3954365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RUC Fits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pic>
        <p:nvPicPr>
          <p:cNvPr id="6" name="Picture 2" descr="C:\Documents and Settings\NaomiU\Desktop\ERCOT 2009\Project Deliverables\Graphics\Nodal 101 Graphics\nodal overview\just ruc.png"/>
          <p:cNvPicPr>
            <a:picLocks noGrp="1" noChangeAspect="1" noChangeArrowheads="1"/>
          </p:cNvPicPr>
          <p:nvPr>
            <p:ph idx="1"/>
            <p:custDataLst>
              <p:tags r:id="rId1"/>
            </p:custDataLst>
          </p:nvPr>
        </p:nvPicPr>
        <p:blipFill>
          <a:blip r:embed="rId4" cstate="print"/>
          <a:stretch>
            <a:fillRect/>
          </a:stretch>
        </p:blipFill>
        <p:spPr bwMode="auto">
          <a:xfrm>
            <a:off x="7558" y="1066800"/>
            <a:ext cx="9060242" cy="4863763"/>
          </a:xfrm>
          <a:prstGeom prst="rect">
            <a:avLst/>
          </a:prstGeom>
          <a:noFill/>
        </p:spPr>
      </p:pic>
    </p:spTree>
    <p:extLst>
      <p:ext uri="{BB962C8B-B14F-4D97-AF65-F5344CB8AC3E}">
        <p14:creationId xmlns:p14="http://schemas.microsoft.com/office/powerpoint/2010/main" val="10671637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ONRUC and ONOPTOUT telemetry</a:t>
            </a:r>
            <a:endParaRPr lang="en-US" dirty="0"/>
          </a:p>
        </p:txBody>
      </p:sp>
      <p:sp>
        <p:nvSpPr>
          <p:cNvPr id="3" name="Content Placeholder 2"/>
          <p:cNvSpPr>
            <a:spLocks noGrp="1"/>
          </p:cNvSpPr>
          <p:nvPr>
            <p:ph idx="1"/>
          </p:nvPr>
        </p:nvSpPr>
        <p:spPr>
          <a:xfrm>
            <a:off x="379664" y="828675"/>
            <a:ext cx="8459536" cy="5734963"/>
          </a:xfrm>
        </p:spPr>
        <p:txBody>
          <a:bodyPr>
            <a:normAutofit/>
          </a:bodyPr>
          <a:lstStyle/>
          <a:p>
            <a:pPr marL="57150" indent="0">
              <a:buNone/>
            </a:pPr>
            <a:r>
              <a:rPr lang="en-US" sz="2000" dirty="0" smtClean="0"/>
              <a:t>Example A2: </a:t>
            </a:r>
            <a:r>
              <a:rPr lang="en-US" sz="2000" dirty="0"/>
              <a:t>A 400 MW resource, with an LSL of 100 MW, was committed by a RUC process and communicated by ERCOT at </a:t>
            </a:r>
            <a:r>
              <a:rPr lang="en-US" sz="2000" dirty="0" smtClean="0"/>
              <a:t>13:20 </a:t>
            </a:r>
            <a:r>
              <a:rPr lang="en-US" sz="2000" dirty="0"/>
              <a:t>for Hour Ending 16-18</a:t>
            </a:r>
            <a:endParaRPr lang="en-US" sz="1600" dirty="0"/>
          </a:p>
          <a:p>
            <a:pPr marL="400050">
              <a:buFont typeface="Arial" panose="020B0604020202020204" pitchFamily="34" charset="0"/>
              <a:buChar char="•"/>
            </a:pPr>
            <a:r>
              <a:rPr lang="en-US" sz="2000" dirty="0"/>
              <a:t>QSE A updates COP at 13:45 for its RUC committed resource to reflect ONRUC for hours ending 16-18</a:t>
            </a:r>
          </a:p>
          <a:p>
            <a:pPr marL="400050">
              <a:buFont typeface="Arial" panose="020B0604020202020204" pitchFamily="34" charset="0"/>
              <a:buChar char="•"/>
            </a:pPr>
            <a:r>
              <a:rPr lang="en-US" sz="2000" dirty="0" smtClean="0"/>
              <a:t>In Real-Time telemeters a resource status of ON</a:t>
            </a:r>
            <a:endParaRPr lang="en-US" sz="800" dirty="0" smtClean="0"/>
          </a:p>
          <a:p>
            <a:pPr marL="457200" lvl="1" indent="0">
              <a:buNone/>
            </a:pPr>
            <a:endParaRPr lang="en-US" sz="1600" dirty="0" smtClean="0"/>
          </a:p>
          <a:p>
            <a:pPr marL="457200" lvl="1" indent="0">
              <a:buNone/>
            </a:pPr>
            <a:endParaRPr lang="en-US" sz="1600" dirty="0"/>
          </a:p>
          <a:p>
            <a:pPr marL="400050">
              <a:buFont typeface="Arial" panose="020B0604020202020204" pitchFamily="34" charset="0"/>
              <a:buChar char="•"/>
            </a:pPr>
            <a:r>
              <a:rPr lang="en-US" sz="2000" dirty="0"/>
              <a:t>Outcome: </a:t>
            </a:r>
          </a:p>
          <a:p>
            <a:pPr marL="800100" lvl="1">
              <a:buFont typeface="Arial" panose="020B0604020202020204" pitchFamily="34" charset="0"/>
              <a:buChar char="•"/>
            </a:pPr>
            <a:r>
              <a:rPr lang="en-US" sz="1600" dirty="0" smtClean="0"/>
              <a:t>No Energy Offer Curve check/adjustment for RUC floor</a:t>
            </a:r>
          </a:p>
          <a:p>
            <a:pPr marL="800100" lvl="1">
              <a:buFont typeface="Arial" panose="020B0604020202020204" pitchFamily="34" charset="0"/>
              <a:buChar char="•"/>
            </a:pPr>
            <a:r>
              <a:rPr lang="en-US" sz="1600" dirty="0" smtClean="0"/>
              <a:t>No </a:t>
            </a:r>
            <a:r>
              <a:rPr lang="en-US" sz="1600" dirty="0"/>
              <a:t>Reliability Deployment Price Adder </a:t>
            </a:r>
            <a:r>
              <a:rPr lang="en-US" sz="1600" dirty="0" smtClean="0"/>
              <a:t>since the resource telemetry was ON and not ONRUC</a:t>
            </a:r>
            <a:endParaRPr lang="en-US" sz="400" dirty="0"/>
          </a:p>
          <a:p>
            <a:pPr marL="457200" lvl="1" indent="0">
              <a:buNone/>
            </a:pPr>
            <a:endParaRPr lang="en-US" sz="1600" dirty="0"/>
          </a:p>
          <a:p>
            <a:pPr marL="457200" lvl="1" indent="0">
              <a:buNone/>
            </a:pPr>
            <a:endParaRPr lang="en-US" sz="1600" dirty="0"/>
          </a:p>
          <a:p>
            <a:pPr marL="400050"/>
            <a:r>
              <a:rPr lang="en-US" sz="2000" dirty="0"/>
              <a:t>COP &amp; Telemetry Correction:</a:t>
            </a:r>
          </a:p>
          <a:p>
            <a:pPr marL="800100" lvl="1">
              <a:buFont typeface="Arial" panose="020B0604020202020204" pitchFamily="34" charset="0"/>
              <a:buChar char="•"/>
            </a:pPr>
            <a:r>
              <a:rPr lang="en-US" sz="1600" dirty="0" smtClean="0"/>
              <a:t>QSE </a:t>
            </a:r>
            <a:r>
              <a:rPr lang="en-US" sz="1600" dirty="0"/>
              <a:t>A </a:t>
            </a:r>
            <a:r>
              <a:rPr lang="en-US" sz="1600" dirty="0" smtClean="0"/>
              <a:t>accurately updated it’s COP but should have telemetered a resource status of ONRUC</a:t>
            </a:r>
            <a:endParaRPr lang="en-US" sz="2000" dirty="0"/>
          </a:p>
          <a:p>
            <a:pPr marL="457200" lvl="1" indent="0">
              <a:buNone/>
            </a:pPr>
            <a:endParaRPr lang="en-US" sz="2000" dirty="0" smtClean="0"/>
          </a:p>
          <a:p>
            <a:endParaRPr lang="en-US" sz="2400" dirty="0" smtClean="0"/>
          </a:p>
          <a:p>
            <a:endParaRPr lang="en-US" sz="2400" dirty="0"/>
          </a:p>
        </p:txBody>
      </p:sp>
    </p:spTree>
    <p:extLst>
      <p:ext uri="{BB962C8B-B14F-4D97-AF65-F5344CB8AC3E}">
        <p14:creationId xmlns:p14="http://schemas.microsoft.com/office/powerpoint/2010/main" val="27974508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ONRUC and ONOPTOUT telemetry</a:t>
            </a:r>
            <a:endParaRPr lang="en-US" dirty="0"/>
          </a:p>
        </p:txBody>
      </p:sp>
      <p:sp>
        <p:nvSpPr>
          <p:cNvPr id="3" name="Content Placeholder 2"/>
          <p:cNvSpPr>
            <a:spLocks noGrp="1"/>
          </p:cNvSpPr>
          <p:nvPr>
            <p:ph idx="1"/>
          </p:nvPr>
        </p:nvSpPr>
        <p:spPr>
          <a:xfrm>
            <a:off x="379664" y="828675"/>
            <a:ext cx="8459536" cy="5734963"/>
          </a:xfrm>
        </p:spPr>
        <p:txBody>
          <a:bodyPr>
            <a:normAutofit lnSpcReduction="10000"/>
          </a:bodyPr>
          <a:lstStyle/>
          <a:p>
            <a:pPr marL="57150" indent="0">
              <a:buNone/>
            </a:pPr>
            <a:r>
              <a:rPr lang="en-US" sz="2000" dirty="0" smtClean="0"/>
              <a:t>Example A3: </a:t>
            </a:r>
            <a:r>
              <a:rPr lang="en-US" sz="2000" dirty="0"/>
              <a:t>A 400 MW resource, with an LSL of 100 MW, was committed by a RUC process and communicated by ERCOT at </a:t>
            </a:r>
            <a:r>
              <a:rPr lang="en-US" sz="2000" dirty="0" smtClean="0"/>
              <a:t>13:20 </a:t>
            </a:r>
            <a:r>
              <a:rPr lang="en-US" sz="2000" dirty="0"/>
              <a:t>for Hour Ending 16-18</a:t>
            </a:r>
            <a:endParaRPr lang="en-US" sz="1600" dirty="0"/>
          </a:p>
          <a:p>
            <a:pPr marL="400050">
              <a:buFont typeface="Arial" panose="020B0604020202020204" pitchFamily="34" charset="0"/>
              <a:buChar char="•"/>
            </a:pPr>
            <a:r>
              <a:rPr lang="en-US" sz="2000" dirty="0" smtClean="0"/>
              <a:t>QSE A updates COP </a:t>
            </a:r>
            <a:r>
              <a:rPr lang="en-US" sz="2000" dirty="0"/>
              <a:t>at 13:45 for </a:t>
            </a:r>
            <a:r>
              <a:rPr lang="en-US" sz="2000" dirty="0" smtClean="0"/>
              <a:t>its RUC committed resource to reflect ONOPTOUT for hours ending 16-18</a:t>
            </a:r>
          </a:p>
          <a:p>
            <a:pPr marL="400050">
              <a:buFont typeface="Arial" panose="020B0604020202020204" pitchFamily="34" charset="0"/>
              <a:buChar char="•"/>
            </a:pPr>
            <a:r>
              <a:rPr lang="en-US" sz="2000" dirty="0" smtClean="0"/>
              <a:t>In Real-Time telemeters a resource status of ONRUC</a:t>
            </a:r>
            <a:endParaRPr lang="en-US" sz="800" dirty="0" smtClean="0"/>
          </a:p>
          <a:p>
            <a:pPr marL="457200" lvl="1" indent="0">
              <a:buNone/>
            </a:pPr>
            <a:endParaRPr lang="en-US" sz="1600" dirty="0"/>
          </a:p>
          <a:p>
            <a:pPr marL="400050">
              <a:buFont typeface="Arial" panose="020B0604020202020204" pitchFamily="34" charset="0"/>
              <a:buChar char="•"/>
            </a:pPr>
            <a:r>
              <a:rPr lang="en-US" sz="2000" dirty="0"/>
              <a:t>Outcome: </a:t>
            </a:r>
          </a:p>
          <a:p>
            <a:pPr marL="800100" lvl="1">
              <a:buFont typeface="Arial" panose="020B0604020202020204" pitchFamily="34" charset="0"/>
              <a:buChar char="•"/>
            </a:pPr>
            <a:r>
              <a:rPr lang="en-US" sz="1600" dirty="0"/>
              <a:t>SCED Energy Offer Curve for resource will be </a:t>
            </a:r>
            <a:r>
              <a:rPr lang="en-US" sz="1600" dirty="0" smtClean="0"/>
              <a:t>set </a:t>
            </a:r>
            <a:r>
              <a:rPr lang="en-US" sz="1600" dirty="0"/>
              <a:t>from zero to HSL at greater of the submitted EOC and the RUC floor of $1500 / </a:t>
            </a:r>
            <a:r>
              <a:rPr lang="en-US" sz="1600" dirty="0" err="1"/>
              <a:t>MWh</a:t>
            </a:r>
            <a:endParaRPr lang="en-US" sz="1600" dirty="0"/>
          </a:p>
          <a:p>
            <a:pPr marL="800100" lvl="1">
              <a:buFont typeface="Arial" panose="020B0604020202020204" pitchFamily="34" charset="0"/>
              <a:buChar char="•"/>
            </a:pPr>
            <a:r>
              <a:rPr lang="en-US" sz="1600" dirty="0"/>
              <a:t>SCED will calculate a Reliability Deployment Price Adder and the Energy Offer Curve’s for RUC committed resources will be extended from LSL to zero at greater of first point on the resource’s EOC or the RUC floor of $1500 /</a:t>
            </a:r>
            <a:r>
              <a:rPr lang="en-US" sz="1600" dirty="0" err="1"/>
              <a:t>MWh</a:t>
            </a:r>
            <a:r>
              <a:rPr lang="en-US" sz="1600" dirty="0"/>
              <a:t> and the RUC resources LSL, LASL and LDL will be set to zero</a:t>
            </a:r>
          </a:p>
          <a:p>
            <a:pPr marL="800100" lvl="1">
              <a:buFont typeface="Arial" panose="020B0604020202020204" pitchFamily="34" charset="0"/>
              <a:buChar char="•"/>
            </a:pPr>
            <a:r>
              <a:rPr lang="en-US" sz="1600" dirty="0" smtClean="0"/>
              <a:t>QSE opted out of RUC settlement for RUC committed resource</a:t>
            </a:r>
          </a:p>
          <a:p>
            <a:pPr marL="800100" lvl="1">
              <a:buFont typeface="Arial" panose="020B0604020202020204" pitchFamily="34" charset="0"/>
              <a:buChar char="•"/>
            </a:pPr>
            <a:endParaRPr lang="en-US" sz="1600" dirty="0"/>
          </a:p>
          <a:p>
            <a:pPr marL="400050"/>
            <a:r>
              <a:rPr lang="en-US" sz="2000" dirty="0"/>
              <a:t>COP &amp; Telemetry Correction:</a:t>
            </a:r>
          </a:p>
          <a:p>
            <a:pPr marL="800100" lvl="1">
              <a:buFont typeface="Arial" panose="020B0604020202020204" pitchFamily="34" charset="0"/>
              <a:buChar char="•"/>
            </a:pPr>
            <a:r>
              <a:rPr lang="en-US" sz="1600" dirty="0" smtClean="0"/>
              <a:t>QSE </a:t>
            </a:r>
            <a:r>
              <a:rPr lang="en-US" sz="1600" dirty="0"/>
              <a:t>A </a:t>
            </a:r>
            <a:r>
              <a:rPr lang="en-US" sz="1600" dirty="0" smtClean="0"/>
              <a:t>accurately updated it’s COP but it’s telemetered resource status should have been ONOPTOUT not ONRUC</a:t>
            </a:r>
            <a:endParaRPr lang="en-US" sz="2000" dirty="0" smtClean="0"/>
          </a:p>
          <a:p>
            <a:endParaRPr lang="en-US" sz="2400" dirty="0" smtClean="0"/>
          </a:p>
          <a:p>
            <a:endParaRPr lang="en-US" sz="2400" dirty="0"/>
          </a:p>
        </p:txBody>
      </p:sp>
    </p:spTree>
    <p:extLst>
      <p:ext uri="{BB962C8B-B14F-4D97-AF65-F5344CB8AC3E}">
        <p14:creationId xmlns:p14="http://schemas.microsoft.com/office/powerpoint/2010/main" val="28673731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ONRUC and ONOPTOUT telemetry</a:t>
            </a:r>
            <a:endParaRPr lang="en-US" dirty="0"/>
          </a:p>
        </p:txBody>
      </p:sp>
      <p:sp>
        <p:nvSpPr>
          <p:cNvPr id="3" name="Content Placeholder 2"/>
          <p:cNvSpPr>
            <a:spLocks noGrp="1"/>
          </p:cNvSpPr>
          <p:nvPr>
            <p:ph idx="1"/>
          </p:nvPr>
        </p:nvSpPr>
        <p:spPr>
          <a:xfrm>
            <a:off x="379664" y="828675"/>
            <a:ext cx="8459536" cy="5457825"/>
          </a:xfrm>
        </p:spPr>
        <p:txBody>
          <a:bodyPr>
            <a:normAutofit fontScale="92500" lnSpcReduction="10000"/>
          </a:bodyPr>
          <a:lstStyle/>
          <a:p>
            <a:pPr marL="57150" indent="0">
              <a:buNone/>
            </a:pPr>
            <a:r>
              <a:rPr lang="en-US" sz="2000" dirty="0" smtClean="0"/>
              <a:t>Example B1: </a:t>
            </a:r>
            <a:r>
              <a:rPr lang="en-US" sz="2000" dirty="0"/>
              <a:t>A 400 MW resource, with an LSL of 100 MW, was committed by a RUC process and communicated by ERCOT at </a:t>
            </a:r>
            <a:r>
              <a:rPr lang="en-US" sz="2000" dirty="0" smtClean="0"/>
              <a:t>14:20 </a:t>
            </a:r>
            <a:r>
              <a:rPr lang="en-US" sz="2000" dirty="0"/>
              <a:t>for Hour Ending 16-18</a:t>
            </a:r>
            <a:endParaRPr lang="en-US" sz="1600" dirty="0"/>
          </a:p>
          <a:p>
            <a:pPr marL="400050">
              <a:buFont typeface="Arial" panose="020B0604020202020204" pitchFamily="34" charset="0"/>
              <a:buChar char="•"/>
            </a:pPr>
            <a:r>
              <a:rPr lang="en-US" sz="2000" dirty="0"/>
              <a:t>QSE A can not update its COP after the end of the adjustment period for HE16 so the resource status </a:t>
            </a:r>
            <a:r>
              <a:rPr lang="en-US" sz="2000"/>
              <a:t>of </a:t>
            </a:r>
            <a:r>
              <a:rPr lang="en-US" sz="2000" smtClean="0"/>
              <a:t>OFF </a:t>
            </a:r>
            <a:r>
              <a:rPr lang="en-US" sz="2000" dirty="0"/>
              <a:t>is shown for </a:t>
            </a:r>
            <a:r>
              <a:rPr lang="en-US" sz="2000" dirty="0" smtClean="0"/>
              <a:t>hour </a:t>
            </a:r>
            <a:r>
              <a:rPr lang="en-US" sz="2000" dirty="0"/>
              <a:t>ending </a:t>
            </a:r>
            <a:r>
              <a:rPr lang="en-US" sz="2000" dirty="0" smtClean="0"/>
              <a:t>16 and ONRUC for hours ending 17 and18</a:t>
            </a:r>
            <a:endParaRPr lang="en-US" sz="2000" dirty="0"/>
          </a:p>
          <a:p>
            <a:pPr marL="400050">
              <a:buFont typeface="Arial" panose="020B0604020202020204" pitchFamily="34" charset="0"/>
              <a:buChar char="•"/>
            </a:pPr>
            <a:r>
              <a:rPr lang="en-US" sz="2000" dirty="0" smtClean="0"/>
              <a:t>In Real-Time telemeters a resource status of ONRUC</a:t>
            </a:r>
            <a:endParaRPr lang="en-US" sz="800" dirty="0" smtClean="0"/>
          </a:p>
          <a:p>
            <a:pPr marL="457200" lvl="1" indent="0">
              <a:buNone/>
            </a:pPr>
            <a:endParaRPr lang="en-US" sz="1600" dirty="0" smtClean="0"/>
          </a:p>
          <a:p>
            <a:pPr marL="457200" lvl="1" indent="0">
              <a:buNone/>
            </a:pPr>
            <a:endParaRPr lang="en-US" sz="1600" dirty="0"/>
          </a:p>
          <a:p>
            <a:pPr marL="400050">
              <a:buFont typeface="Arial" panose="020B0604020202020204" pitchFamily="34" charset="0"/>
              <a:buChar char="•"/>
            </a:pPr>
            <a:r>
              <a:rPr lang="en-US" sz="2000" dirty="0"/>
              <a:t>Outcome: </a:t>
            </a:r>
          </a:p>
          <a:p>
            <a:pPr marL="800100" lvl="1">
              <a:buFont typeface="Arial" panose="020B0604020202020204" pitchFamily="34" charset="0"/>
              <a:buChar char="•"/>
            </a:pPr>
            <a:r>
              <a:rPr lang="en-US" sz="1600" dirty="0" smtClean="0"/>
              <a:t>Can not ONOPTOUT due to RUC commitment after the end of the adjustment period</a:t>
            </a:r>
          </a:p>
          <a:p>
            <a:pPr marL="800100" lvl="1">
              <a:buFont typeface="Arial" panose="020B0604020202020204" pitchFamily="34" charset="0"/>
              <a:buChar char="•"/>
            </a:pPr>
            <a:r>
              <a:rPr lang="en-US" sz="1600" dirty="0" smtClean="0"/>
              <a:t>SCED </a:t>
            </a:r>
            <a:r>
              <a:rPr lang="en-US" sz="1600" dirty="0"/>
              <a:t>Energy Offer Curve for resource will be set </a:t>
            </a:r>
            <a:r>
              <a:rPr lang="en-US" sz="1600" dirty="0" smtClean="0"/>
              <a:t>from </a:t>
            </a:r>
            <a:r>
              <a:rPr lang="en-US" sz="1600" dirty="0"/>
              <a:t>zero to HSL at greater of the submitted EOC and the RUC floor of $1500 / </a:t>
            </a:r>
            <a:r>
              <a:rPr lang="en-US" sz="1600" dirty="0" err="1"/>
              <a:t>MWh</a:t>
            </a:r>
            <a:endParaRPr lang="en-US" sz="1600" dirty="0"/>
          </a:p>
          <a:p>
            <a:pPr marL="800100" lvl="1">
              <a:buFont typeface="Arial" panose="020B0604020202020204" pitchFamily="34" charset="0"/>
              <a:buChar char="•"/>
            </a:pPr>
            <a:r>
              <a:rPr lang="en-US" sz="1600" dirty="0"/>
              <a:t>SCED will calculate a Reliability Deployment Price Adder and the Energy Offer Curve’s for RUC committed resources will be extended from LSL to zero at greater of first point on the resource’s EOC or the RUC floor of $1500 /</a:t>
            </a:r>
            <a:r>
              <a:rPr lang="en-US" sz="1600" dirty="0" err="1"/>
              <a:t>MWh</a:t>
            </a:r>
            <a:r>
              <a:rPr lang="en-US" sz="1600" dirty="0"/>
              <a:t> and the RUC resources LSL, LASL and LDL will be set to zero</a:t>
            </a:r>
          </a:p>
          <a:p>
            <a:pPr marL="457200" lvl="1" indent="0">
              <a:buNone/>
            </a:pPr>
            <a:endParaRPr lang="en-US" sz="1600" dirty="0"/>
          </a:p>
          <a:p>
            <a:pPr marL="400050"/>
            <a:r>
              <a:rPr lang="en-US" sz="2000" dirty="0"/>
              <a:t>COP &amp; Telemetry Correction:</a:t>
            </a:r>
          </a:p>
          <a:p>
            <a:pPr marL="800100" lvl="1">
              <a:buFont typeface="Arial" panose="020B0604020202020204" pitchFamily="34" charset="0"/>
              <a:buChar char="•"/>
            </a:pPr>
            <a:r>
              <a:rPr lang="en-US" sz="1600" dirty="0" smtClean="0"/>
              <a:t>QSE </a:t>
            </a:r>
            <a:r>
              <a:rPr lang="en-US" sz="1600" dirty="0"/>
              <a:t>A’s COP and real-time telemetry were correct</a:t>
            </a:r>
            <a:endParaRPr lang="en-US" sz="2000" dirty="0"/>
          </a:p>
          <a:p>
            <a:endParaRPr lang="en-US" sz="2400" dirty="0" smtClean="0"/>
          </a:p>
          <a:p>
            <a:endParaRPr lang="en-US" sz="2400" dirty="0"/>
          </a:p>
        </p:txBody>
      </p:sp>
    </p:spTree>
    <p:extLst>
      <p:ext uri="{BB962C8B-B14F-4D97-AF65-F5344CB8AC3E}">
        <p14:creationId xmlns:p14="http://schemas.microsoft.com/office/powerpoint/2010/main" val="15151072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ONRUC and ONOPTOUT telemetry</a:t>
            </a:r>
            <a:endParaRPr lang="en-US" dirty="0"/>
          </a:p>
        </p:txBody>
      </p:sp>
      <p:sp>
        <p:nvSpPr>
          <p:cNvPr id="3" name="Content Placeholder 2"/>
          <p:cNvSpPr>
            <a:spLocks noGrp="1"/>
          </p:cNvSpPr>
          <p:nvPr>
            <p:ph idx="1"/>
          </p:nvPr>
        </p:nvSpPr>
        <p:spPr>
          <a:xfrm>
            <a:off x="379664" y="828675"/>
            <a:ext cx="8459536" cy="5457825"/>
          </a:xfrm>
        </p:spPr>
        <p:txBody>
          <a:bodyPr>
            <a:normAutofit fontScale="92500" lnSpcReduction="10000"/>
          </a:bodyPr>
          <a:lstStyle/>
          <a:p>
            <a:pPr marL="57150" indent="0">
              <a:buNone/>
            </a:pPr>
            <a:r>
              <a:rPr lang="en-US" sz="2000" dirty="0" smtClean="0"/>
              <a:t>Example B2: </a:t>
            </a:r>
            <a:r>
              <a:rPr lang="en-US" sz="2000" dirty="0"/>
              <a:t>A 400 MW resource, with an LSL of 100 MW, was committed by a RUC process and communicated by ERCOT at </a:t>
            </a:r>
            <a:r>
              <a:rPr lang="en-US" sz="2000" dirty="0" smtClean="0"/>
              <a:t>14:20 </a:t>
            </a:r>
            <a:r>
              <a:rPr lang="en-US" sz="2000" dirty="0"/>
              <a:t>for Hour Ending 16-18</a:t>
            </a:r>
            <a:endParaRPr lang="en-US" sz="1600" dirty="0"/>
          </a:p>
          <a:p>
            <a:pPr marL="400050">
              <a:buFont typeface="Arial" panose="020B0604020202020204" pitchFamily="34" charset="0"/>
              <a:buChar char="•"/>
            </a:pPr>
            <a:r>
              <a:rPr lang="en-US" sz="2000" dirty="0"/>
              <a:t>QSE A can not update its COP after the end of the adjustment period for HE16 so the resource status of ON is shown for </a:t>
            </a:r>
            <a:r>
              <a:rPr lang="en-US" sz="2000" dirty="0" smtClean="0"/>
              <a:t>hour </a:t>
            </a:r>
            <a:r>
              <a:rPr lang="en-US" sz="2000" dirty="0"/>
              <a:t>ending </a:t>
            </a:r>
            <a:r>
              <a:rPr lang="en-US" sz="2000" dirty="0" smtClean="0"/>
              <a:t>16 and ONOPTOUT for hours ending 17 and18</a:t>
            </a:r>
            <a:endParaRPr lang="en-US" sz="2000" dirty="0"/>
          </a:p>
          <a:p>
            <a:pPr marL="400050">
              <a:buFont typeface="Arial" panose="020B0604020202020204" pitchFamily="34" charset="0"/>
              <a:buChar char="•"/>
            </a:pPr>
            <a:r>
              <a:rPr lang="en-US" sz="2000" dirty="0" smtClean="0"/>
              <a:t>In Real-Time telemeters a resource status of ONOPTOUT</a:t>
            </a:r>
            <a:endParaRPr lang="en-US" sz="800" dirty="0" smtClean="0"/>
          </a:p>
          <a:p>
            <a:pPr marL="457200" lvl="1" indent="0">
              <a:buNone/>
            </a:pPr>
            <a:endParaRPr lang="en-US" sz="1600" dirty="0" smtClean="0"/>
          </a:p>
          <a:p>
            <a:pPr marL="457200" lvl="1" indent="0">
              <a:buNone/>
            </a:pPr>
            <a:endParaRPr lang="en-US" sz="1600" dirty="0"/>
          </a:p>
          <a:p>
            <a:pPr marL="400050">
              <a:buFont typeface="Arial" panose="020B0604020202020204" pitchFamily="34" charset="0"/>
              <a:buChar char="•"/>
            </a:pPr>
            <a:r>
              <a:rPr lang="en-US" sz="2000" dirty="0"/>
              <a:t>Outcome: </a:t>
            </a:r>
          </a:p>
          <a:p>
            <a:pPr marL="800100" lvl="1">
              <a:buFont typeface="Arial" panose="020B0604020202020204" pitchFamily="34" charset="0"/>
              <a:buChar char="•"/>
            </a:pPr>
            <a:r>
              <a:rPr lang="en-US" sz="1600" dirty="0" smtClean="0"/>
              <a:t>Can not ONOPTOUT due to RUC commitment after the end of the adjustment period</a:t>
            </a:r>
          </a:p>
          <a:p>
            <a:pPr marL="800100" lvl="1">
              <a:buFont typeface="Arial" panose="020B0604020202020204" pitchFamily="34" charset="0"/>
              <a:buChar char="•"/>
            </a:pPr>
            <a:r>
              <a:rPr lang="en-US" sz="1600" dirty="0"/>
              <a:t>No Energy Offer Curve check/adjustment for RUC floor</a:t>
            </a:r>
          </a:p>
          <a:p>
            <a:pPr marL="800100" lvl="1">
              <a:buFont typeface="Arial" panose="020B0604020202020204" pitchFamily="34" charset="0"/>
              <a:buChar char="•"/>
            </a:pPr>
            <a:r>
              <a:rPr lang="en-US" sz="1600" dirty="0"/>
              <a:t>No Reliability Deployment Price Adder since the resource telemetry was ON and not ONRUC</a:t>
            </a:r>
            <a:endParaRPr lang="en-US" sz="400" dirty="0"/>
          </a:p>
          <a:p>
            <a:pPr marL="457200" lvl="1" indent="0">
              <a:buNone/>
            </a:pPr>
            <a:endParaRPr lang="en-US" sz="1600" dirty="0"/>
          </a:p>
          <a:p>
            <a:pPr marL="400050"/>
            <a:r>
              <a:rPr lang="en-US" sz="2000" dirty="0"/>
              <a:t>COP &amp; Telemetry Correction:</a:t>
            </a:r>
          </a:p>
          <a:p>
            <a:pPr marL="800100" lvl="1">
              <a:buFont typeface="Arial" panose="020B0604020202020204" pitchFamily="34" charset="0"/>
              <a:buChar char="•"/>
            </a:pPr>
            <a:r>
              <a:rPr lang="en-US" sz="1600" dirty="0"/>
              <a:t>QSE </a:t>
            </a:r>
            <a:r>
              <a:rPr lang="en-US" sz="1600" dirty="0" smtClean="0"/>
              <a:t>inaccurately </a:t>
            </a:r>
            <a:r>
              <a:rPr lang="en-US" sz="1600" dirty="0"/>
              <a:t>updated it’s COP </a:t>
            </a:r>
            <a:r>
              <a:rPr lang="en-US" sz="1600" dirty="0" smtClean="0"/>
              <a:t>to ONOPTOUT for hours when ONOPTOUT was not a settlement option.</a:t>
            </a:r>
          </a:p>
          <a:p>
            <a:pPr marL="800100" lvl="1">
              <a:buFont typeface="Arial" panose="020B0604020202020204" pitchFamily="34" charset="0"/>
              <a:buChar char="•"/>
            </a:pPr>
            <a:r>
              <a:rPr lang="en-US" sz="1600" dirty="0" smtClean="0"/>
              <a:t>QSE should have telemetered </a:t>
            </a:r>
            <a:r>
              <a:rPr lang="en-US" sz="1600" dirty="0"/>
              <a:t>a resource status of </a:t>
            </a:r>
            <a:r>
              <a:rPr lang="en-US" sz="1600" dirty="0" smtClean="0"/>
              <a:t>ONRUC instead of ONOPTOUT</a:t>
            </a:r>
            <a:endParaRPr lang="en-US" sz="2000" dirty="0"/>
          </a:p>
          <a:p>
            <a:endParaRPr lang="en-US" sz="2400" dirty="0" smtClean="0"/>
          </a:p>
          <a:p>
            <a:endParaRPr lang="en-US" sz="2400" dirty="0"/>
          </a:p>
        </p:txBody>
      </p:sp>
    </p:spTree>
    <p:extLst>
      <p:ext uri="{BB962C8B-B14F-4D97-AF65-F5344CB8AC3E}">
        <p14:creationId xmlns:p14="http://schemas.microsoft.com/office/powerpoint/2010/main" val="9074390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ONRUC and ONOPTOUT Summary</a:t>
            </a:r>
          </a:p>
        </p:txBody>
      </p:sp>
      <p:sp>
        <p:nvSpPr>
          <p:cNvPr id="3" name="Content Placeholder 2"/>
          <p:cNvSpPr>
            <a:spLocks noGrp="1"/>
          </p:cNvSpPr>
          <p:nvPr>
            <p:ph idx="1"/>
          </p:nvPr>
        </p:nvSpPr>
        <p:spPr>
          <a:xfrm>
            <a:off x="304800" y="762000"/>
            <a:ext cx="8534400" cy="5158033"/>
          </a:xfrm>
        </p:spPr>
        <p:txBody>
          <a:bodyPr>
            <a:normAutofit/>
          </a:bodyPr>
          <a:lstStyle/>
          <a:p>
            <a:pPr marL="400050"/>
            <a:r>
              <a:rPr lang="en-US" sz="2000" dirty="0"/>
              <a:t>Currently, ONOPTOUT has to be shown in the COP before the end of the adjustment period for the first hour of a contiguous block of RUC committed hours to opt-out of RUC settlement for any hours of the RUC block</a:t>
            </a:r>
            <a:endParaRPr lang="en-US" sz="2800" dirty="0"/>
          </a:p>
          <a:p>
            <a:pPr marL="400050"/>
            <a:r>
              <a:rPr lang="en-US" sz="2000" dirty="0" smtClean="0"/>
              <a:t>RUC trigger for the Reliability Deployment Price Adder is if telemetered resource status of any SCED resource is ONRUC</a:t>
            </a:r>
          </a:p>
          <a:p>
            <a:pPr marL="400050"/>
            <a:endParaRPr lang="en-US" sz="2000" dirty="0"/>
          </a:p>
          <a:p>
            <a:pPr marL="400050"/>
            <a:endParaRPr lang="en-US" sz="2000" dirty="0" smtClean="0"/>
          </a:p>
          <a:p>
            <a:pPr marL="400050"/>
            <a:endParaRPr lang="en-US" sz="2000" dirty="0" smtClean="0"/>
          </a:p>
          <a:p>
            <a:pPr marL="800100" lvl="1"/>
            <a:endParaRPr lang="en-US" sz="1600" dirty="0" smtClean="0"/>
          </a:p>
          <a:p>
            <a:pPr marL="400050"/>
            <a:endParaRPr lang="en-US" sz="2000" dirty="0"/>
          </a:p>
          <a:p>
            <a:pPr lvl="1"/>
            <a:endParaRPr lang="en-US" sz="2000" dirty="0"/>
          </a:p>
          <a:p>
            <a:pPr marL="457200" lvl="1" indent="0">
              <a:buNone/>
            </a:pPr>
            <a:endParaRPr lang="en-US" sz="2000" dirty="0" smtClean="0"/>
          </a:p>
          <a:p>
            <a:endParaRPr lang="en-US" sz="2400" dirty="0" smtClean="0"/>
          </a:p>
          <a:p>
            <a:endParaRPr lang="en-US" sz="2400" dirty="0"/>
          </a:p>
        </p:txBody>
      </p:sp>
    </p:spTree>
    <p:extLst>
      <p:ext uri="{BB962C8B-B14F-4D97-AF65-F5344CB8AC3E}">
        <p14:creationId xmlns:p14="http://schemas.microsoft.com/office/powerpoint/2010/main" val="25483548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NPRR 744 Overview</a:t>
            </a:r>
            <a:endParaRPr lang="en-US" sz="2800" dirty="0"/>
          </a:p>
        </p:txBody>
      </p:sp>
      <p:sp>
        <p:nvSpPr>
          <p:cNvPr id="3" name="Content Placeholder 2"/>
          <p:cNvSpPr>
            <a:spLocks noGrp="1"/>
          </p:cNvSpPr>
          <p:nvPr>
            <p:ph idx="1"/>
          </p:nvPr>
        </p:nvSpPr>
        <p:spPr>
          <a:xfrm>
            <a:off x="457200" y="685800"/>
            <a:ext cx="8123489" cy="5243239"/>
          </a:xfrm>
          <a:noFill/>
        </p:spPr>
        <p:txBody>
          <a:bodyPr/>
          <a:lstStyle/>
          <a:p>
            <a:pPr lvl="0"/>
            <a:r>
              <a:rPr lang="en-US" sz="2000" dirty="0"/>
              <a:t>Currently projected for 2017-R3 </a:t>
            </a:r>
            <a:r>
              <a:rPr lang="en-US" sz="2000" dirty="0" smtClean="0"/>
              <a:t>release</a:t>
            </a:r>
          </a:p>
          <a:p>
            <a:pPr marL="0" lvl="0" indent="0">
              <a:buNone/>
            </a:pPr>
            <a:endParaRPr lang="en-US" sz="2000" dirty="0"/>
          </a:p>
          <a:p>
            <a:pPr marL="0" lvl="0" indent="0">
              <a:buNone/>
            </a:pPr>
            <a:r>
              <a:rPr lang="en-US" sz="2000" dirty="0" smtClean="0"/>
              <a:t>Regardless </a:t>
            </a:r>
            <a:r>
              <a:rPr lang="en-US" sz="2000" dirty="0"/>
              <a:t>of when the RUC </a:t>
            </a:r>
            <a:r>
              <a:rPr lang="en-US" sz="2000" dirty="0" smtClean="0"/>
              <a:t>is communicated take </a:t>
            </a:r>
            <a:r>
              <a:rPr lang="en-US" sz="2000" dirty="0"/>
              <a:t>a Resource Status telemetry snapshot when the following </a:t>
            </a:r>
            <a:r>
              <a:rPr lang="en-US" sz="2000" dirty="0" smtClean="0"/>
              <a:t>are </a:t>
            </a:r>
            <a:r>
              <a:rPr lang="en-US" sz="2000" u="sng" dirty="0" smtClean="0"/>
              <a:t>all true</a:t>
            </a:r>
            <a:r>
              <a:rPr lang="en-US" sz="2000" dirty="0" smtClean="0"/>
              <a:t>:</a:t>
            </a:r>
            <a:endParaRPr lang="en-US" sz="2000" dirty="0"/>
          </a:p>
          <a:p>
            <a:pPr marL="1200150" lvl="2" indent="-342900">
              <a:buFont typeface="+mj-lt"/>
              <a:buAutoNum type="alphaLcParenR"/>
            </a:pPr>
            <a:r>
              <a:rPr lang="en-US" sz="1600" dirty="0"/>
              <a:t>The resource has a confirmed RUC commitment</a:t>
            </a:r>
          </a:p>
          <a:p>
            <a:pPr marL="1200150" lvl="2" indent="-342900">
              <a:buFont typeface="+mj-lt"/>
              <a:buAutoNum type="alphaLcParenR"/>
            </a:pPr>
            <a:r>
              <a:rPr lang="en-US" sz="1600" dirty="0" smtClean="0"/>
              <a:t>The </a:t>
            </a:r>
            <a:r>
              <a:rPr lang="en-US" sz="1600" dirty="0"/>
              <a:t>first hour of the RUC commitment </a:t>
            </a:r>
            <a:r>
              <a:rPr lang="en-US" sz="1600" dirty="0" smtClean="0"/>
              <a:t>block</a:t>
            </a:r>
          </a:p>
          <a:p>
            <a:pPr marL="1200150" lvl="2" indent="-342900">
              <a:buFont typeface="+mj-lt"/>
              <a:buAutoNum type="alphaLcParenR"/>
            </a:pPr>
            <a:r>
              <a:rPr lang="en-US" sz="1600" dirty="0" smtClean="0"/>
              <a:t>First SCED run when resource is on-line and available for SCED dispatch</a:t>
            </a:r>
            <a:endParaRPr lang="en-US" sz="1600" dirty="0"/>
          </a:p>
          <a:p>
            <a:pPr marL="1314450" lvl="3" indent="0">
              <a:buNone/>
            </a:pPr>
            <a:endParaRPr lang="en-US" sz="800" dirty="0" smtClean="0"/>
          </a:p>
          <a:p>
            <a:pPr lvl="1"/>
            <a:r>
              <a:rPr lang="en-US" sz="1800" dirty="0" smtClean="0"/>
              <a:t>This Resource status snapshot will be used - </a:t>
            </a:r>
          </a:p>
          <a:p>
            <a:pPr lvl="2"/>
            <a:r>
              <a:rPr lang="en-US" sz="1600" dirty="0"/>
              <a:t>F</a:t>
            </a:r>
            <a:r>
              <a:rPr lang="en-US" sz="1600" dirty="0" smtClean="0"/>
              <a:t>or </a:t>
            </a:r>
            <a:r>
              <a:rPr lang="en-US" sz="1600" dirty="0"/>
              <a:t>the entire RUC </a:t>
            </a:r>
            <a:r>
              <a:rPr lang="en-US" sz="1600" dirty="0" smtClean="0"/>
              <a:t>block and any extensions of the RUC commitment block, unless the RUC goes into the next operating day. </a:t>
            </a:r>
            <a:endParaRPr lang="en-US" sz="1600" dirty="0"/>
          </a:p>
          <a:p>
            <a:pPr lvl="2"/>
            <a:r>
              <a:rPr lang="en-US" sz="1600" dirty="0" smtClean="0"/>
              <a:t>For the QSE’s </a:t>
            </a:r>
            <a:r>
              <a:rPr lang="en-US" sz="1600" dirty="0"/>
              <a:t>settlement for the entire RUC commitment block </a:t>
            </a:r>
            <a:endParaRPr lang="en-US" sz="1600" dirty="0" smtClean="0"/>
          </a:p>
          <a:p>
            <a:pPr lvl="2"/>
            <a:r>
              <a:rPr lang="en-US" sz="1600" dirty="0" smtClean="0"/>
              <a:t>As the decision for the RUC </a:t>
            </a:r>
            <a:r>
              <a:rPr lang="en-US" sz="1600" dirty="0"/>
              <a:t>trigger for the RTRDP pricing </a:t>
            </a:r>
            <a:r>
              <a:rPr lang="en-US" sz="1600" dirty="0" smtClean="0"/>
              <a:t>run</a:t>
            </a:r>
          </a:p>
          <a:p>
            <a:pPr marL="914400" lvl="2" indent="0">
              <a:buNone/>
            </a:pPr>
            <a:endParaRPr lang="en-US" sz="1600" dirty="0"/>
          </a:p>
          <a:p>
            <a:pPr lvl="1"/>
            <a:r>
              <a:rPr lang="en-US" sz="1800" dirty="0" smtClean="0"/>
              <a:t>If snapshot is ONOPTOUT then Resource is opted-out of RUC settlement and RTRDP pricing run will not be initiated</a:t>
            </a:r>
          </a:p>
          <a:p>
            <a:pPr lvl="1"/>
            <a:r>
              <a:rPr lang="en-US" sz="1800" dirty="0" smtClean="0"/>
              <a:t>If any online status is shown, other than ONOPTOUT, then Resource will be settled as per RUC settlement and the RTRDP pricing runs will be initiated for the entire block</a:t>
            </a:r>
          </a:p>
          <a:p>
            <a:pPr marL="457200" lvl="1" indent="0">
              <a:buNone/>
            </a:pPr>
            <a:endParaRPr lang="en-US" sz="2000" dirty="0"/>
          </a:p>
          <a:p>
            <a:pPr marL="57150" indent="0">
              <a:buNone/>
            </a:pPr>
            <a:endParaRPr lang="en-US" sz="2000" dirty="0" smtClean="0"/>
          </a:p>
        </p:txBody>
      </p:sp>
    </p:spTree>
    <p:extLst>
      <p:ext uri="{BB962C8B-B14F-4D97-AF65-F5344CB8AC3E}">
        <p14:creationId xmlns:p14="http://schemas.microsoft.com/office/powerpoint/2010/main" val="14398895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solidFill>
              </a:rPr>
              <a:t>Current RUC-Related </a:t>
            </a:r>
            <a:r>
              <a:rPr lang="en-US" dirty="0">
                <a:solidFill>
                  <a:schemeClr val="accent1"/>
                </a:solidFill>
              </a:rPr>
              <a:t>R</a:t>
            </a:r>
            <a:r>
              <a:rPr lang="en-US" dirty="0" smtClean="0">
                <a:solidFill>
                  <a:schemeClr val="accent1"/>
                </a:solidFill>
              </a:rPr>
              <a:t>eporting</a:t>
            </a:r>
            <a:r>
              <a:rPr lang="en-US" dirty="0"/>
              <a:t/>
            </a:r>
            <a:br>
              <a:rPr lang="en-US" dirty="0"/>
            </a:br>
            <a:endParaRPr lang="en-US" dirty="0"/>
          </a:p>
        </p:txBody>
      </p:sp>
    </p:spTree>
    <p:extLst>
      <p:ext uri="{BB962C8B-B14F-4D97-AF65-F5344CB8AC3E}">
        <p14:creationId xmlns:p14="http://schemas.microsoft.com/office/powerpoint/2010/main" val="12047420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RUC Reports (Public)</a:t>
            </a:r>
            <a:endParaRPr lang="en-US" dirty="0"/>
          </a:p>
        </p:txBody>
      </p:sp>
      <p:sp>
        <p:nvSpPr>
          <p:cNvPr id="3" name="Content Placeholder 2"/>
          <p:cNvSpPr>
            <a:spLocks noGrp="1"/>
          </p:cNvSpPr>
          <p:nvPr>
            <p:ph idx="1"/>
          </p:nvPr>
        </p:nvSpPr>
        <p:spPr>
          <a:xfrm>
            <a:off x="304800" y="914400"/>
            <a:ext cx="8534400" cy="5005633"/>
          </a:xfrm>
        </p:spPr>
        <p:txBody>
          <a:bodyPr>
            <a:normAutofit/>
          </a:bodyPr>
          <a:lstStyle/>
          <a:p>
            <a:pPr marL="457200" indent="-457200">
              <a:buFont typeface="+mj-lt"/>
              <a:buAutoNum type="arabicPeriod"/>
            </a:pPr>
            <a:r>
              <a:rPr lang="en-US" sz="1800" dirty="0"/>
              <a:t>Weekly RUC Active and Binding Transmission </a:t>
            </a:r>
            <a:r>
              <a:rPr lang="en-US" sz="1800" dirty="0" smtClean="0"/>
              <a:t>Constraints </a:t>
            </a:r>
            <a:r>
              <a:rPr lang="en-US" sz="1400" dirty="0" smtClean="0"/>
              <a:t>(</a:t>
            </a:r>
            <a:r>
              <a:rPr lang="en-US" sz="1400" dirty="0"/>
              <a:t>NP5-753-CD)</a:t>
            </a:r>
          </a:p>
          <a:p>
            <a:pPr marL="457200" indent="-457200">
              <a:buFont typeface="+mj-lt"/>
              <a:buAutoNum type="arabicPeriod"/>
            </a:pPr>
            <a:r>
              <a:rPr lang="en-US" sz="1800" dirty="0" smtClean="0"/>
              <a:t>Daily RUC Active and Binding </a:t>
            </a:r>
            <a:r>
              <a:rPr lang="en-US" sz="1800" dirty="0"/>
              <a:t>Transmission Constraints </a:t>
            </a:r>
            <a:r>
              <a:rPr lang="en-US" sz="1400" dirty="0"/>
              <a:t>(NP5-754-CD)</a:t>
            </a:r>
          </a:p>
          <a:p>
            <a:pPr marL="457200" indent="-457200">
              <a:buFont typeface="+mj-lt"/>
              <a:buAutoNum type="arabicPeriod"/>
            </a:pPr>
            <a:r>
              <a:rPr lang="en-US" sz="1800" dirty="0"/>
              <a:t>Hourly RUC Active and Binding Transmission Constraints </a:t>
            </a:r>
            <a:r>
              <a:rPr lang="en-US" sz="1400" dirty="0"/>
              <a:t>(NP5-755-CD) </a:t>
            </a:r>
          </a:p>
          <a:p>
            <a:pPr marL="857250" lvl="1" indent="-457200">
              <a:buFont typeface="Arial" panose="020B0604020202020204" pitchFamily="34" charset="0"/>
              <a:buChar char="•"/>
            </a:pPr>
            <a:r>
              <a:rPr lang="en-US" sz="1400" dirty="0" smtClean="0"/>
              <a:t>For </a:t>
            </a:r>
            <a:r>
              <a:rPr lang="en-US" sz="1400" dirty="0"/>
              <a:t>each RUC process, ERCOT shall post all active and binding transmission constraints (contingency and overloaded element pair information where available) used as inputs to RUC.  The posting may include the RUC time stamp, RUC type(DRUC or HRUC), binding transmission </a:t>
            </a:r>
            <a:r>
              <a:rPr lang="en-US" sz="1400" dirty="0" smtClean="0"/>
              <a:t>constraints. (Posts immediately after RUC process)</a:t>
            </a:r>
          </a:p>
          <a:p>
            <a:pPr marL="400050" lvl="1" indent="0">
              <a:buNone/>
            </a:pPr>
            <a:endParaRPr lang="en-US" sz="1400" dirty="0" smtClean="0"/>
          </a:p>
          <a:p>
            <a:pPr marL="457200" indent="-457200">
              <a:buFont typeface="+mj-lt"/>
              <a:buAutoNum type="arabicPeriod"/>
            </a:pPr>
            <a:r>
              <a:rPr lang="en-US" sz="1800" dirty="0"/>
              <a:t>Complete Current Operating Plan Data </a:t>
            </a:r>
            <a:r>
              <a:rPr lang="en-US" sz="1400" dirty="0"/>
              <a:t>(NP1-301)</a:t>
            </a:r>
          </a:p>
          <a:p>
            <a:pPr marL="857250" lvl="1" indent="-457200">
              <a:buFont typeface="Arial" panose="020B0604020202020204" pitchFamily="34" charset="0"/>
              <a:buChar char="•"/>
            </a:pPr>
            <a:r>
              <a:rPr lang="en-US" sz="1400" dirty="0"/>
              <a:t>Complete Current Operating Plan data for each QSE snapshot on each hour; confidentiality expired 60 day </a:t>
            </a:r>
            <a:r>
              <a:rPr lang="en-US" sz="1400" dirty="0" smtClean="0"/>
              <a:t>data (Posts daily)</a:t>
            </a:r>
            <a:endParaRPr lang="en-US" sz="1400" dirty="0"/>
          </a:p>
          <a:p>
            <a:pPr marL="400050" lvl="1" indent="0">
              <a:buNone/>
            </a:pPr>
            <a:endParaRPr lang="en-US" sz="1400" dirty="0"/>
          </a:p>
          <a:p>
            <a:pPr marL="457200" indent="-457200">
              <a:buFont typeface="+mj-lt"/>
              <a:buAutoNum type="arabicPeriod"/>
            </a:pPr>
            <a:r>
              <a:rPr lang="en-US" sz="1800" dirty="0"/>
              <a:t>RUC Payments Made to Resources with Power Purchase Agreements (PPA) Annual Report </a:t>
            </a:r>
            <a:r>
              <a:rPr lang="en-US" sz="1400" dirty="0"/>
              <a:t>(NP5-661-M)</a:t>
            </a:r>
          </a:p>
          <a:p>
            <a:pPr marL="857250" lvl="1" indent="-457200">
              <a:buFont typeface="Arial" panose="020B0604020202020204" pitchFamily="34" charset="0"/>
              <a:buChar char="•"/>
            </a:pPr>
            <a:r>
              <a:rPr lang="en-US" sz="1400" dirty="0"/>
              <a:t>Percentage of RUC make-whole payments for Resources with PPAs during the 12 months of the previous calendar year.  Based on Final Settlements, includes total number of Resources that used a PPA for their most recent VC submission approved by </a:t>
            </a:r>
            <a:r>
              <a:rPr lang="en-US" sz="1400" dirty="0" smtClean="0"/>
              <a:t>ERCOT (Posts in April each year if there is data to report)</a:t>
            </a:r>
          </a:p>
        </p:txBody>
      </p:sp>
    </p:spTree>
    <p:extLst>
      <p:ext uri="{BB962C8B-B14F-4D97-AF65-F5344CB8AC3E}">
        <p14:creationId xmlns:p14="http://schemas.microsoft.com/office/powerpoint/2010/main" val="8997588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RUC Reports (MIS Secure)</a:t>
            </a:r>
            <a:endParaRPr lang="en-US" dirty="0"/>
          </a:p>
        </p:txBody>
      </p:sp>
      <p:sp>
        <p:nvSpPr>
          <p:cNvPr id="3" name="Content Placeholder 2"/>
          <p:cNvSpPr>
            <a:spLocks noGrp="1"/>
          </p:cNvSpPr>
          <p:nvPr>
            <p:ph idx="1"/>
          </p:nvPr>
        </p:nvSpPr>
        <p:spPr>
          <a:xfrm>
            <a:off x="304800" y="762000"/>
            <a:ext cx="8763000" cy="5867400"/>
          </a:xfrm>
        </p:spPr>
        <p:txBody>
          <a:bodyPr>
            <a:normAutofit fontScale="70000" lnSpcReduction="20000"/>
          </a:bodyPr>
          <a:lstStyle/>
          <a:p>
            <a:pPr marL="457200" indent="-457200">
              <a:buFont typeface="+mj-lt"/>
              <a:buAutoNum type="arabicPeriod"/>
            </a:pPr>
            <a:r>
              <a:rPr lang="en-US" sz="2300" dirty="0" smtClean="0"/>
              <a:t>Contingencies Deselected in RUC </a:t>
            </a:r>
            <a:r>
              <a:rPr lang="en-US" sz="1700" dirty="0" smtClean="0"/>
              <a:t>(NP5-200-CD)</a:t>
            </a:r>
          </a:p>
          <a:p>
            <a:pPr marL="857250" lvl="1" indent="-457200">
              <a:buFont typeface="Arial" panose="020B0604020202020204" pitchFamily="34" charset="0"/>
              <a:buChar char="•"/>
            </a:pPr>
            <a:r>
              <a:rPr lang="en-US" sz="1400" dirty="0"/>
              <a:t>Deselected contingencies and reasons for removal.  Deselected contingencies posted following the first RUC run after </a:t>
            </a:r>
            <a:r>
              <a:rPr lang="en-US" sz="1400" dirty="0" err="1"/>
              <a:t>deselection</a:t>
            </a:r>
            <a:r>
              <a:rPr lang="en-US" sz="1400" dirty="0" smtClean="0"/>
              <a:t>. (Posts immediately after RUC process in which a contingency is deselected)</a:t>
            </a:r>
            <a:endParaRPr lang="en-US" sz="1400" dirty="0"/>
          </a:p>
          <a:p>
            <a:pPr marL="0" indent="0">
              <a:buNone/>
            </a:pPr>
            <a:endParaRPr lang="en-US" sz="2200" dirty="0" smtClean="0"/>
          </a:p>
          <a:p>
            <a:pPr marL="457200" indent="-457200">
              <a:buFont typeface="+mj-lt"/>
              <a:buAutoNum type="arabicPeriod" startAt="2"/>
            </a:pPr>
            <a:r>
              <a:rPr lang="en-US" sz="2300" dirty="0" smtClean="0"/>
              <a:t>DRUC </a:t>
            </a:r>
            <a:r>
              <a:rPr lang="en-US" sz="2300" dirty="0"/>
              <a:t>Deselected Capacity </a:t>
            </a:r>
            <a:r>
              <a:rPr lang="en-US" sz="1700" dirty="0"/>
              <a:t>(NP5-523-CD</a:t>
            </a:r>
            <a:r>
              <a:rPr lang="en-US" sz="1700" dirty="0" smtClean="0"/>
              <a:t>)</a:t>
            </a:r>
          </a:p>
          <a:p>
            <a:pPr marL="857250" lvl="1" indent="-457200">
              <a:buFont typeface="Arial" panose="020B0604020202020204" pitchFamily="34" charset="0"/>
              <a:buChar char="•"/>
            </a:pPr>
            <a:r>
              <a:rPr lang="en-US" sz="1400" dirty="0"/>
              <a:t>Generated after each successfully approved DRUC processes in which the Operator manually removed a recommended commitment or de-commitment. </a:t>
            </a:r>
            <a:r>
              <a:rPr lang="en-US" sz="1400" dirty="0" smtClean="0"/>
              <a:t>(Posts after DRUC run)</a:t>
            </a:r>
            <a:endParaRPr lang="en-US" sz="1400" dirty="0"/>
          </a:p>
          <a:p>
            <a:pPr marL="457200" indent="-457200">
              <a:buFont typeface="+mj-lt"/>
              <a:buAutoNum type="arabicPeriod" startAt="2"/>
            </a:pPr>
            <a:r>
              <a:rPr lang="en-US" sz="2300" dirty="0"/>
              <a:t>Daily RUC Committed or </a:t>
            </a:r>
            <a:r>
              <a:rPr lang="en-US" sz="2300" dirty="0" err="1"/>
              <a:t>Decommitted</a:t>
            </a:r>
            <a:r>
              <a:rPr lang="en-US" sz="2300" dirty="0"/>
              <a:t> Resources </a:t>
            </a:r>
            <a:r>
              <a:rPr lang="en-US" sz="1700" dirty="0"/>
              <a:t>(NP5-751-CD)</a:t>
            </a:r>
          </a:p>
          <a:p>
            <a:pPr marL="857250" lvl="1" indent="-457200">
              <a:buFont typeface="Arial" panose="020B0604020202020204" pitchFamily="34" charset="0"/>
              <a:buChar char="•"/>
            </a:pPr>
            <a:r>
              <a:rPr lang="en-US" sz="1400" dirty="0"/>
              <a:t>All resources that have been committed or </a:t>
            </a:r>
            <a:r>
              <a:rPr lang="en-US" sz="1400" dirty="0" err="1"/>
              <a:t>decommitted</a:t>
            </a:r>
            <a:r>
              <a:rPr lang="en-US" sz="1400" dirty="0"/>
              <a:t> for the daily RUC process including resources names, commit/</a:t>
            </a:r>
            <a:r>
              <a:rPr lang="en-US" sz="1400" dirty="0" err="1"/>
              <a:t>decommit</a:t>
            </a:r>
            <a:r>
              <a:rPr lang="en-US" sz="1400" dirty="0"/>
              <a:t> and the associated RUC process </a:t>
            </a:r>
            <a:r>
              <a:rPr lang="en-US" sz="1400" dirty="0" smtClean="0"/>
              <a:t>type/time (</a:t>
            </a:r>
            <a:r>
              <a:rPr lang="en-US" sz="1400" dirty="0"/>
              <a:t>Posts 24 hours after DRUC run</a:t>
            </a:r>
            <a:r>
              <a:rPr lang="en-US" sz="1400" dirty="0" smtClean="0"/>
              <a:t>)</a:t>
            </a:r>
            <a:endParaRPr lang="en-US" sz="1400" dirty="0"/>
          </a:p>
          <a:p>
            <a:pPr marL="457200" indent="-457200">
              <a:buFont typeface="+mj-lt"/>
              <a:buAutoNum type="arabicPeriod" startAt="2"/>
            </a:pPr>
            <a:r>
              <a:rPr lang="en-US" sz="2300" dirty="0"/>
              <a:t>Deselected Daily RUC Recommendations </a:t>
            </a:r>
            <a:r>
              <a:rPr lang="en-US" sz="1700" dirty="0" smtClean="0"/>
              <a:t>(NP5-757-CD)</a:t>
            </a:r>
          </a:p>
          <a:p>
            <a:pPr marL="857250" lvl="1" indent="-457200">
              <a:buFont typeface="Arial" panose="020B0604020202020204" pitchFamily="34" charset="0"/>
              <a:buChar char="•"/>
            </a:pPr>
            <a:r>
              <a:rPr lang="en-US" sz="1400" dirty="0" smtClean="0"/>
              <a:t>All deselected recommendations for the daily RUC process including resources names and the associated RUC process type/time (Posts 24 hours after DRUC run)</a:t>
            </a:r>
          </a:p>
          <a:p>
            <a:pPr marL="400050" lvl="1" indent="0">
              <a:buNone/>
            </a:pPr>
            <a:endParaRPr lang="en-US" sz="1400" dirty="0" smtClean="0"/>
          </a:p>
          <a:p>
            <a:pPr marL="400050" lvl="1" indent="0">
              <a:buNone/>
            </a:pPr>
            <a:endParaRPr lang="en-US" sz="1400" dirty="0" smtClean="0"/>
          </a:p>
          <a:p>
            <a:pPr marL="400050" lvl="1" indent="0">
              <a:buNone/>
            </a:pPr>
            <a:endParaRPr lang="en-US" sz="1400" dirty="0" smtClean="0"/>
          </a:p>
          <a:p>
            <a:pPr marL="457200" indent="-457200">
              <a:buFont typeface="+mj-lt"/>
              <a:buAutoNum type="arabicPeriod" startAt="2"/>
            </a:pPr>
            <a:r>
              <a:rPr lang="en-US" sz="2300" dirty="0" smtClean="0"/>
              <a:t>HRUC </a:t>
            </a:r>
            <a:r>
              <a:rPr lang="en-US" sz="2300" dirty="0"/>
              <a:t>Deselected Capacity </a:t>
            </a:r>
            <a:r>
              <a:rPr lang="en-US" sz="1700" dirty="0" smtClean="0"/>
              <a:t>(NP5-524-CD)</a:t>
            </a:r>
          </a:p>
          <a:p>
            <a:pPr marL="857250" lvl="1" indent="-457200">
              <a:buFont typeface="Arial" panose="020B0604020202020204" pitchFamily="34" charset="0"/>
              <a:buChar char="•"/>
            </a:pPr>
            <a:r>
              <a:rPr lang="en-US" sz="1400" dirty="0" smtClean="0"/>
              <a:t>Generated after </a:t>
            </a:r>
            <a:r>
              <a:rPr lang="en-US" sz="1400" dirty="0"/>
              <a:t>each successfully approved HRUC processes in which the Operator manually removed a recommended commitment or de-commitment. </a:t>
            </a:r>
            <a:r>
              <a:rPr lang="en-US" sz="1400" dirty="0" smtClean="0"/>
              <a:t>(Posts after HRUC run)</a:t>
            </a:r>
          </a:p>
          <a:p>
            <a:pPr marL="457200" indent="-457200">
              <a:buFont typeface="+mj-lt"/>
              <a:buAutoNum type="arabicPeriod" startAt="2"/>
            </a:pPr>
            <a:r>
              <a:rPr lang="en-US" sz="2300" dirty="0"/>
              <a:t>Hourly RUC Committed or </a:t>
            </a:r>
            <a:r>
              <a:rPr lang="en-US" sz="2300" dirty="0" err="1"/>
              <a:t>Decommitted</a:t>
            </a:r>
            <a:r>
              <a:rPr lang="en-US" sz="2300" dirty="0"/>
              <a:t> Resources </a:t>
            </a:r>
            <a:r>
              <a:rPr lang="en-US" sz="1700" dirty="0" smtClean="0"/>
              <a:t>(NP5-752-CD)</a:t>
            </a:r>
          </a:p>
          <a:p>
            <a:pPr marL="857250" lvl="1" indent="-457200">
              <a:buFont typeface="Arial" panose="020B0604020202020204" pitchFamily="34" charset="0"/>
              <a:buChar char="•"/>
            </a:pPr>
            <a:r>
              <a:rPr lang="en-US" sz="1400" dirty="0" smtClean="0"/>
              <a:t>All </a:t>
            </a:r>
            <a:r>
              <a:rPr lang="en-US" sz="1400" dirty="0"/>
              <a:t>resources that have been committed or </a:t>
            </a:r>
            <a:r>
              <a:rPr lang="en-US" sz="1400" dirty="0" err="1"/>
              <a:t>decommitted</a:t>
            </a:r>
            <a:r>
              <a:rPr lang="en-US" sz="1400" dirty="0"/>
              <a:t> for the hourly RUC process including resources names, </a:t>
            </a:r>
            <a:r>
              <a:rPr lang="en-US" sz="1400" dirty="0" smtClean="0"/>
              <a:t>commit/</a:t>
            </a:r>
            <a:r>
              <a:rPr lang="en-US" sz="1400" dirty="0" err="1" smtClean="0"/>
              <a:t>decommit</a:t>
            </a:r>
            <a:endParaRPr lang="en-US" sz="1400" dirty="0" smtClean="0"/>
          </a:p>
          <a:p>
            <a:pPr marL="400050" lvl="1" indent="0">
              <a:buNone/>
            </a:pPr>
            <a:r>
              <a:rPr lang="en-US" sz="1400" dirty="0" smtClean="0"/>
              <a:t>	(</a:t>
            </a:r>
            <a:r>
              <a:rPr lang="en-US" sz="1400" dirty="0"/>
              <a:t>Posts 24 hours after HRUC run</a:t>
            </a:r>
            <a:r>
              <a:rPr lang="en-US" sz="1400" dirty="0" smtClean="0"/>
              <a:t>)</a:t>
            </a:r>
          </a:p>
          <a:p>
            <a:pPr marL="457200" indent="-457200">
              <a:buFont typeface="+mj-lt"/>
              <a:buAutoNum type="arabicPeriod" startAt="2"/>
            </a:pPr>
            <a:r>
              <a:rPr lang="en-US" sz="2300" dirty="0" smtClean="0"/>
              <a:t>Deselected Hourly RUC Recommendations </a:t>
            </a:r>
            <a:r>
              <a:rPr lang="en-US" sz="1700" dirty="0" smtClean="0"/>
              <a:t>(NP5-758-CD)</a:t>
            </a:r>
          </a:p>
          <a:p>
            <a:pPr marL="857250" lvl="1" indent="-457200">
              <a:buFont typeface="Arial" panose="020B0604020202020204" pitchFamily="34" charset="0"/>
              <a:buChar char="•"/>
            </a:pPr>
            <a:r>
              <a:rPr lang="en-US" sz="1400" dirty="0" smtClean="0"/>
              <a:t>All </a:t>
            </a:r>
            <a:r>
              <a:rPr lang="en-US" sz="1400" dirty="0"/>
              <a:t>deselected recommendations for the hourly RUC process including resources names and the associated RUC process </a:t>
            </a:r>
            <a:r>
              <a:rPr lang="en-US" sz="1400" dirty="0" smtClean="0"/>
              <a:t>type/time</a:t>
            </a:r>
          </a:p>
          <a:p>
            <a:pPr marL="400050" lvl="1" indent="0">
              <a:buNone/>
            </a:pPr>
            <a:r>
              <a:rPr lang="en-US" sz="1400" dirty="0" smtClean="0"/>
              <a:t>	(</a:t>
            </a:r>
            <a:r>
              <a:rPr lang="en-US" sz="1400" dirty="0"/>
              <a:t>Posts 24 hours after </a:t>
            </a:r>
            <a:r>
              <a:rPr lang="en-US" sz="1400" dirty="0" smtClean="0"/>
              <a:t>HRUC </a:t>
            </a:r>
            <a:r>
              <a:rPr lang="en-US" sz="1400" dirty="0"/>
              <a:t>run)</a:t>
            </a:r>
          </a:p>
          <a:p>
            <a:pPr marL="400050" lvl="1" indent="0">
              <a:buNone/>
            </a:pPr>
            <a:endParaRPr lang="en-US" sz="1400" dirty="0" smtClean="0"/>
          </a:p>
          <a:p>
            <a:pPr marL="457200" indent="-457200">
              <a:buFont typeface="+mj-lt"/>
              <a:buAutoNum type="arabicPeriod" startAt="2"/>
            </a:pPr>
            <a:r>
              <a:rPr lang="en-US" sz="2300" dirty="0"/>
              <a:t>Verbal RUC Committed or </a:t>
            </a:r>
            <a:r>
              <a:rPr lang="en-US" sz="2300" dirty="0" err="1"/>
              <a:t>Decommitted</a:t>
            </a:r>
            <a:r>
              <a:rPr lang="en-US" sz="2300" dirty="0"/>
              <a:t> Resources </a:t>
            </a:r>
            <a:r>
              <a:rPr lang="en-US" sz="1700" dirty="0"/>
              <a:t>(NP5-756-CD)</a:t>
            </a:r>
          </a:p>
          <a:p>
            <a:pPr marL="857250" lvl="1" indent="-457200">
              <a:buFont typeface="Arial" panose="020B0604020202020204" pitchFamily="34" charset="0"/>
              <a:buChar char="•"/>
            </a:pPr>
            <a:r>
              <a:rPr lang="en-US" sz="1400" dirty="0"/>
              <a:t>All resources that have been </a:t>
            </a:r>
            <a:r>
              <a:rPr lang="en-US" sz="1400" dirty="0" err="1"/>
              <a:t>commited</a:t>
            </a:r>
            <a:r>
              <a:rPr lang="en-US" sz="1400" dirty="0"/>
              <a:t>/</a:t>
            </a:r>
            <a:r>
              <a:rPr lang="en-US" sz="1400" dirty="0" err="1"/>
              <a:t>decomitted</a:t>
            </a:r>
            <a:r>
              <a:rPr lang="en-US" sz="1400" dirty="0"/>
              <a:t> via VDI for the hourly RUC process including resources names, </a:t>
            </a:r>
            <a:r>
              <a:rPr lang="en-US" sz="1400" dirty="0" smtClean="0"/>
              <a:t>commit/</a:t>
            </a:r>
            <a:r>
              <a:rPr lang="en-US" sz="1400" dirty="0" err="1" smtClean="0"/>
              <a:t>decommit</a:t>
            </a:r>
            <a:endParaRPr lang="en-US" sz="1800" dirty="0"/>
          </a:p>
        </p:txBody>
      </p:sp>
    </p:spTree>
    <p:extLst>
      <p:ext uri="{BB962C8B-B14F-4D97-AF65-F5344CB8AC3E}">
        <p14:creationId xmlns:p14="http://schemas.microsoft.com/office/powerpoint/2010/main" val="10954584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RUC Reports (MIS Secure)</a:t>
            </a:r>
            <a:endParaRPr lang="en-US" dirty="0"/>
          </a:p>
        </p:txBody>
      </p:sp>
      <p:sp>
        <p:nvSpPr>
          <p:cNvPr id="3" name="Content Placeholder 2"/>
          <p:cNvSpPr>
            <a:spLocks noGrp="1"/>
          </p:cNvSpPr>
          <p:nvPr>
            <p:ph idx="1"/>
          </p:nvPr>
        </p:nvSpPr>
        <p:spPr>
          <a:xfrm>
            <a:off x="304800" y="914400"/>
            <a:ext cx="8534400" cy="5029200"/>
          </a:xfrm>
        </p:spPr>
        <p:txBody>
          <a:bodyPr>
            <a:normAutofit fontScale="92500"/>
          </a:bodyPr>
          <a:lstStyle/>
          <a:p>
            <a:pPr marL="457200" indent="-457200">
              <a:buFont typeface="+mj-lt"/>
              <a:buAutoNum type="arabicPeriod" startAt="9"/>
            </a:pPr>
            <a:r>
              <a:rPr lang="en-US" sz="1700" dirty="0" smtClean="0"/>
              <a:t>RUC </a:t>
            </a:r>
            <a:r>
              <a:rPr lang="en-US" sz="1700" dirty="0"/>
              <a:t>Buy-Back Hours </a:t>
            </a:r>
            <a:r>
              <a:rPr lang="en-US" sz="1300" dirty="0" smtClean="0"/>
              <a:t>(NP5-513-CD)</a:t>
            </a:r>
            <a:endParaRPr lang="en-US" sz="1300" dirty="0"/>
          </a:p>
          <a:p>
            <a:pPr marL="857250" lvl="1" indent="-457200">
              <a:buFont typeface="Arial" panose="020B0604020202020204" pitchFamily="34" charset="0"/>
              <a:buChar char="•"/>
            </a:pPr>
            <a:r>
              <a:rPr lang="en-US" sz="1100" dirty="0" smtClean="0"/>
              <a:t>Hourly report </a:t>
            </a:r>
            <a:r>
              <a:rPr lang="en-US" sz="1100" dirty="0"/>
              <a:t>identifying those hours that were considered as RUC Buy-Back Hours (Posted </a:t>
            </a:r>
            <a:r>
              <a:rPr lang="en-US" sz="1100" dirty="0" smtClean="0"/>
              <a:t>Hourly)</a:t>
            </a:r>
          </a:p>
          <a:p>
            <a:pPr marL="457200" indent="-457200">
              <a:buFont typeface="+mj-lt"/>
              <a:buAutoNum type="arabicPeriod" startAt="9"/>
            </a:pPr>
            <a:r>
              <a:rPr lang="en-US" sz="1700" dirty="0"/>
              <a:t>Monthly RUC Make Whole Charge and </a:t>
            </a:r>
            <a:r>
              <a:rPr lang="en-US" sz="1700" dirty="0" err="1"/>
              <a:t>Clawback</a:t>
            </a:r>
            <a:r>
              <a:rPr lang="en-US" sz="1700" dirty="0"/>
              <a:t> Payment Report </a:t>
            </a:r>
            <a:r>
              <a:rPr lang="en-US" sz="1300" dirty="0"/>
              <a:t>(NP5-772)</a:t>
            </a:r>
          </a:p>
          <a:p>
            <a:pPr marL="857250" lvl="1" indent="-457200">
              <a:buFont typeface="Arial" panose="020B0604020202020204" pitchFamily="34" charset="0"/>
              <a:buChar char="•"/>
            </a:pPr>
            <a:r>
              <a:rPr lang="en-US" sz="1100" dirty="0"/>
              <a:t>Total RUC Make-Whole Charges and RUC </a:t>
            </a:r>
            <a:r>
              <a:rPr lang="en-US" sz="1100" dirty="0" err="1"/>
              <a:t>Clawback</a:t>
            </a:r>
            <a:r>
              <a:rPr lang="en-US" sz="1100" dirty="0"/>
              <a:t> Payments, by Settlement Interval, by QSE capacity-shortfall and by amount </a:t>
            </a:r>
            <a:r>
              <a:rPr lang="en-US" sz="1100" dirty="0" smtClean="0"/>
              <a:t>uplifted (Posts middle of following month)</a:t>
            </a:r>
            <a:endParaRPr lang="en-US" sz="1100" dirty="0"/>
          </a:p>
          <a:p>
            <a:pPr marL="457200" indent="-457200">
              <a:buFont typeface="+mj-lt"/>
              <a:buAutoNum type="arabicPeriod" startAt="9"/>
            </a:pPr>
            <a:r>
              <a:rPr lang="en-US" sz="1700" dirty="0"/>
              <a:t>QSE RUC Commitment Performance Summary </a:t>
            </a:r>
            <a:r>
              <a:rPr lang="en-US" sz="1300" dirty="0"/>
              <a:t>(NP8-568-ER)</a:t>
            </a:r>
          </a:p>
          <a:p>
            <a:pPr marL="857250" lvl="1" indent="-457200">
              <a:buFont typeface="Arial" panose="020B0604020202020204" pitchFamily="34" charset="0"/>
              <a:buChar char="•"/>
            </a:pPr>
            <a:r>
              <a:rPr lang="en-US" sz="1100" dirty="0"/>
              <a:t>Generation Resources committed in each RUC process, the reason for the commitment, Resource name and intervals deployed, and the hours committed for Voltage Support Service (VSS</a:t>
            </a:r>
            <a:r>
              <a:rPr lang="en-US" sz="1100" dirty="0" smtClean="0"/>
              <a:t>) (Posts early in the following month)</a:t>
            </a:r>
            <a:endParaRPr lang="en-US" sz="1100" dirty="0"/>
          </a:p>
          <a:p>
            <a:pPr marL="457200" indent="-457200">
              <a:buFont typeface="+mj-lt"/>
              <a:buAutoNum type="arabicPeriod" startAt="9"/>
            </a:pPr>
            <a:r>
              <a:rPr lang="en-US" sz="1700" dirty="0"/>
              <a:t>DRUC and HRUC Performance </a:t>
            </a:r>
            <a:r>
              <a:rPr lang="en-US" sz="1300" dirty="0"/>
              <a:t>(NP8-569-ER)</a:t>
            </a:r>
          </a:p>
          <a:p>
            <a:pPr marL="857250" lvl="1" indent="-457200">
              <a:buFont typeface="Arial" panose="020B0604020202020204" pitchFamily="34" charset="0"/>
              <a:buChar char="•"/>
            </a:pPr>
            <a:r>
              <a:rPr lang="en-US" sz="1100" dirty="0"/>
              <a:t>DRUC &amp;  HRUC Commitment Performance by QSEs and Generation Resources (Posted early in the following month)</a:t>
            </a:r>
            <a:endParaRPr lang="en-US" sz="1100" dirty="0" smtClean="0"/>
          </a:p>
          <a:p>
            <a:pPr marL="400050" lvl="1" indent="0">
              <a:buNone/>
            </a:pPr>
            <a:endParaRPr lang="en-US" sz="1100" dirty="0" smtClean="0"/>
          </a:p>
          <a:p>
            <a:pPr marL="400050" lvl="1" indent="0">
              <a:buNone/>
            </a:pPr>
            <a:endParaRPr lang="en-US" sz="1100" dirty="0" smtClean="0"/>
          </a:p>
          <a:p>
            <a:pPr marL="400050" lvl="1" indent="0">
              <a:buNone/>
            </a:pPr>
            <a:endParaRPr lang="en-US" sz="1100" dirty="0"/>
          </a:p>
          <a:p>
            <a:pPr marL="457200" indent="-457200">
              <a:buFont typeface="+mj-lt"/>
              <a:buAutoNum type="arabicPeriod" startAt="9"/>
            </a:pPr>
            <a:r>
              <a:rPr lang="en-US" sz="1700" dirty="0"/>
              <a:t>Monthly DRUC Load Forecast vs Actual ERCOT Load Accuracy Report</a:t>
            </a:r>
            <a:r>
              <a:rPr lang="en-US" sz="1900" dirty="0"/>
              <a:t> </a:t>
            </a:r>
            <a:r>
              <a:rPr lang="en-US" sz="1300" dirty="0"/>
              <a:t>(NP8-928)</a:t>
            </a:r>
            <a:endParaRPr lang="en-US" sz="1900" dirty="0"/>
          </a:p>
          <a:p>
            <a:pPr marL="857250" lvl="1" indent="-457200">
              <a:buFont typeface="Arial" panose="020B0604020202020204" pitchFamily="34" charset="0"/>
              <a:buChar char="•"/>
            </a:pPr>
            <a:r>
              <a:rPr lang="en-US" sz="1100" dirty="0"/>
              <a:t>Accuracy of the Load forecast used for Day-Ahead Reliability Unit Commitment (DRUC) compared to the actual ERCOT Load for each hour of the Operating </a:t>
            </a:r>
            <a:r>
              <a:rPr lang="en-US" sz="1100" dirty="0" smtClean="0"/>
              <a:t>Day</a:t>
            </a:r>
            <a:endParaRPr lang="en-US" sz="1100" dirty="0"/>
          </a:p>
          <a:p>
            <a:pPr marL="457200" indent="-457200">
              <a:buFont typeface="+mj-lt"/>
              <a:buAutoNum type="arabicPeriod" startAt="9"/>
            </a:pPr>
            <a:r>
              <a:rPr lang="en-US" sz="1700" dirty="0"/>
              <a:t>Daily DRUC Load Forecast Accuracy Report</a:t>
            </a:r>
            <a:r>
              <a:rPr lang="en-US" sz="2300" dirty="0"/>
              <a:t> </a:t>
            </a:r>
            <a:r>
              <a:rPr lang="en-US" sz="1300" dirty="0"/>
              <a:t>(NP8-929)</a:t>
            </a:r>
          </a:p>
          <a:p>
            <a:pPr marL="857250" lvl="1" indent="-457200">
              <a:buFont typeface="Arial" panose="020B0604020202020204" pitchFamily="34" charset="0"/>
              <a:buChar char="•"/>
            </a:pPr>
            <a:r>
              <a:rPr lang="en-US" sz="1100" dirty="0"/>
              <a:t>The accuracy of the Load forecast for the following items compared to the average of the SE Load at each Electrical Bus for each hour for Hourly Load forecast used in the DRUC by Load Zone, Hourly Load forecast used in the DRUC by Weather Zone</a:t>
            </a:r>
          </a:p>
          <a:p>
            <a:pPr marL="457200" indent="-457200">
              <a:buFont typeface="+mj-lt"/>
              <a:buAutoNum type="arabicPeriod" startAt="9"/>
            </a:pPr>
            <a:r>
              <a:rPr lang="en-US" sz="1700" dirty="0" smtClean="0"/>
              <a:t>Daily HRUC Load Forecast Accuracy Report </a:t>
            </a:r>
            <a:r>
              <a:rPr lang="en-US" sz="1300" dirty="0" smtClean="0"/>
              <a:t>(NP8-930)</a:t>
            </a:r>
          </a:p>
          <a:p>
            <a:pPr marL="857250" lvl="1" indent="-457200">
              <a:buFont typeface="Arial" panose="020B0604020202020204" pitchFamily="34" charset="0"/>
              <a:buChar char="•"/>
            </a:pPr>
            <a:r>
              <a:rPr lang="en-US" sz="1100" dirty="0"/>
              <a:t>The accuracy of the Load forecast for the following items compared to the average of the SE Load at each Electrical Bus for each hour for Hourly Load forecast used in the Hourly Reliability Unit Commitment (HRUC) by Load Zone and Hourly Load forecast used in the HRUC by Weather Zone</a:t>
            </a:r>
          </a:p>
          <a:p>
            <a:pPr marL="457200" indent="-457200">
              <a:buFont typeface="+mj-lt"/>
              <a:buAutoNum type="arabicPeriod" startAt="9"/>
            </a:pPr>
            <a:endParaRPr lang="en-US" sz="1800" dirty="0"/>
          </a:p>
        </p:txBody>
      </p:sp>
    </p:spTree>
    <p:extLst>
      <p:ext uri="{BB962C8B-B14F-4D97-AF65-F5344CB8AC3E}">
        <p14:creationId xmlns:p14="http://schemas.microsoft.com/office/powerpoint/2010/main" val="1529013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are RUC Studies Executed?</a:t>
            </a:r>
            <a:endParaRPr lang="en-US" dirty="0"/>
          </a:p>
        </p:txBody>
      </p:sp>
      <p:sp>
        <p:nvSpPr>
          <p:cNvPr id="3" name="Content Placeholder 2"/>
          <p:cNvSpPr>
            <a:spLocks noGrp="1"/>
          </p:cNvSpPr>
          <p:nvPr>
            <p:ph idx="1"/>
          </p:nvPr>
        </p:nvSpPr>
        <p:spPr>
          <a:xfrm>
            <a:off x="285663" y="1231367"/>
            <a:ext cx="8534400" cy="2057400"/>
          </a:xfrm>
        </p:spPr>
        <p:txBody>
          <a:bodyPr/>
          <a:lstStyle/>
          <a:p>
            <a:r>
              <a:rPr lang="en-US" sz="2000" dirty="0" smtClean="0"/>
              <a:t>Day-Ahead RUC (DRUC) is executed following a period after the completion of the Day-Ahead Market (DAM), typically at 14:30, and evaluates the next Operating Day</a:t>
            </a:r>
          </a:p>
          <a:p>
            <a:r>
              <a:rPr lang="en-US" sz="2000" dirty="0" smtClean="0"/>
              <a:t>Hourly RUC (HRUC) occurs hourly and re-evaluates hours that have already been studied as part of DRUC</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grpSp>
        <p:nvGrpSpPr>
          <p:cNvPr id="107" name="Group 106"/>
          <p:cNvGrpSpPr/>
          <p:nvPr/>
        </p:nvGrpSpPr>
        <p:grpSpPr>
          <a:xfrm>
            <a:off x="34925" y="3058536"/>
            <a:ext cx="8766175" cy="3425325"/>
            <a:chOff x="149225" y="2984500"/>
            <a:chExt cx="8766175" cy="3425325"/>
          </a:xfrm>
        </p:grpSpPr>
        <p:sp>
          <p:nvSpPr>
            <p:cNvPr id="81" name="AutoShape 43"/>
            <p:cNvSpPr>
              <a:spLocks noChangeAspect="1" noChangeArrowheads="1"/>
            </p:cNvSpPr>
            <p:nvPr/>
          </p:nvSpPr>
          <p:spPr bwMode="auto">
            <a:xfrm>
              <a:off x="4862513" y="3829050"/>
              <a:ext cx="4052887" cy="538163"/>
            </a:xfrm>
            <a:prstGeom prst="rightArrow">
              <a:avLst>
                <a:gd name="adj1" fmla="val 50000"/>
                <a:gd name="adj2" fmla="val 57005"/>
              </a:avLst>
            </a:prstGeom>
            <a:solidFill>
              <a:schemeClr val="accent3"/>
            </a:solidFill>
            <a:ln w="9525" algn="ctr">
              <a:noFill/>
              <a:miter lim="800000"/>
              <a:headEnd/>
              <a:tailEnd/>
            </a:ln>
          </p:spPr>
          <p:txBody>
            <a:bodyPr wrap="none" anchor="ctr"/>
            <a:lstStyle/>
            <a:p>
              <a:pPr marL="0" marR="0" lvl="0" indent="0" algn="ctr" defTabSz="914400" eaLnBrk="0" fontAlgn="auto" latinLnBrk="0" hangingPunct="0">
                <a:lnSpc>
                  <a:spcPct val="120000"/>
                </a:lnSpc>
                <a:spcBef>
                  <a:spcPct val="2000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cs typeface="Arial" charset="0"/>
                </a:rPr>
                <a:t>DRUC Study Period</a:t>
              </a:r>
            </a:p>
          </p:txBody>
        </p:sp>
        <p:sp>
          <p:nvSpPr>
            <p:cNvPr id="82" name="AutoShape 43"/>
            <p:cNvSpPr>
              <a:spLocks noChangeAspect="1" noChangeArrowheads="1"/>
            </p:cNvSpPr>
            <p:nvPr/>
          </p:nvSpPr>
          <p:spPr bwMode="auto">
            <a:xfrm>
              <a:off x="808038" y="4876800"/>
              <a:ext cx="4054475" cy="166688"/>
            </a:xfrm>
            <a:prstGeom prst="rightArrow">
              <a:avLst>
                <a:gd name="adj1" fmla="val 50000"/>
                <a:gd name="adj2" fmla="val 56755"/>
              </a:avLst>
            </a:prstGeom>
            <a:solidFill>
              <a:schemeClr val="accent1"/>
            </a:solidFill>
            <a:ln w="9525" algn="ctr">
              <a:noFill/>
              <a:miter lim="800000"/>
              <a:headEnd/>
              <a:tailEnd/>
            </a:ln>
          </p:spPr>
          <p:txBody>
            <a:bodyPr wrap="none" anchor="ctr"/>
            <a:lstStyle/>
            <a:p>
              <a:pPr marL="0" marR="0" lvl="0" indent="0" defTabSz="914400" eaLnBrk="0" fontAlgn="auto" latinLnBrk="0" hangingPunct="0">
                <a:lnSpc>
                  <a:spcPct val="120000"/>
                </a:lnSpc>
                <a:spcBef>
                  <a:spcPct val="20000"/>
                </a:spcBef>
                <a:spcAft>
                  <a:spcPts val="0"/>
                </a:spcAft>
                <a:buClrTx/>
                <a:buSzTx/>
                <a:buFontTx/>
                <a:buNone/>
                <a:tabLst/>
                <a:defRPr/>
              </a:pPr>
              <a:endParaRPr kumimoji="0" lang="en-US" sz="1800" b="1" i="0" u="none" strike="noStrike" kern="0" cap="none" spc="0" normalizeH="0" baseline="0" noProof="0" smtClean="0">
                <a:ln>
                  <a:noFill/>
                </a:ln>
                <a:solidFill>
                  <a:srgbClr val="FF0000"/>
                </a:solidFill>
                <a:effectLst/>
                <a:uLnTx/>
                <a:uFillTx/>
                <a:latin typeface="Calibri" pitchFamily="34" charset="0"/>
              </a:endParaRPr>
            </a:p>
          </p:txBody>
        </p:sp>
        <p:grpSp>
          <p:nvGrpSpPr>
            <p:cNvPr id="83" name="Group 42"/>
            <p:cNvGrpSpPr>
              <a:grpSpLocks/>
            </p:cNvGrpSpPr>
            <p:nvPr/>
          </p:nvGrpSpPr>
          <p:grpSpPr bwMode="auto">
            <a:xfrm>
              <a:off x="808038" y="5202238"/>
              <a:ext cx="4054475" cy="368300"/>
              <a:chOff x="887508" y="4604648"/>
              <a:chExt cx="3831975" cy="369332"/>
            </a:xfrm>
            <a:solidFill>
              <a:srgbClr val="003865">
                <a:lumMod val="90000"/>
                <a:lumOff val="10000"/>
              </a:srgbClr>
            </a:solidFill>
          </p:grpSpPr>
          <p:sp>
            <p:nvSpPr>
              <p:cNvPr id="84" name="AutoShape 36"/>
              <p:cNvSpPr>
                <a:spLocks noChangeAspect="1" noChangeArrowheads="1"/>
              </p:cNvSpPr>
              <p:nvPr/>
            </p:nvSpPr>
            <p:spPr bwMode="auto">
              <a:xfrm>
                <a:off x="887508" y="4604648"/>
                <a:ext cx="3831975" cy="369332"/>
              </a:xfrm>
              <a:prstGeom prst="rect">
                <a:avLst/>
              </a:prstGeom>
              <a:solidFill>
                <a:schemeClr val="tx2"/>
              </a:solidFill>
              <a:ln w="3175">
                <a:noFill/>
                <a:round/>
                <a:headEnd/>
                <a:tailEnd/>
              </a:ln>
            </p:spPr>
            <p:txBody>
              <a:bodyPr wrap="none" anchor="ctr"/>
              <a:lstStyle/>
              <a:p>
                <a:pPr marL="0" marR="0" lvl="0" indent="0" defTabSz="914400" eaLnBrk="0" fontAlgn="auto" latinLnBrk="0" hangingPunct="0">
                  <a:lnSpc>
                    <a:spcPct val="120000"/>
                  </a:lnSpc>
                  <a:spcBef>
                    <a:spcPct val="20000"/>
                  </a:spcBef>
                  <a:spcAft>
                    <a:spcPts val="0"/>
                  </a:spcAft>
                  <a:buClrTx/>
                  <a:buSzTx/>
                  <a:buFontTx/>
                  <a:buNone/>
                  <a:tabLst/>
                  <a:defRPr/>
                </a:pPr>
                <a:endParaRPr kumimoji="0" lang="en-US" sz="1800" b="1" i="0" u="none" strike="noStrike" kern="0" cap="none" spc="0" normalizeH="0" baseline="0" noProof="0" smtClean="0">
                  <a:ln>
                    <a:noFill/>
                  </a:ln>
                  <a:solidFill>
                    <a:prstClr val="white"/>
                  </a:solidFill>
                  <a:effectLst/>
                  <a:uLnTx/>
                  <a:uFillTx/>
                  <a:cs typeface="Arial" charset="0"/>
                </a:endParaRPr>
              </a:p>
            </p:txBody>
          </p:sp>
          <p:sp>
            <p:nvSpPr>
              <p:cNvPr id="85" name="Text Box 50"/>
              <p:cNvSpPr txBox="1">
                <a:spLocks noChangeAspect="1" noChangeArrowheads="1"/>
              </p:cNvSpPr>
              <p:nvPr/>
            </p:nvSpPr>
            <p:spPr bwMode="auto">
              <a:xfrm>
                <a:off x="2071857" y="4604648"/>
                <a:ext cx="1496435" cy="369332"/>
              </a:xfrm>
              <a:prstGeom prst="rect">
                <a:avLst/>
              </a:prstGeom>
              <a:solidFill>
                <a:schemeClr val="tx2"/>
              </a:solid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cs typeface="Arial" charset="0"/>
                  </a:rPr>
                  <a:t>Day 1</a:t>
                </a:r>
              </a:p>
            </p:txBody>
          </p:sp>
        </p:grpSp>
        <p:grpSp>
          <p:nvGrpSpPr>
            <p:cNvPr id="86" name="Group 46"/>
            <p:cNvGrpSpPr>
              <a:grpSpLocks/>
            </p:cNvGrpSpPr>
            <p:nvPr/>
          </p:nvGrpSpPr>
          <p:grpSpPr bwMode="auto">
            <a:xfrm>
              <a:off x="4862513" y="5202238"/>
              <a:ext cx="4052887" cy="368300"/>
              <a:chOff x="887508" y="4604648"/>
              <a:chExt cx="3831975" cy="369332"/>
            </a:xfrm>
            <a:solidFill>
              <a:srgbClr val="003865">
                <a:lumMod val="90000"/>
                <a:lumOff val="10000"/>
              </a:srgbClr>
            </a:solidFill>
          </p:grpSpPr>
          <p:sp>
            <p:nvSpPr>
              <p:cNvPr id="87" name="AutoShape 36"/>
              <p:cNvSpPr>
                <a:spLocks noChangeAspect="1" noChangeArrowheads="1"/>
              </p:cNvSpPr>
              <p:nvPr/>
            </p:nvSpPr>
            <p:spPr bwMode="auto">
              <a:xfrm>
                <a:off x="887508" y="4604648"/>
                <a:ext cx="3831975" cy="369332"/>
              </a:xfrm>
              <a:prstGeom prst="rect">
                <a:avLst/>
              </a:prstGeom>
              <a:solidFill>
                <a:schemeClr val="tx2"/>
              </a:solidFill>
              <a:ln w="3175">
                <a:noFill/>
                <a:round/>
                <a:headEnd/>
                <a:tailEnd/>
              </a:ln>
            </p:spPr>
            <p:txBody>
              <a:bodyPr wrap="none" anchor="ctr"/>
              <a:lstStyle/>
              <a:p>
                <a:pPr marL="0" marR="0" lvl="0" indent="0" defTabSz="914400" eaLnBrk="0" fontAlgn="auto" latinLnBrk="0" hangingPunct="0">
                  <a:lnSpc>
                    <a:spcPct val="120000"/>
                  </a:lnSpc>
                  <a:spcBef>
                    <a:spcPct val="20000"/>
                  </a:spcBef>
                  <a:spcAft>
                    <a:spcPts val="0"/>
                  </a:spcAft>
                  <a:buClrTx/>
                  <a:buSzTx/>
                  <a:buFontTx/>
                  <a:buNone/>
                  <a:tabLst/>
                  <a:defRPr/>
                </a:pPr>
                <a:endParaRPr kumimoji="0" lang="en-US" sz="1800" b="1" i="0" u="none" strike="noStrike" kern="0" cap="none" spc="0" normalizeH="0" baseline="0" noProof="0" smtClean="0">
                  <a:ln>
                    <a:noFill/>
                  </a:ln>
                  <a:solidFill>
                    <a:prstClr val="white"/>
                  </a:solidFill>
                  <a:effectLst/>
                  <a:uLnTx/>
                  <a:uFillTx/>
                  <a:cs typeface="Arial" charset="0"/>
                </a:endParaRPr>
              </a:p>
            </p:txBody>
          </p:sp>
          <p:sp>
            <p:nvSpPr>
              <p:cNvPr id="88" name="Text Box 50"/>
              <p:cNvSpPr txBox="1">
                <a:spLocks noChangeAspect="1" noChangeArrowheads="1"/>
              </p:cNvSpPr>
              <p:nvPr/>
            </p:nvSpPr>
            <p:spPr bwMode="auto">
              <a:xfrm>
                <a:off x="2071857" y="4604648"/>
                <a:ext cx="1496435" cy="369332"/>
              </a:xfrm>
              <a:prstGeom prst="rect">
                <a:avLst/>
              </a:prstGeom>
              <a:solidFill>
                <a:schemeClr val="tx2"/>
              </a:solid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cs typeface="Arial" charset="0"/>
                  </a:rPr>
                  <a:t>Day 2</a:t>
                </a:r>
              </a:p>
            </p:txBody>
          </p:sp>
        </p:grpSp>
        <p:sp>
          <p:nvSpPr>
            <p:cNvPr id="89" name="Text Box 32"/>
            <p:cNvSpPr txBox="1">
              <a:spLocks noChangeAspect="1" noChangeArrowheads="1"/>
            </p:cNvSpPr>
            <p:nvPr/>
          </p:nvSpPr>
          <p:spPr bwMode="auto">
            <a:xfrm>
              <a:off x="2911475" y="5763712"/>
              <a:ext cx="1409700" cy="646113"/>
            </a:xfrm>
            <a:prstGeom prst="rect">
              <a:avLst/>
            </a:prstGeom>
            <a:noFill/>
            <a:ln w="9525">
              <a:noFill/>
              <a:miter lim="800000"/>
              <a:headEnd/>
              <a:tailEnd/>
            </a:ln>
          </p:spPr>
          <p:txBody>
            <a:bodyPr>
              <a:spAutoFit/>
            </a:bodyPr>
            <a:lstStyle/>
            <a:p>
              <a:pPr algn="ctr"/>
              <a:r>
                <a:rPr lang="en-US" b="1" dirty="0">
                  <a:solidFill>
                    <a:srgbClr val="5B6770"/>
                  </a:solidFill>
                  <a:cs typeface="Arial" charset="0"/>
                </a:rPr>
                <a:t>1430 </a:t>
              </a:r>
            </a:p>
            <a:p>
              <a:pPr algn="ctr"/>
              <a:r>
                <a:rPr lang="en-US" b="1" dirty="0">
                  <a:solidFill>
                    <a:srgbClr val="5B6770"/>
                  </a:solidFill>
                  <a:cs typeface="Arial" charset="0"/>
                </a:rPr>
                <a:t>DRUC runs</a:t>
              </a:r>
            </a:p>
          </p:txBody>
        </p:sp>
        <p:sp>
          <p:nvSpPr>
            <p:cNvPr id="90" name="AutoShape 43"/>
            <p:cNvSpPr>
              <a:spLocks noChangeAspect="1" noChangeArrowheads="1"/>
            </p:cNvSpPr>
            <p:nvPr/>
          </p:nvSpPr>
          <p:spPr bwMode="auto">
            <a:xfrm>
              <a:off x="960438" y="4622800"/>
              <a:ext cx="3902075" cy="165100"/>
            </a:xfrm>
            <a:prstGeom prst="rightArrow">
              <a:avLst>
                <a:gd name="adj1" fmla="val 50000"/>
                <a:gd name="adj2" fmla="val 57226"/>
              </a:avLst>
            </a:prstGeom>
            <a:solidFill>
              <a:schemeClr val="accent1"/>
            </a:solidFill>
            <a:ln w="9525" algn="ctr">
              <a:noFill/>
              <a:miter lim="800000"/>
              <a:headEnd/>
              <a:tailEnd/>
            </a:ln>
          </p:spPr>
          <p:txBody>
            <a:bodyPr wrap="none" anchor="ctr"/>
            <a:lstStyle/>
            <a:p>
              <a:pPr marL="0" marR="0" lvl="0" indent="0" defTabSz="914400" eaLnBrk="0" fontAlgn="auto" latinLnBrk="0" hangingPunct="0">
                <a:lnSpc>
                  <a:spcPct val="120000"/>
                </a:lnSpc>
                <a:spcBef>
                  <a:spcPct val="20000"/>
                </a:spcBef>
                <a:spcAft>
                  <a:spcPts val="0"/>
                </a:spcAft>
                <a:buClrTx/>
                <a:buSzTx/>
                <a:buFontTx/>
                <a:buNone/>
                <a:tabLst/>
                <a:defRPr/>
              </a:pPr>
              <a:endParaRPr kumimoji="0" lang="en-US" sz="1800" b="1" i="0" u="none" strike="noStrike" kern="0" cap="none" spc="0" normalizeH="0" baseline="0" noProof="0" smtClean="0">
                <a:ln>
                  <a:noFill/>
                </a:ln>
                <a:solidFill>
                  <a:srgbClr val="FF0000"/>
                </a:solidFill>
                <a:effectLst/>
                <a:uLnTx/>
                <a:uFillTx/>
                <a:latin typeface="Calibri" pitchFamily="34" charset="0"/>
              </a:endParaRPr>
            </a:p>
          </p:txBody>
        </p:sp>
        <p:sp>
          <p:nvSpPr>
            <p:cNvPr id="91" name="AutoShape 43"/>
            <p:cNvSpPr>
              <a:spLocks noChangeAspect="1" noChangeArrowheads="1"/>
            </p:cNvSpPr>
            <p:nvPr/>
          </p:nvSpPr>
          <p:spPr bwMode="auto">
            <a:xfrm>
              <a:off x="1100138" y="4367213"/>
              <a:ext cx="3762375" cy="166687"/>
            </a:xfrm>
            <a:prstGeom prst="rightArrow">
              <a:avLst>
                <a:gd name="adj1" fmla="val 50000"/>
                <a:gd name="adj2" fmla="val 56742"/>
              </a:avLst>
            </a:prstGeom>
            <a:solidFill>
              <a:schemeClr val="accent1"/>
            </a:solidFill>
            <a:ln w="9525" algn="ctr">
              <a:noFill/>
              <a:miter lim="800000"/>
              <a:headEnd/>
              <a:tailEnd/>
            </a:ln>
          </p:spPr>
          <p:txBody>
            <a:bodyPr wrap="none" anchor="ctr"/>
            <a:lstStyle/>
            <a:p>
              <a:pPr marL="0" marR="0" lvl="0" indent="0" defTabSz="914400" eaLnBrk="0" fontAlgn="auto" latinLnBrk="0" hangingPunct="0">
                <a:lnSpc>
                  <a:spcPct val="120000"/>
                </a:lnSpc>
                <a:spcBef>
                  <a:spcPct val="20000"/>
                </a:spcBef>
                <a:spcAft>
                  <a:spcPts val="0"/>
                </a:spcAft>
                <a:buClrTx/>
                <a:buSzTx/>
                <a:buFontTx/>
                <a:buNone/>
                <a:tabLst/>
                <a:defRPr/>
              </a:pPr>
              <a:endParaRPr kumimoji="0" lang="en-US" sz="1800" b="1" i="0" u="none" strike="noStrike" kern="0" cap="none" spc="0" normalizeH="0" baseline="0" noProof="0" smtClean="0">
                <a:ln>
                  <a:noFill/>
                </a:ln>
                <a:solidFill>
                  <a:srgbClr val="FF0000"/>
                </a:solidFill>
                <a:effectLst/>
                <a:uLnTx/>
                <a:uFillTx/>
                <a:latin typeface="Calibri" pitchFamily="34" charset="0"/>
              </a:endParaRPr>
            </a:p>
          </p:txBody>
        </p:sp>
        <p:sp>
          <p:nvSpPr>
            <p:cNvPr id="92" name="AutoShape 43"/>
            <p:cNvSpPr>
              <a:spLocks noChangeAspect="1" noChangeArrowheads="1"/>
            </p:cNvSpPr>
            <p:nvPr/>
          </p:nvSpPr>
          <p:spPr bwMode="auto">
            <a:xfrm>
              <a:off x="3922713" y="3597275"/>
              <a:ext cx="4983162" cy="169863"/>
            </a:xfrm>
            <a:prstGeom prst="rightArrow">
              <a:avLst>
                <a:gd name="adj1" fmla="val 50000"/>
                <a:gd name="adj2" fmla="val 56635"/>
              </a:avLst>
            </a:prstGeom>
            <a:solidFill>
              <a:schemeClr val="accent1"/>
            </a:solidFill>
            <a:ln w="9525" algn="ctr">
              <a:noFill/>
              <a:miter lim="800000"/>
              <a:headEnd/>
              <a:tailEnd/>
            </a:ln>
          </p:spPr>
          <p:txBody>
            <a:bodyPr wrap="none" anchor="ctr"/>
            <a:lstStyle/>
            <a:p>
              <a:pPr marL="0" marR="0" lvl="0" indent="0" defTabSz="914400" eaLnBrk="0" fontAlgn="auto" latinLnBrk="0" hangingPunct="0">
                <a:lnSpc>
                  <a:spcPct val="120000"/>
                </a:lnSpc>
                <a:spcBef>
                  <a:spcPct val="20000"/>
                </a:spcBef>
                <a:spcAft>
                  <a:spcPts val="0"/>
                </a:spcAft>
                <a:buClrTx/>
                <a:buSzTx/>
                <a:buFontTx/>
                <a:buNone/>
                <a:tabLst/>
                <a:defRPr/>
              </a:pPr>
              <a:endParaRPr kumimoji="0" lang="en-US" sz="1800" b="1" i="0" u="none" strike="noStrike" kern="0" cap="none" spc="0" normalizeH="0" baseline="0" noProof="0" smtClean="0">
                <a:ln>
                  <a:noFill/>
                </a:ln>
                <a:solidFill>
                  <a:srgbClr val="FF0000"/>
                </a:solidFill>
                <a:effectLst/>
                <a:uLnTx/>
                <a:uFillTx/>
                <a:latin typeface="Calibri" pitchFamily="34" charset="0"/>
              </a:endParaRPr>
            </a:p>
          </p:txBody>
        </p:sp>
        <p:sp>
          <p:nvSpPr>
            <p:cNvPr id="93" name="AutoShape 43"/>
            <p:cNvSpPr>
              <a:spLocks noChangeAspect="1" noChangeArrowheads="1"/>
            </p:cNvSpPr>
            <p:nvPr/>
          </p:nvSpPr>
          <p:spPr bwMode="auto">
            <a:xfrm>
              <a:off x="4092575" y="3343275"/>
              <a:ext cx="4818063" cy="168275"/>
            </a:xfrm>
            <a:prstGeom prst="rightArrow">
              <a:avLst>
                <a:gd name="adj1" fmla="val 50000"/>
                <a:gd name="adj2" fmla="val 56734"/>
              </a:avLst>
            </a:prstGeom>
            <a:solidFill>
              <a:schemeClr val="accent1"/>
            </a:solidFill>
            <a:ln w="9525" algn="ctr">
              <a:noFill/>
              <a:miter lim="800000"/>
              <a:headEnd/>
              <a:tailEnd/>
            </a:ln>
          </p:spPr>
          <p:txBody>
            <a:bodyPr wrap="none" anchor="ctr"/>
            <a:lstStyle/>
            <a:p>
              <a:pPr marL="0" marR="0" lvl="0" indent="0" defTabSz="914400" eaLnBrk="0" fontAlgn="auto" latinLnBrk="0" hangingPunct="0">
                <a:lnSpc>
                  <a:spcPct val="120000"/>
                </a:lnSpc>
                <a:spcBef>
                  <a:spcPct val="20000"/>
                </a:spcBef>
                <a:spcAft>
                  <a:spcPts val="0"/>
                </a:spcAft>
                <a:buClrTx/>
                <a:buSzTx/>
                <a:buFontTx/>
                <a:buNone/>
                <a:tabLst/>
                <a:defRPr/>
              </a:pPr>
              <a:endParaRPr kumimoji="0" lang="en-US" sz="1800" b="1" i="0" u="none" strike="noStrike" kern="0" cap="none" spc="0" normalizeH="0" baseline="0" noProof="0" smtClean="0">
                <a:ln>
                  <a:noFill/>
                </a:ln>
                <a:solidFill>
                  <a:srgbClr val="FF0000"/>
                </a:solidFill>
                <a:effectLst/>
                <a:uLnTx/>
                <a:uFillTx/>
                <a:latin typeface="Calibri" pitchFamily="34" charset="0"/>
              </a:endParaRPr>
            </a:p>
          </p:txBody>
        </p:sp>
        <p:sp>
          <p:nvSpPr>
            <p:cNvPr id="94" name="AutoShape 43"/>
            <p:cNvSpPr>
              <a:spLocks noChangeAspect="1" noChangeArrowheads="1"/>
            </p:cNvSpPr>
            <p:nvPr/>
          </p:nvSpPr>
          <p:spPr bwMode="auto">
            <a:xfrm>
              <a:off x="4244975" y="3089275"/>
              <a:ext cx="4664075" cy="168275"/>
            </a:xfrm>
            <a:prstGeom prst="rightArrow">
              <a:avLst>
                <a:gd name="adj1" fmla="val 50000"/>
                <a:gd name="adj2" fmla="val 56845"/>
              </a:avLst>
            </a:prstGeom>
            <a:solidFill>
              <a:schemeClr val="accent1"/>
            </a:solidFill>
            <a:ln w="9525" algn="ctr">
              <a:noFill/>
              <a:miter lim="800000"/>
              <a:headEnd/>
              <a:tailEnd/>
            </a:ln>
          </p:spPr>
          <p:txBody>
            <a:bodyPr wrap="none" anchor="ctr"/>
            <a:lstStyle/>
            <a:p>
              <a:pPr marL="0" marR="0" lvl="0" indent="0" defTabSz="914400" eaLnBrk="0" fontAlgn="auto" latinLnBrk="0" hangingPunct="0">
                <a:lnSpc>
                  <a:spcPct val="120000"/>
                </a:lnSpc>
                <a:spcBef>
                  <a:spcPct val="20000"/>
                </a:spcBef>
                <a:spcAft>
                  <a:spcPts val="0"/>
                </a:spcAft>
                <a:buClrTx/>
                <a:buSzTx/>
                <a:buFontTx/>
                <a:buNone/>
                <a:tabLst/>
                <a:defRPr/>
              </a:pPr>
              <a:endParaRPr kumimoji="0" lang="en-US" sz="1800" b="1" i="0" u="none" strike="noStrike" kern="0" cap="none" spc="0" normalizeH="0" baseline="0" noProof="0" smtClean="0">
                <a:ln>
                  <a:noFill/>
                </a:ln>
                <a:solidFill>
                  <a:srgbClr val="FF0000"/>
                </a:solidFill>
                <a:effectLst/>
                <a:uLnTx/>
                <a:uFillTx/>
                <a:latin typeface="Calibri" pitchFamily="34" charset="0"/>
              </a:endParaRPr>
            </a:p>
          </p:txBody>
        </p:sp>
        <p:cxnSp>
          <p:nvCxnSpPr>
            <p:cNvPr id="95" name="Straight Connector 94"/>
            <p:cNvCxnSpPr/>
            <p:nvPr/>
          </p:nvCxnSpPr>
          <p:spPr>
            <a:xfrm rot="5400000" flipH="1" flipV="1">
              <a:off x="3676650" y="4075113"/>
              <a:ext cx="492125" cy="0"/>
            </a:xfrm>
            <a:prstGeom prst="line">
              <a:avLst/>
            </a:prstGeom>
            <a:noFill/>
            <a:ln w="76200" cap="rnd" cmpd="sng" algn="ctr">
              <a:solidFill>
                <a:schemeClr val="accent6"/>
              </a:solidFill>
              <a:prstDash val="sysDot"/>
              <a:miter lim="800000"/>
            </a:ln>
            <a:effectLst/>
          </p:spPr>
        </p:cxnSp>
        <p:sp>
          <p:nvSpPr>
            <p:cNvPr id="96" name="Text Box 32"/>
            <p:cNvSpPr txBox="1">
              <a:spLocks noChangeAspect="1" noChangeArrowheads="1"/>
            </p:cNvSpPr>
            <p:nvPr/>
          </p:nvSpPr>
          <p:spPr bwMode="auto">
            <a:xfrm>
              <a:off x="1227138" y="3997325"/>
              <a:ext cx="2566987" cy="368300"/>
            </a:xfrm>
            <a:prstGeom prst="rect">
              <a:avLst/>
            </a:prstGeom>
            <a:noFill/>
            <a:ln w="9525">
              <a:noFill/>
              <a:miter lim="800000"/>
              <a:headEnd/>
              <a:tailEnd/>
            </a:ln>
          </p:spPr>
          <p:txBody>
            <a:bodyPr wrap="square">
              <a:spAutoFit/>
            </a:bodyPr>
            <a:lstStyle/>
            <a:p>
              <a:r>
                <a:rPr lang="en-US" b="1">
                  <a:solidFill>
                    <a:srgbClr val="5B6770"/>
                  </a:solidFill>
                  <a:cs typeface="Arial" charset="0"/>
                </a:rPr>
                <a:t>HRUC runs each hour</a:t>
              </a:r>
            </a:p>
          </p:txBody>
        </p:sp>
        <p:sp>
          <p:nvSpPr>
            <p:cNvPr id="97" name="Text Box 32"/>
            <p:cNvSpPr txBox="1">
              <a:spLocks noChangeAspect="1" noChangeArrowheads="1"/>
            </p:cNvSpPr>
            <p:nvPr/>
          </p:nvSpPr>
          <p:spPr bwMode="auto">
            <a:xfrm>
              <a:off x="149225" y="4767263"/>
              <a:ext cx="815975" cy="368300"/>
            </a:xfrm>
            <a:prstGeom prst="rect">
              <a:avLst/>
            </a:prstGeom>
            <a:noFill/>
            <a:ln w="9525">
              <a:noFill/>
              <a:miter lim="800000"/>
              <a:headEnd/>
              <a:tailEnd/>
            </a:ln>
          </p:spPr>
          <p:txBody>
            <a:bodyPr>
              <a:spAutoFit/>
            </a:bodyPr>
            <a:lstStyle/>
            <a:p>
              <a:r>
                <a:rPr lang="en-US" b="1">
                  <a:solidFill>
                    <a:srgbClr val="5B6770"/>
                  </a:solidFill>
                  <a:cs typeface="Arial" charset="0"/>
                </a:rPr>
                <a:t>0000</a:t>
              </a:r>
            </a:p>
          </p:txBody>
        </p:sp>
        <p:sp>
          <p:nvSpPr>
            <p:cNvPr id="98" name="Text Box 32"/>
            <p:cNvSpPr txBox="1">
              <a:spLocks noChangeAspect="1" noChangeArrowheads="1"/>
            </p:cNvSpPr>
            <p:nvPr/>
          </p:nvSpPr>
          <p:spPr bwMode="auto">
            <a:xfrm>
              <a:off x="290513" y="4514850"/>
              <a:ext cx="827087" cy="369888"/>
            </a:xfrm>
            <a:prstGeom prst="rect">
              <a:avLst/>
            </a:prstGeom>
            <a:noFill/>
            <a:ln w="9525">
              <a:noFill/>
              <a:miter lim="800000"/>
              <a:headEnd/>
              <a:tailEnd/>
            </a:ln>
          </p:spPr>
          <p:txBody>
            <a:bodyPr>
              <a:spAutoFit/>
            </a:bodyPr>
            <a:lstStyle/>
            <a:p>
              <a:r>
                <a:rPr lang="en-US" b="1">
                  <a:solidFill>
                    <a:srgbClr val="5B6770"/>
                  </a:solidFill>
                  <a:cs typeface="Arial" charset="0"/>
                </a:rPr>
                <a:t>0100</a:t>
              </a:r>
            </a:p>
          </p:txBody>
        </p:sp>
        <p:sp>
          <p:nvSpPr>
            <p:cNvPr id="99" name="Text Box 32"/>
            <p:cNvSpPr txBox="1">
              <a:spLocks noChangeAspect="1" noChangeArrowheads="1"/>
            </p:cNvSpPr>
            <p:nvPr/>
          </p:nvSpPr>
          <p:spPr bwMode="auto">
            <a:xfrm>
              <a:off x="436563" y="4259263"/>
              <a:ext cx="823912" cy="368300"/>
            </a:xfrm>
            <a:prstGeom prst="rect">
              <a:avLst/>
            </a:prstGeom>
            <a:noFill/>
            <a:ln w="9525">
              <a:noFill/>
              <a:miter lim="800000"/>
              <a:headEnd/>
              <a:tailEnd/>
            </a:ln>
          </p:spPr>
          <p:txBody>
            <a:bodyPr>
              <a:spAutoFit/>
            </a:bodyPr>
            <a:lstStyle/>
            <a:p>
              <a:r>
                <a:rPr lang="en-US" b="1">
                  <a:solidFill>
                    <a:srgbClr val="5B6770"/>
                  </a:solidFill>
                  <a:cs typeface="Arial" charset="0"/>
                </a:rPr>
                <a:t>0200</a:t>
              </a:r>
            </a:p>
          </p:txBody>
        </p:sp>
        <p:cxnSp>
          <p:nvCxnSpPr>
            <p:cNvPr id="100" name="Straight Connector 99"/>
            <p:cNvCxnSpPr/>
            <p:nvPr/>
          </p:nvCxnSpPr>
          <p:spPr>
            <a:xfrm rot="5400000">
              <a:off x="4678363" y="5386388"/>
              <a:ext cx="368300" cy="0"/>
            </a:xfrm>
            <a:prstGeom prst="line">
              <a:avLst/>
            </a:prstGeom>
            <a:noFill/>
            <a:ln w="38100" cap="flat" cmpd="sng" algn="ctr">
              <a:solidFill>
                <a:sysClr val="window" lastClr="FFFFFF"/>
              </a:solidFill>
              <a:prstDash val="solid"/>
              <a:miter lim="800000"/>
            </a:ln>
            <a:effectLst/>
          </p:spPr>
        </p:cxnSp>
        <p:sp>
          <p:nvSpPr>
            <p:cNvPr id="101" name="Oval 100"/>
            <p:cNvSpPr/>
            <p:nvPr/>
          </p:nvSpPr>
          <p:spPr>
            <a:xfrm>
              <a:off x="3503613" y="5235575"/>
              <a:ext cx="290512" cy="288925"/>
            </a:xfrm>
            <a:prstGeom prst="ellipse">
              <a:avLst/>
            </a:prstGeom>
            <a:solidFill>
              <a:schemeClr val="accent3"/>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102" name="Straight Connector 101"/>
            <p:cNvCxnSpPr/>
            <p:nvPr/>
          </p:nvCxnSpPr>
          <p:spPr>
            <a:xfrm rot="5400000">
              <a:off x="3512344" y="5642769"/>
              <a:ext cx="274638" cy="0"/>
            </a:xfrm>
            <a:prstGeom prst="line">
              <a:avLst/>
            </a:prstGeom>
            <a:noFill/>
            <a:ln w="38100" cap="flat" cmpd="sng" algn="ctr">
              <a:solidFill>
                <a:schemeClr val="accent3"/>
              </a:solidFill>
              <a:prstDash val="solid"/>
              <a:miter lim="800000"/>
            </a:ln>
            <a:effectLst/>
          </p:spPr>
        </p:cxnSp>
        <p:cxnSp>
          <p:nvCxnSpPr>
            <p:cNvPr id="103" name="Straight Connector 102"/>
            <p:cNvCxnSpPr/>
            <p:nvPr/>
          </p:nvCxnSpPr>
          <p:spPr>
            <a:xfrm rot="5400000">
              <a:off x="600869" y="5395119"/>
              <a:ext cx="369888" cy="0"/>
            </a:xfrm>
            <a:prstGeom prst="line">
              <a:avLst/>
            </a:prstGeom>
            <a:noFill/>
            <a:ln w="38100" cap="flat" cmpd="sng" algn="ctr">
              <a:solidFill>
                <a:sysClr val="window" lastClr="FFFFFF"/>
              </a:solidFill>
              <a:prstDash val="solid"/>
              <a:miter lim="800000"/>
            </a:ln>
            <a:effectLst/>
          </p:spPr>
        </p:cxnSp>
        <p:sp>
          <p:nvSpPr>
            <p:cNvPr id="104" name="Text Box 32"/>
            <p:cNvSpPr txBox="1">
              <a:spLocks noChangeAspect="1" noChangeArrowheads="1"/>
            </p:cNvSpPr>
            <p:nvPr/>
          </p:nvSpPr>
          <p:spPr bwMode="auto">
            <a:xfrm>
              <a:off x="3244850" y="3505200"/>
              <a:ext cx="820738" cy="368300"/>
            </a:xfrm>
            <a:prstGeom prst="rect">
              <a:avLst/>
            </a:prstGeom>
            <a:noFill/>
            <a:ln w="9525">
              <a:noFill/>
              <a:miter lim="800000"/>
              <a:headEnd/>
              <a:tailEnd/>
            </a:ln>
          </p:spPr>
          <p:txBody>
            <a:bodyPr>
              <a:spAutoFit/>
            </a:bodyPr>
            <a:lstStyle/>
            <a:p>
              <a:r>
                <a:rPr lang="en-US" b="1">
                  <a:solidFill>
                    <a:srgbClr val="5B6770"/>
                  </a:solidFill>
                  <a:cs typeface="Arial" charset="0"/>
                </a:rPr>
                <a:t>1600</a:t>
              </a:r>
            </a:p>
          </p:txBody>
        </p:sp>
        <p:sp>
          <p:nvSpPr>
            <p:cNvPr id="105" name="Text Box 32"/>
            <p:cNvSpPr txBox="1">
              <a:spLocks noChangeAspect="1" noChangeArrowheads="1"/>
            </p:cNvSpPr>
            <p:nvPr/>
          </p:nvSpPr>
          <p:spPr bwMode="auto">
            <a:xfrm>
              <a:off x="3425825" y="3252788"/>
              <a:ext cx="725488" cy="368300"/>
            </a:xfrm>
            <a:prstGeom prst="rect">
              <a:avLst/>
            </a:prstGeom>
            <a:noFill/>
            <a:ln w="9525">
              <a:noFill/>
              <a:miter lim="800000"/>
              <a:headEnd/>
              <a:tailEnd/>
            </a:ln>
          </p:spPr>
          <p:txBody>
            <a:bodyPr>
              <a:spAutoFit/>
            </a:bodyPr>
            <a:lstStyle/>
            <a:p>
              <a:r>
                <a:rPr lang="en-US" b="1">
                  <a:solidFill>
                    <a:srgbClr val="5B6770"/>
                  </a:solidFill>
                  <a:cs typeface="Arial" charset="0"/>
                </a:rPr>
                <a:t>1700</a:t>
              </a:r>
            </a:p>
          </p:txBody>
        </p:sp>
        <p:sp>
          <p:nvSpPr>
            <p:cNvPr id="106" name="Text Box 32"/>
            <p:cNvSpPr txBox="1">
              <a:spLocks noChangeAspect="1" noChangeArrowheads="1"/>
            </p:cNvSpPr>
            <p:nvPr/>
          </p:nvSpPr>
          <p:spPr bwMode="auto">
            <a:xfrm>
              <a:off x="3581400" y="2984500"/>
              <a:ext cx="903288" cy="369888"/>
            </a:xfrm>
            <a:prstGeom prst="rect">
              <a:avLst/>
            </a:prstGeom>
            <a:noFill/>
            <a:ln w="9525">
              <a:noFill/>
              <a:miter lim="800000"/>
              <a:headEnd/>
              <a:tailEnd/>
            </a:ln>
          </p:spPr>
          <p:txBody>
            <a:bodyPr>
              <a:spAutoFit/>
            </a:bodyPr>
            <a:lstStyle/>
            <a:p>
              <a:r>
                <a:rPr lang="en-US" b="1">
                  <a:solidFill>
                    <a:srgbClr val="5B6770"/>
                  </a:solidFill>
                  <a:cs typeface="Arial" charset="0"/>
                </a:rPr>
                <a:t>1800</a:t>
              </a:r>
            </a:p>
          </p:txBody>
        </p:sp>
      </p:grpSp>
    </p:spTree>
    <p:extLst>
      <p:ext uri="{BB962C8B-B14F-4D97-AF65-F5344CB8AC3E}">
        <p14:creationId xmlns:p14="http://schemas.microsoft.com/office/powerpoint/2010/main" val="28711626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RUC Reports (MIS Certified)</a:t>
            </a:r>
            <a:endParaRPr lang="en-US" dirty="0"/>
          </a:p>
        </p:txBody>
      </p:sp>
      <p:sp>
        <p:nvSpPr>
          <p:cNvPr id="3" name="Content Placeholder 2"/>
          <p:cNvSpPr>
            <a:spLocks noGrp="1"/>
          </p:cNvSpPr>
          <p:nvPr>
            <p:ph idx="1"/>
          </p:nvPr>
        </p:nvSpPr>
        <p:spPr>
          <a:xfrm>
            <a:off x="304800" y="914400"/>
            <a:ext cx="8534400" cy="5005633"/>
          </a:xfrm>
        </p:spPr>
        <p:txBody>
          <a:bodyPr>
            <a:normAutofit/>
          </a:bodyPr>
          <a:lstStyle/>
          <a:p>
            <a:pPr marL="457200" indent="-457200">
              <a:buFont typeface="+mj-lt"/>
              <a:buAutoNum type="arabicPeriod"/>
            </a:pPr>
            <a:r>
              <a:rPr lang="en-US" sz="1800" dirty="0" smtClean="0"/>
              <a:t>Hourly RUC Off-Line </a:t>
            </a:r>
            <a:r>
              <a:rPr lang="en-US" sz="1800" dirty="0"/>
              <a:t>Generation </a:t>
            </a:r>
            <a:r>
              <a:rPr lang="en-US" sz="1800" dirty="0" smtClean="0"/>
              <a:t>Resources Initial Conditions </a:t>
            </a:r>
            <a:r>
              <a:rPr lang="en-US" sz="1400" dirty="0"/>
              <a:t>(</a:t>
            </a:r>
            <a:r>
              <a:rPr lang="en-US" sz="1400" dirty="0" smtClean="0"/>
              <a:t>NP5-300-CD)</a:t>
            </a:r>
          </a:p>
          <a:p>
            <a:pPr marL="857250" lvl="1" indent="-457200">
              <a:buFont typeface="Arial" panose="020B0604020202020204" pitchFamily="34" charset="0"/>
              <a:buChar char="•"/>
            </a:pPr>
            <a:r>
              <a:rPr lang="en-US" sz="1400" dirty="0" smtClean="0"/>
              <a:t>Temporal </a:t>
            </a:r>
            <a:r>
              <a:rPr lang="en-US" sz="1400" dirty="0"/>
              <a:t>constraints the RUC optimization is </a:t>
            </a:r>
            <a:r>
              <a:rPr lang="en-US" sz="1400" dirty="0" smtClean="0"/>
              <a:t>using (Posted after HRUC run)</a:t>
            </a:r>
          </a:p>
          <a:p>
            <a:pPr marL="400050" lvl="1" indent="0">
              <a:buNone/>
            </a:pPr>
            <a:endParaRPr lang="en-US" sz="1600" dirty="0"/>
          </a:p>
        </p:txBody>
      </p:sp>
    </p:spTree>
    <p:extLst>
      <p:ext uri="{BB962C8B-B14F-4D97-AF65-F5344CB8AC3E}">
        <p14:creationId xmlns:p14="http://schemas.microsoft.com/office/powerpoint/2010/main" val="3308268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Additional Information</a:t>
            </a:r>
            <a:endParaRPr lang="en-US" dirty="0"/>
          </a:p>
        </p:txBody>
      </p:sp>
      <p:sp>
        <p:nvSpPr>
          <p:cNvPr id="3" name="Content Placeholder 2"/>
          <p:cNvSpPr>
            <a:spLocks noGrp="1"/>
          </p:cNvSpPr>
          <p:nvPr>
            <p:ph idx="1"/>
          </p:nvPr>
        </p:nvSpPr>
        <p:spPr>
          <a:xfrm>
            <a:off x="304800" y="990600"/>
            <a:ext cx="8534400" cy="4929433"/>
          </a:xfrm>
        </p:spPr>
        <p:txBody>
          <a:bodyPr>
            <a:normAutofit/>
          </a:bodyPr>
          <a:lstStyle/>
          <a:p>
            <a:r>
              <a:rPr lang="fr-FR" sz="2000" b="1" dirty="0"/>
              <a:t>Client Services for Market Participants</a:t>
            </a:r>
          </a:p>
          <a:p>
            <a:pPr lvl="1"/>
            <a:r>
              <a:rPr lang="fr-FR" sz="1600" dirty="0"/>
              <a:t>512-248-3900 </a:t>
            </a:r>
            <a:br>
              <a:rPr lang="fr-FR" sz="1600" dirty="0"/>
            </a:br>
            <a:r>
              <a:rPr lang="fr-FR" sz="1600" dirty="0">
                <a:hlinkClick r:id="rId3"/>
              </a:rPr>
              <a:t>ClientServices@ercot.com</a:t>
            </a:r>
            <a:r>
              <a:rPr lang="fr-FR" sz="1600" dirty="0"/>
              <a:t> </a:t>
            </a:r>
            <a:endParaRPr lang="en-US" sz="1600" dirty="0"/>
          </a:p>
          <a:p>
            <a:pPr marL="57150" indent="0">
              <a:buNone/>
            </a:pPr>
            <a:endParaRPr lang="en-US" sz="2000" dirty="0"/>
          </a:p>
          <a:p>
            <a:pPr marL="400050"/>
            <a:endParaRPr lang="en-US" sz="2000" dirty="0" smtClean="0"/>
          </a:p>
          <a:p>
            <a:pPr marL="400050"/>
            <a:endParaRPr lang="en-US" sz="2000" dirty="0"/>
          </a:p>
          <a:p>
            <a:pPr marL="400050"/>
            <a:endParaRPr lang="en-US" sz="2000" dirty="0" smtClean="0"/>
          </a:p>
          <a:p>
            <a:pPr marL="400050"/>
            <a:endParaRPr lang="en-US" sz="2000" dirty="0"/>
          </a:p>
          <a:p>
            <a:pPr marL="400050"/>
            <a:r>
              <a:rPr lang="en-US" sz="2000" dirty="0" smtClean="0"/>
              <a:t>ERCOT market training</a:t>
            </a:r>
            <a:endParaRPr lang="en-US" sz="2000" dirty="0"/>
          </a:p>
          <a:p>
            <a:pPr marL="800100" lvl="1"/>
            <a:r>
              <a:rPr lang="en-US" sz="1600" dirty="0"/>
              <a:t>Basic Training Program</a:t>
            </a:r>
            <a:endParaRPr lang="en-US" sz="1600" dirty="0">
              <a:hlinkClick r:id="rId4"/>
            </a:endParaRPr>
          </a:p>
          <a:p>
            <a:pPr marL="1200150" lvl="2"/>
            <a:r>
              <a:rPr lang="en-US" sz="1200" dirty="0" smtClean="0">
                <a:hlinkClick r:id="rId4"/>
              </a:rPr>
              <a:t>http</a:t>
            </a:r>
            <a:r>
              <a:rPr lang="en-US" sz="1200" dirty="0">
                <a:hlinkClick r:id="rId4"/>
              </a:rPr>
              <a:t>://</a:t>
            </a:r>
            <a:r>
              <a:rPr lang="en-US" sz="1200" dirty="0" smtClean="0">
                <a:hlinkClick r:id="rId4"/>
              </a:rPr>
              <a:t>www.ercot.com/services/training/course/52#overview</a:t>
            </a:r>
            <a:endParaRPr lang="en-US" sz="1200" dirty="0" smtClean="0"/>
          </a:p>
          <a:p>
            <a:pPr marL="800100" lvl="1"/>
            <a:r>
              <a:rPr lang="en-US" sz="1600" dirty="0" smtClean="0"/>
              <a:t>Market Settlements 301</a:t>
            </a:r>
          </a:p>
          <a:p>
            <a:pPr marL="1200150" lvl="2"/>
            <a:r>
              <a:rPr lang="en-US" sz="1200" dirty="0">
                <a:hlinkClick r:id="rId5"/>
              </a:rPr>
              <a:t>http://</a:t>
            </a:r>
            <a:r>
              <a:rPr lang="en-US" sz="1200" dirty="0" smtClean="0">
                <a:hlinkClick r:id="rId5"/>
              </a:rPr>
              <a:t>www.ercot.com/services/training/course/44#overview</a:t>
            </a:r>
            <a:endParaRPr lang="en-US" sz="1200" dirty="0" smtClean="0"/>
          </a:p>
          <a:p>
            <a:pPr marL="800100" lvl="1"/>
            <a:r>
              <a:rPr lang="en-US" sz="1600" dirty="0" smtClean="0"/>
              <a:t>Operating Reserve Demand Curve eLearning</a:t>
            </a:r>
          </a:p>
          <a:p>
            <a:pPr marL="1200150" lvl="2"/>
            <a:r>
              <a:rPr lang="en-US" sz="1200" dirty="0">
                <a:hlinkClick r:id="rId6"/>
              </a:rPr>
              <a:t>http://</a:t>
            </a:r>
            <a:r>
              <a:rPr lang="en-US" sz="1200" dirty="0" smtClean="0">
                <a:hlinkClick r:id="rId6"/>
              </a:rPr>
              <a:t>www.ercot.com/services/training/course/107</a:t>
            </a:r>
            <a:endParaRPr lang="en-US" sz="1200" dirty="0" smtClean="0"/>
          </a:p>
          <a:p>
            <a:pPr marL="800100" lvl="1"/>
            <a:endParaRPr lang="en-US" sz="1600" dirty="0" smtClean="0"/>
          </a:p>
          <a:p>
            <a:pPr marL="400050"/>
            <a:endParaRPr lang="en-US" sz="2000" dirty="0"/>
          </a:p>
          <a:p>
            <a:pPr marL="457200" lvl="1" indent="0">
              <a:buNone/>
            </a:pPr>
            <a:endParaRPr lang="en-US" sz="2000" dirty="0" smtClean="0"/>
          </a:p>
          <a:p>
            <a:endParaRPr lang="en-US" sz="2400" dirty="0" smtClean="0"/>
          </a:p>
          <a:p>
            <a:endParaRPr lang="en-US" sz="2400" dirty="0"/>
          </a:p>
        </p:txBody>
      </p:sp>
    </p:spTree>
    <p:extLst>
      <p:ext uri="{BB962C8B-B14F-4D97-AF65-F5344CB8AC3E}">
        <p14:creationId xmlns:p14="http://schemas.microsoft.com/office/powerpoint/2010/main" val="23312788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62200"/>
            <a:ext cx="8839200" cy="1676400"/>
          </a:xfrm>
        </p:spPr>
        <p:txBody>
          <a:bodyPr/>
          <a:lstStyle/>
          <a:p>
            <a:pPr algn="ctr"/>
            <a:r>
              <a:rPr lang="en-US" dirty="0" smtClean="0"/>
              <a:t/>
            </a:r>
            <a:br>
              <a:rPr lang="en-US" dirty="0" smtClean="0"/>
            </a:br>
            <a:r>
              <a:rPr lang="en-US" sz="4400" b="0" dirty="0" smtClean="0"/>
              <a:t>Appendix</a:t>
            </a:r>
            <a:br>
              <a:rPr lang="en-US" sz="4400" b="0" dirty="0" smtClean="0"/>
            </a:br>
            <a:r>
              <a:rPr lang="en-US" dirty="0"/>
              <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52</a:t>
            </a:fld>
            <a:endParaRPr lang="en-US"/>
          </a:p>
        </p:txBody>
      </p:sp>
    </p:spTree>
    <p:extLst>
      <p:ext uri="{BB962C8B-B14F-4D97-AF65-F5344CB8AC3E}">
        <p14:creationId xmlns:p14="http://schemas.microsoft.com/office/powerpoint/2010/main" val="12370147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NPRR 744 Protocol Review</a:t>
            </a:r>
            <a:endParaRPr lang="en-US" sz="2800" dirty="0"/>
          </a:p>
        </p:txBody>
      </p:sp>
      <p:sp>
        <p:nvSpPr>
          <p:cNvPr id="3" name="Content Placeholder 2"/>
          <p:cNvSpPr>
            <a:spLocks noGrp="1"/>
          </p:cNvSpPr>
          <p:nvPr>
            <p:ph idx="1"/>
          </p:nvPr>
        </p:nvSpPr>
        <p:spPr>
          <a:xfrm>
            <a:off x="485774" y="661715"/>
            <a:ext cx="8123489" cy="5267324"/>
          </a:xfrm>
          <a:noFill/>
        </p:spPr>
        <p:txBody>
          <a:bodyPr/>
          <a:lstStyle/>
          <a:p>
            <a:pPr marL="0" indent="0">
              <a:buNone/>
            </a:pPr>
            <a:r>
              <a:rPr lang="x-none" sz="2000" b="1" i="1" dirty="0"/>
              <a:t>5.5.2</a:t>
            </a:r>
            <a:r>
              <a:rPr lang="en-US" sz="2000" dirty="0"/>
              <a:t> </a:t>
            </a:r>
            <a:r>
              <a:rPr lang="x-none" sz="2000" b="1" i="1" dirty="0"/>
              <a:t>	Reliability Unit Commitment (RUC) Process</a:t>
            </a:r>
            <a:endParaRPr lang="en-US" sz="2000" dirty="0"/>
          </a:p>
          <a:p>
            <a:pPr marL="0" lvl="0" indent="0">
              <a:buNone/>
            </a:pPr>
            <a:endParaRPr lang="en-US" sz="2000" dirty="0" smtClean="0"/>
          </a:p>
          <a:p>
            <a:pPr marL="457200" lvl="1" indent="0">
              <a:buNone/>
            </a:pPr>
            <a:r>
              <a:rPr lang="en-US" sz="1600" dirty="0"/>
              <a:t>(11)	A QSE with a Resource that is not a Reliability Must-Run (RMR) Unit that has been committed in a RUC process or by a RUC Verbal Dispatch Instruction (VDI) may opt out of the RUC Settlement (or “buy back” the commitment) by setting the telemetered Resource Status of the RUC-committed Resource to ONOPTOUT for the first SCED run that the Resource is On-Line and available for SCED dispatch during the first hour of a contiguous block of RUC-Committed Hours.  A QSE that opts out of RUC Settlement forfeits RUC Settlement for the affected Resource for a given block of RUC Buy-Back Hours.  A QSE that opts out of RUC Settlement treatment must make the Resource available to SCED for all RUC Buy-Back Hours.  All hours in a contiguous block of RUC-Committed Hours that includes the RUC Buy-Back Hour shall be considered RUC Buy-Back Hours.  However, if a contiguous block of RUC-Committed Hours spans more than one Operating Day, each contiguous block of RUC-Committed Hours within each Operating Day shall be treated as an independent block for purposes of opting out, and a QSE that wishes to opt out of RUC Settlement for the RUC-Committed Hours in the next Operating Day must set its telemetered Resource Status to ONOPTOUT for the first SCED run the next Operating Day.</a:t>
            </a:r>
          </a:p>
          <a:p>
            <a:pPr marL="457200" lvl="1" indent="0">
              <a:buNone/>
            </a:pPr>
            <a:endParaRPr lang="en-US" sz="2000" dirty="0"/>
          </a:p>
          <a:p>
            <a:pPr marL="57150" indent="0">
              <a:buNone/>
            </a:pPr>
            <a:endParaRPr lang="en-US" sz="2000" dirty="0" smtClean="0"/>
          </a:p>
        </p:txBody>
      </p:sp>
      <p:sp>
        <p:nvSpPr>
          <p:cNvPr id="7" name="Rectangle 6"/>
          <p:cNvSpPr/>
          <p:nvPr/>
        </p:nvSpPr>
        <p:spPr>
          <a:xfrm>
            <a:off x="7140249" y="1905000"/>
            <a:ext cx="1241751" cy="228600"/>
          </a:xfrm>
          <a:prstGeom prst="rect">
            <a:avLst/>
          </a:prstGeom>
          <a:gradFill>
            <a:gsLst>
              <a:gs pos="0">
                <a:schemeClr val="accent4">
                  <a:tint val="100000"/>
                  <a:shade val="100000"/>
                  <a:satMod val="130000"/>
                  <a:alpha val="20000"/>
                </a:schemeClr>
              </a:gs>
              <a:gs pos="0">
                <a:schemeClr val="accent4">
                  <a:tint val="50000"/>
                  <a:shade val="100000"/>
                  <a:satMod val="350000"/>
                  <a:alpha val="57000"/>
                </a:schemeClr>
              </a:gs>
            </a:gsLst>
          </a:gra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Rectangle 10"/>
          <p:cNvSpPr/>
          <p:nvPr/>
        </p:nvSpPr>
        <p:spPr>
          <a:xfrm>
            <a:off x="990600" y="2133600"/>
            <a:ext cx="7391400" cy="228600"/>
          </a:xfrm>
          <a:prstGeom prst="rect">
            <a:avLst/>
          </a:prstGeom>
          <a:gradFill>
            <a:gsLst>
              <a:gs pos="0">
                <a:schemeClr val="accent4">
                  <a:tint val="100000"/>
                  <a:shade val="100000"/>
                  <a:satMod val="130000"/>
                  <a:alpha val="20000"/>
                </a:schemeClr>
              </a:gs>
              <a:gs pos="0">
                <a:schemeClr val="accent4">
                  <a:tint val="50000"/>
                  <a:shade val="100000"/>
                  <a:satMod val="350000"/>
                  <a:alpha val="57000"/>
                </a:schemeClr>
              </a:gs>
            </a:gsLst>
          </a:gra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 name="Rectangle 11"/>
          <p:cNvSpPr/>
          <p:nvPr/>
        </p:nvSpPr>
        <p:spPr>
          <a:xfrm>
            <a:off x="986589" y="2362200"/>
            <a:ext cx="7391400" cy="228600"/>
          </a:xfrm>
          <a:prstGeom prst="rect">
            <a:avLst/>
          </a:prstGeom>
          <a:gradFill>
            <a:gsLst>
              <a:gs pos="0">
                <a:schemeClr val="accent4">
                  <a:tint val="100000"/>
                  <a:shade val="100000"/>
                  <a:satMod val="130000"/>
                  <a:alpha val="20000"/>
                </a:schemeClr>
              </a:gs>
              <a:gs pos="0">
                <a:schemeClr val="accent4">
                  <a:tint val="50000"/>
                  <a:shade val="100000"/>
                  <a:satMod val="350000"/>
                  <a:alpha val="57000"/>
                </a:schemeClr>
              </a:gs>
            </a:gsLst>
          </a:gra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 name="Rectangle 12"/>
          <p:cNvSpPr/>
          <p:nvPr/>
        </p:nvSpPr>
        <p:spPr>
          <a:xfrm>
            <a:off x="986589" y="2590800"/>
            <a:ext cx="6153660" cy="289718"/>
          </a:xfrm>
          <a:prstGeom prst="rect">
            <a:avLst/>
          </a:prstGeom>
          <a:gradFill>
            <a:gsLst>
              <a:gs pos="0">
                <a:schemeClr val="accent4">
                  <a:tint val="100000"/>
                  <a:shade val="100000"/>
                  <a:satMod val="130000"/>
                  <a:alpha val="20000"/>
                </a:schemeClr>
              </a:gs>
              <a:gs pos="0">
                <a:schemeClr val="accent4">
                  <a:tint val="50000"/>
                  <a:shade val="100000"/>
                  <a:satMod val="350000"/>
                  <a:alpha val="57000"/>
                </a:schemeClr>
              </a:gs>
            </a:gsLst>
          </a:gra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0623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85" y="1653870"/>
            <a:ext cx="8649525" cy="429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RUC timeline</a:t>
            </a:r>
            <a:endParaRPr lang="en-US" dirty="0"/>
          </a:p>
        </p:txBody>
      </p:sp>
      <p:sp>
        <p:nvSpPr>
          <p:cNvPr id="3" name="Content Placeholder 2"/>
          <p:cNvSpPr>
            <a:spLocks noGrp="1"/>
          </p:cNvSpPr>
          <p:nvPr>
            <p:ph idx="1"/>
          </p:nvPr>
        </p:nvSpPr>
        <p:spPr>
          <a:xfrm>
            <a:off x="379664" y="828675"/>
            <a:ext cx="8459536" cy="5734963"/>
          </a:xfrm>
        </p:spPr>
        <p:txBody>
          <a:bodyPr>
            <a:normAutofit/>
          </a:bodyPr>
          <a:lstStyle/>
          <a:p>
            <a:pPr lvl="3">
              <a:buFontTx/>
              <a:buChar char="-"/>
            </a:pPr>
            <a:endParaRPr lang="en-US" sz="800" dirty="0" smtClean="0"/>
          </a:p>
          <a:p>
            <a:pPr marL="457200" lvl="1" indent="0">
              <a:buNone/>
            </a:pPr>
            <a:endParaRPr lang="en-US" sz="1600" dirty="0" smtClean="0"/>
          </a:p>
          <a:p>
            <a:pPr lvl="1"/>
            <a:endParaRPr lang="en-US" sz="2000" dirty="0"/>
          </a:p>
          <a:p>
            <a:pPr marL="457200" lvl="1" indent="0">
              <a:buNone/>
            </a:pPr>
            <a:endParaRPr lang="en-US" sz="2000" dirty="0" smtClean="0"/>
          </a:p>
          <a:p>
            <a:endParaRPr lang="en-US" sz="2400" dirty="0" smtClean="0"/>
          </a:p>
          <a:p>
            <a:endParaRPr lang="en-US" sz="2400" dirty="0"/>
          </a:p>
        </p:txBody>
      </p:sp>
      <p:sp>
        <p:nvSpPr>
          <p:cNvPr id="4" name="TextBox 3"/>
          <p:cNvSpPr txBox="1"/>
          <p:nvPr/>
        </p:nvSpPr>
        <p:spPr>
          <a:xfrm>
            <a:off x="3525004" y="5069959"/>
            <a:ext cx="777240" cy="307777"/>
          </a:xfrm>
          <a:prstGeom prst="rect">
            <a:avLst/>
          </a:prstGeom>
          <a:noFill/>
        </p:spPr>
        <p:txBody>
          <a:bodyPr wrap="square" rtlCol="0">
            <a:spAutoFit/>
          </a:bodyPr>
          <a:lstStyle/>
          <a:p>
            <a:r>
              <a:rPr lang="en-US" sz="1400" b="1" u="sng" dirty="0" smtClean="0"/>
              <a:t>HE 12</a:t>
            </a:r>
            <a:endParaRPr lang="en-US" sz="1400" b="1" u="sng" dirty="0"/>
          </a:p>
        </p:txBody>
      </p:sp>
      <p:sp>
        <p:nvSpPr>
          <p:cNvPr id="9" name="TextBox 8"/>
          <p:cNvSpPr txBox="1"/>
          <p:nvPr/>
        </p:nvSpPr>
        <p:spPr>
          <a:xfrm>
            <a:off x="2485095" y="5069959"/>
            <a:ext cx="777240" cy="307777"/>
          </a:xfrm>
          <a:prstGeom prst="rect">
            <a:avLst/>
          </a:prstGeom>
          <a:noFill/>
        </p:spPr>
        <p:txBody>
          <a:bodyPr wrap="square" rtlCol="0">
            <a:spAutoFit/>
          </a:bodyPr>
          <a:lstStyle/>
          <a:p>
            <a:r>
              <a:rPr lang="en-US" sz="1400" b="1" u="sng" dirty="0" smtClean="0"/>
              <a:t>HE 11</a:t>
            </a:r>
            <a:endParaRPr lang="en-US" sz="1400" b="1" u="sng" dirty="0"/>
          </a:p>
        </p:txBody>
      </p:sp>
      <p:sp>
        <p:nvSpPr>
          <p:cNvPr id="10" name="TextBox 9"/>
          <p:cNvSpPr txBox="1"/>
          <p:nvPr/>
        </p:nvSpPr>
        <p:spPr>
          <a:xfrm>
            <a:off x="1460715" y="5069959"/>
            <a:ext cx="777240" cy="307777"/>
          </a:xfrm>
          <a:prstGeom prst="rect">
            <a:avLst/>
          </a:prstGeom>
          <a:noFill/>
        </p:spPr>
        <p:txBody>
          <a:bodyPr wrap="square" rtlCol="0">
            <a:spAutoFit/>
          </a:bodyPr>
          <a:lstStyle/>
          <a:p>
            <a:r>
              <a:rPr lang="en-US" sz="1400" b="1" u="sng" dirty="0" smtClean="0"/>
              <a:t>HE 10</a:t>
            </a:r>
            <a:endParaRPr lang="en-US" sz="1400" b="1" u="sng" dirty="0"/>
          </a:p>
        </p:txBody>
      </p:sp>
      <p:cxnSp>
        <p:nvCxnSpPr>
          <p:cNvPr id="17" name="Straight Arrow Connector 16"/>
          <p:cNvCxnSpPr/>
          <p:nvPr/>
        </p:nvCxnSpPr>
        <p:spPr>
          <a:xfrm flipV="1">
            <a:off x="3913624" y="3972546"/>
            <a:ext cx="0" cy="1060666"/>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1844057" y="3972546"/>
            <a:ext cx="0" cy="1060666"/>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2873715" y="3972546"/>
            <a:ext cx="0" cy="1060666"/>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545330" y="5325196"/>
            <a:ext cx="2524046" cy="620735"/>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H="1">
            <a:off x="1126761" y="1379548"/>
            <a:ext cx="1" cy="1156918"/>
          </a:xfrm>
          <a:prstGeom prst="straightConnector1">
            <a:avLst/>
          </a:prstGeom>
          <a:ln w="5080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2344636" y="1379548"/>
            <a:ext cx="1" cy="1156918"/>
          </a:xfrm>
          <a:prstGeom prst="straightConnector1">
            <a:avLst/>
          </a:prstGeom>
          <a:ln w="5080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3355777" y="1379548"/>
            <a:ext cx="1" cy="1156918"/>
          </a:xfrm>
          <a:prstGeom prst="straightConnector1">
            <a:avLst/>
          </a:prstGeom>
          <a:ln w="5080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74640" y="1086785"/>
            <a:ext cx="1104243" cy="307777"/>
          </a:xfrm>
          <a:prstGeom prst="rect">
            <a:avLst/>
          </a:prstGeom>
          <a:noFill/>
        </p:spPr>
        <p:txBody>
          <a:bodyPr wrap="square" rtlCol="0">
            <a:spAutoFit/>
          </a:bodyPr>
          <a:lstStyle/>
          <a:p>
            <a:r>
              <a:rPr lang="en-US" sz="1400" b="1" u="sng" dirty="0" smtClean="0"/>
              <a:t>Example A</a:t>
            </a:r>
            <a:endParaRPr lang="en-US" sz="1400" b="1" u="sng" dirty="0"/>
          </a:p>
        </p:txBody>
      </p:sp>
      <p:sp>
        <p:nvSpPr>
          <p:cNvPr id="36" name="TextBox 35"/>
          <p:cNvSpPr txBox="1"/>
          <p:nvPr/>
        </p:nvSpPr>
        <p:spPr>
          <a:xfrm>
            <a:off x="1792515" y="1076180"/>
            <a:ext cx="1104243" cy="307777"/>
          </a:xfrm>
          <a:prstGeom prst="rect">
            <a:avLst/>
          </a:prstGeom>
          <a:noFill/>
        </p:spPr>
        <p:txBody>
          <a:bodyPr wrap="square" rtlCol="0">
            <a:spAutoFit/>
          </a:bodyPr>
          <a:lstStyle/>
          <a:p>
            <a:r>
              <a:rPr lang="en-US" sz="1400" b="1" u="sng" dirty="0" smtClean="0"/>
              <a:t>Example B</a:t>
            </a:r>
            <a:endParaRPr lang="en-US" sz="1400" b="1" u="sng" dirty="0"/>
          </a:p>
        </p:txBody>
      </p:sp>
      <p:sp>
        <p:nvSpPr>
          <p:cNvPr id="37" name="TextBox 36"/>
          <p:cNvSpPr txBox="1"/>
          <p:nvPr/>
        </p:nvSpPr>
        <p:spPr>
          <a:xfrm>
            <a:off x="2873715" y="1093508"/>
            <a:ext cx="1104243" cy="307777"/>
          </a:xfrm>
          <a:prstGeom prst="rect">
            <a:avLst/>
          </a:prstGeom>
          <a:noFill/>
        </p:spPr>
        <p:txBody>
          <a:bodyPr wrap="square" rtlCol="0">
            <a:spAutoFit/>
          </a:bodyPr>
          <a:lstStyle/>
          <a:p>
            <a:r>
              <a:rPr lang="en-US" sz="1400" b="1" u="sng" dirty="0" smtClean="0"/>
              <a:t>Example C</a:t>
            </a:r>
            <a:endParaRPr lang="en-US" sz="1400" b="1" u="sng" dirty="0"/>
          </a:p>
        </p:txBody>
      </p:sp>
    </p:spTree>
    <p:extLst>
      <p:ext uri="{BB962C8B-B14F-4D97-AF65-F5344CB8AC3E}">
        <p14:creationId xmlns:p14="http://schemas.microsoft.com/office/powerpoint/2010/main" val="6923939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NPRR 744 Examples</a:t>
            </a:r>
            <a:endParaRPr lang="en-US" dirty="0"/>
          </a:p>
        </p:txBody>
      </p:sp>
      <p:sp>
        <p:nvSpPr>
          <p:cNvPr id="3" name="Content Placeholder 2"/>
          <p:cNvSpPr>
            <a:spLocks noGrp="1"/>
          </p:cNvSpPr>
          <p:nvPr>
            <p:ph idx="1"/>
          </p:nvPr>
        </p:nvSpPr>
        <p:spPr>
          <a:xfrm>
            <a:off x="379664" y="828675"/>
            <a:ext cx="8459536" cy="5734963"/>
          </a:xfrm>
        </p:spPr>
        <p:txBody>
          <a:bodyPr>
            <a:normAutofit/>
          </a:bodyPr>
          <a:lstStyle/>
          <a:p>
            <a:pPr marL="57150" indent="0">
              <a:buNone/>
            </a:pPr>
            <a:r>
              <a:rPr lang="en-US" sz="2000" dirty="0" smtClean="0"/>
              <a:t>Off-line Example </a:t>
            </a:r>
            <a:r>
              <a:rPr lang="en-US" sz="2000" dirty="0"/>
              <a:t>A</a:t>
            </a:r>
            <a:r>
              <a:rPr lang="en-US" sz="2000" dirty="0" smtClean="0"/>
              <a:t>: Off-line resource</a:t>
            </a:r>
            <a:r>
              <a:rPr lang="en-US" sz="2000" dirty="0"/>
              <a:t>, </a:t>
            </a:r>
            <a:r>
              <a:rPr lang="en-US" sz="2000" dirty="0" smtClean="0"/>
              <a:t>is committed </a:t>
            </a:r>
            <a:r>
              <a:rPr lang="en-US" sz="2000" dirty="0"/>
              <a:t>by a RUC process and communicated by ERCOT at </a:t>
            </a:r>
            <a:r>
              <a:rPr lang="en-US" sz="2000" dirty="0" smtClean="0"/>
              <a:t>08:20 </a:t>
            </a:r>
            <a:r>
              <a:rPr lang="en-US" sz="2000" dirty="0"/>
              <a:t>for Hour Ending </a:t>
            </a:r>
            <a:r>
              <a:rPr lang="en-US" sz="2000" dirty="0" smtClean="0"/>
              <a:t>11-12</a:t>
            </a:r>
          </a:p>
          <a:p>
            <a:pPr marL="57150" indent="0">
              <a:buNone/>
            </a:pPr>
            <a:endParaRPr lang="en-US" sz="1600" dirty="0"/>
          </a:p>
          <a:p>
            <a:pPr marL="400050"/>
            <a:r>
              <a:rPr lang="en-US" sz="2000" dirty="0"/>
              <a:t>8:25 Updates COP resource status of </a:t>
            </a:r>
            <a:r>
              <a:rPr lang="en-US" sz="2000" dirty="0" err="1"/>
              <a:t>RUCed</a:t>
            </a:r>
            <a:r>
              <a:rPr lang="en-US" sz="2000" dirty="0"/>
              <a:t> resource to ONOPTOUT for HE 11 and 12</a:t>
            </a:r>
          </a:p>
          <a:p>
            <a:pPr marL="400050">
              <a:buFont typeface="Arial" panose="020B0604020202020204" pitchFamily="34" charset="0"/>
              <a:buChar char="•"/>
            </a:pPr>
            <a:r>
              <a:rPr lang="en-US" sz="2000" dirty="0" smtClean="0"/>
              <a:t>9:45 Real-Time telemeters a resource status of STARTUP</a:t>
            </a:r>
          </a:p>
          <a:p>
            <a:pPr marL="400050"/>
            <a:r>
              <a:rPr lang="en-US" sz="2000" dirty="0" smtClean="0"/>
              <a:t>9:58 </a:t>
            </a:r>
            <a:r>
              <a:rPr lang="en-US" sz="2000" dirty="0"/>
              <a:t>Real-Time telemeters a resource status of </a:t>
            </a:r>
            <a:r>
              <a:rPr lang="en-US" sz="2000" dirty="0" smtClean="0"/>
              <a:t>ONOPTOUT</a:t>
            </a:r>
          </a:p>
          <a:p>
            <a:pPr marL="400050"/>
            <a:r>
              <a:rPr lang="en-US" sz="2000" dirty="0" smtClean="0"/>
              <a:t>10:02 SCED snapshot captures ONOPTOUT status</a:t>
            </a:r>
          </a:p>
          <a:p>
            <a:pPr marL="1200150" lvl="2" indent="-342900">
              <a:buFont typeface="+mj-lt"/>
              <a:buAutoNum type="alphaLcParenR"/>
            </a:pPr>
            <a:r>
              <a:rPr lang="en-US" sz="1400" dirty="0"/>
              <a:t>The resource has a confirmed RUC </a:t>
            </a:r>
            <a:r>
              <a:rPr lang="en-US" sz="1400" dirty="0" smtClean="0"/>
              <a:t>commitment 	 	</a:t>
            </a:r>
            <a:r>
              <a:rPr lang="en-US" sz="1400" dirty="0"/>
              <a:t> </a:t>
            </a:r>
            <a:r>
              <a:rPr lang="en-US" sz="1400" dirty="0" smtClean="0"/>
              <a:t>             (TRUE)</a:t>
            </a:r>
            <a:endParaRPr lang="en-US" sz="1400" dirty="0"/>
          </a:p>
          <a:p>
            <a:pPr marL="1200150" lvl="2" indent="-342900">
              <a:buFont typeface="+mj-lt"/>
              <a:buAutoNum type="alphaLcParenR"/>
            </a:pPr>
            <a:r>
              <a:rPr lang="en-US" sz="1400" dirty="0"/>
              <a:t>The first hour of the RUC commitment </a:t>
            </a:r>
            <a:r>
              <a:rPr lang="en-US" sz="1400" dirty="0" smtClean="0"/>
              <a:t>block		              (TRUE)</a:t>
            </a:r>
            <a:endParaRPr lang="en-US" sz="1400" dirty="0"/>
          </a:p>
          <a:p>
            <a:pPr marL="1200150" lvl="2" indent="-342900">
              <a:buFont typeface="+mj-lt"/>
              <a:buAutoNum type="alphaLcParenR"/>
            </a:pPr>
            <a:r>
              <a:rPr lang="en-US" sz="1400" dirty="0" smtClean="0"/>
              <a:t>SCED snapshot when </a:t>
            </a:r>
            <a:r>
              <a:rPr lang="en-US" sz="1400" dirty="0"/>
              <a:t>resource is </a:t>
            </a:r>
            <a:r>
              <a:rPr lang="en-US" sz="1400" dirty="0" smtClean="0"/>
              <a:t>on-line and available </a:t>
            </a:r>
            <a:r>
              <a:rPr lang="en-US" sz="1400" dirty="0"/>
              <a:t>for SCED </a:t>
            </a:r>
            <a:r>
              <a:rPr lang="en-US" sz="1400" dirty="0" smtClean="0"/>
              <a:t>dispatch (TRUE)</a:t>
            </a:r>
            <a:endParaRPr lang="en-US" sz="1800" dirty="0" smtClean="0"/>
          </a:p>
          <a:p>
            <a:pPr marL="800100" lvl="1"/>
            <a:endParaRPr lang="en-US" sz="1600" dirty="0"/>
          </a:p>
          <a:p>
            <a:pPr marL="457200" lvl="1" indent="0">
              <a:buNone/>
            </a:pPr>
            <a:endParaRPr lang="en-US" sz="1600" dirty="0"/>
          </a:p>
          <a:p>
            <a:pPr marL="400050">
              <a:buFont typeface="Arial" panose="020B0604020202020204" pitchFamily="34" charset="0"/>
              <a:buChar char="•"/>
            </a:pPr>
            <a:r>
              <a:rPr lang="en-US" sz="2000" dirty="0"/>
              <a:t>Outcome: </a:t>
            </a:r>
          </a:p>
          <a:p>
            <a:pPr marL="800100" lvl="1">
              <a:buFont typeface="Arial" panose="020B0604020202020204" pitchFamily="34" charset="0"/>
              <a:buChar char="•"/>
            </a:pPr>
            <a:r>
              <a:rPr lang="en-US" sz="1600" dirty="0"/>
              <a:t>QSE opted out of RUC settlement for RUC committed resource </a:t>
            </a:r>
            <a:endParaRPr lang="en-US" sz="1600" dirty="0" smtClean="0"/>
          </a:p>
          <a:p>
            <a:pPr marL="800100" lvl="1">
              <a:buFont typeface="Arial" panose="020B0604020202020204" pitchFamily="34" charset="0"/>
              <a:buChar char="•"/>
            </a:pPr>
            <a:r>
              <a:rPr lang="en-US" sz="1600" dirty="0" smtClean="0"/>
              <a:t>RTRDP </a:t>
            </a:r>
            <a:r>
              <a:rPr lang="en-US" sz="1600" dirty="0"/>
              <a:t>was NOT calculated</a:t>
            </a:r>
          </a:p>
          <a:p>
            <a:pPr marL="514350" lvl="1" indent="0">
              <a:buNone/>
            </a:pPr>
            <a:endParaRPr lang="en-US" sz="1600" dirty="0" smtClean="0"/>
          </a:p>
          <a:p>
            <a:endParaRPr lang="en-US" sz="2400" dirty="0"/>
          </a:p>
        </p:txBody>
      </p:sp>
    </p:spTree>
    <p:extLst>
      <p:ext uri="{BB962C8B-B14F-4D97-AF65-F5344CB8AC3E}">
        <p14:creationId xmlns:p14="http://schemas.microsoft.com/office/powerpoint/2010/main" val="42227326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NPRR 744 Examples</a:t>
            </a:r>
            <a:endParaRPr lang="en-US" dirty="0"/>
          </a:p>
        </p:txBody>
      </p:sp>
      <p:sp>
        <p:nvSpPr>
          <p:cNvPr id="3" name="Content Placeholder 2"/>
          <p:cNvSpPr>
            <a:spLocks noGrp="1"/>
          </p:cNvSpPr>
          <p:nvPr>
            <p:ph idx="1"/>
          </p:nvPr>
        </p:nvSpPr>
        <p:spPr>
          <a:xfrm>
            <a:off x="379664" y="828675"/>
            <a:ext cx="8459536" cy="5734963"/>
          </a:xfrm>
        </p:spPr>
        <p:txBody>
          <a:bodyPr>
            <a:normAutofit/>
          </a:bodyPr>
          <a:lstStyle/>
          <a:p>
            <a:pPr marL="57150" indent="0">
              <a:buNone/>
            </a:pPr>
            <a:r>
              <a:rPr lang="en-US" sz="2000" dirty="0" smtClean="0"/>
              <a:t>On-line Example </a:t>
            </a:r>
            <a:r>
              <a:rPr lang="en-US" sz="2000" dirty="0"/>
              <a:t>A</a:t>
            </a:r>
            <a:r>
              <a:rPr lang="en-US" sz="2000" dirty="0" smtClean="0"/>
              <a:t>: On-line resource</a:t>
            </a:r>
            <a:r>
              <a:rPr lang="en-US" sz="2000" dirty="0"/>
              <a:t>, </a:t>
            </a:r>
            <a:r>
              <a:rPr lang="en-US" sz="2000" dirty="0" smtClean="0"/>
              <a:t>is committed </a:t>
            </a:r>
            <a:r>
              <a:rPr lang="en-US" sz="2000" dirty="0"/>
              <a:t>by a RUC process and communicated by ERCOT at </a:t>
            </a:r>
            <a:r>
              <a:rPr lang="en-US" sz="2000" dirty="0" smtClean="0"/>
              <a:t>08:20 </a:t>
            </a:r>
            <a:r>
              <a:rPr lang="en-US" sz="2000" dirty="0"/>
              <a:t>for Hour Ending </a:t>
            </a:r>
            <a:r>
              <a:rPr lang="en-US" sz="2000" dirty="0" smtClean="0"/>
              <a:t>11-12</a:t>
            </a:r>
            <a:endParaRPr lang="en-US" sz="1600" dirty="0"/>
          </a:p>
          <a:p>
            <a:pPr marL="400050">
              <a:buFont typeface="Arial" panose="020B0604020202020204" pitchFamily="34" charset="0"/>
              <a:buChar char="•"/>
            </a:pPr>
            <a:endParaRPr lang="en-US" sz="2000" dirty="0" smtClean="0"/>
          </a:p>
          <a:p>
            <a:pPr marL="400050"/>
            <a:r>
              <a:rPr lang="en-US" sz="2000" dirty="0"/>
              <a:t>8:25 Updates COP resource status of </a:t>
            </a:r>
            <a:r>
              <a:rPr lang="en-US" sz="2000" dirty="0" err="1"/>
              <a:t>RUCed</a:t>
            </a:r>
            <a:r>
              <a:rPr lang="en-US" sz="2000" dirty="0"/>
              <a:t> resource to ONOPTOUT </a:t>
            </a:r>
            <a:r>
              <a:rPr lang="en-US" sz="2000" dirty="0" smtClean="0"/>
              <a:t>from OFF for </a:t>
            </a:r>
            <a:r>
              <a:rPr lang="en-US" sz="2000" dirty="0"/>
              <a:t>HE 11 and </a:t>
            </a:r>
            <a:r>
              <a:rPr lang="en-US" sz="2000" dirty="0" smtClean="0"/>
              <a:t>12</a:t>
            </a:r>
          </a:p>
          <a:p>
            <a:pPr marL="400050">
              <a:buFont typeface="Arial" panose="020B0604020202020204" pitchFamily="34" charset="0"/>
              <a:buChar char="•"/>
            </a:pPr>
            <a:r>
              <a:rPr lang="en-US" sz="2000" dirty="0" smtClean="0"/>
              <a:t>9:30 Real-Time telemeters a resource status of ON</a:t>
            </a:r>
          </a:p>
          <a:p>
            <a:pPr marL="400050"/>
            <a:r>
              <a:rPr lang="en-US" sz="2000" dirty="0" smtClean="0"/>
              <a:t>9:58 </a:t>
            </a:r>
            <a:r>
              <a:rPr lang="en-US" sz="2000" dirty="0"/>
              <a:t>Real-Time telemeters a resource status of </a:t>
            </a:r>
            <a:r>
              <a:rPr lang="en-US" sz="2000" dirty="0" smtClean="0"/>
              <a:t>ONOPTOUT</a:t>
            </a:r>
          </a:p>
          <a:p>
            <a:pPr marL="400050"/>
            <a:r>
              <a:rPr lang="en-US" sz="2000" dirty="0" smtClean="0"/>
              <a:t>10:02 SCED snapshot captures ONOPTOUT status</a:t>
            </a:r>
          </a:p>
          <a:p>
            <a:pPr marL="1200150" lvl="2" indent="-342900">
              <a:buFont typeface="+mj-lt"/>
              <a:buAutoNum type="alphaLcParenR"/>
            </a:pPr>
            <a:r>
              <a:rPr lang="en-US" sz="1400" dirty="0"/>
              <a:t>The resource has a confirmed RUC commitment 	 	</a:t>
            </a:r>
            <a:r>
              <a:rPr lang="en-US" sz="1400" dirty="0" smtClean="0"/>
              <a:t>              (</a:t>
            </a:r>
            <a:r>
              <a:rPr lang="en-US" sz="1400" dirty="0"/>
              <a:t>TRUE)</a:t>
            </a:r>
          </a:p>
          <a:p>
            <a:pPr marL="1200150" lvl="2" indent="-342900">
              <a:buFont typeface="+mj-lt"/>
              <a:buAutoNum type="alphaLcParenR"/>
            </a:pPr>
            <a:r>
              <a:rPr lang="en-US" sz="1400" dirty="0"/>
              <a:t>The first hour of the RUC commitment block		 </a:t>
            </a:r>
            <a:r>
              <a:rPr lang="en-US" sz="1400" dirty="0" smtClean="0"/>
              <a:t>             (</a:t>
            </a:r>
            <a:r>
              <a:rPr lang="en-US" sz="1400" dirty="0"/>
              <a:t>TRUE)</a:t>
            </a:r>
          </a:p>
          <a:p>
            <a:pPr marL="1200150" lvl="2" indent="-342900">
              <a:buFont typeface="+mj-lt"/>
              <a:buAutoNum type="alphaLcParenR"/>
            </a:pPr>
            <a:r>
              <a:rPr lang="en-US" sz="1400" dirty="0"/>
              <a:t>SCED snapshot when resource is on-line and available for SCED dispatch (TRUE)</a:t>
            </a:r>
            <a:endParaRPr lang="en-US" sz="1800" dirty="0"/>
          </a:p>
          <a:p>
            <a:pPr marL="800100" lvl="1"/>
            <a:endParaRPr lang="en-US" sz="1600" dirty="0"/>
          </a:p>
          <a:p>
            <a:pPr marL="457200" lvl="1" indent="0">
              <a:buNone/>
            </a:pPr>
            <a:endParaRPr lang="en-US" sz="1600" dirty="0"/>
          </a:p>
          <a:p>
            <a:pPr marL="400050">
              <a:buFont typeface="Arial" panose="020B0604020202020204" pitchFamily="34" charset="0"/>
              <a:buChar char="•"/>
            </a:pPr>
            <a:r>
              <a:rPr lang="en-US" sz="2000" dirty="0"/>
              <a:t>Outcome: </a:t>
            </a:r>
          </a:p>
          <a:p>
            <a:pPr marL="800100" lvl="1">
              <a:buFont typeface="Arial" panose="020B0604020202020204" pitchFamily="34" charset="0"/>
              <a:buChar char="•"/>
            </a:pPr>
            <a:r>
              <a:rPr lang="en-US" sz="1600" dirty="0"/>
              <a:t>QSE opted out of RUC settlement for RUC committed resource </a:t>
            </a:r>
            <a:endParaRPr lang="en-US" sz="1600" dirty="0" smtClean="0"/>
          </a:p>
          <a:p>
            <a:pPr marL="800100" lvl="1">
              <a:buFont typeface="Arial" panose="020B0604020202020204" pitchFamily="34" charset="0"/>
              <a:buChar char="•"/>
            </a:pPr>
            <a:r>
              <a:rPr lang="en-US" sz="1600" dirty="0" smtClean="0"/>
              <a:t>RTRDP </a:t>
            </a:r>
            <a:r>
              <a:rPr lang="en-US" sz="1600" dirty="0"/>
              <a:t>was NOT calculated</a:t>
            </a:r>
          </a:p>
          <a:p>
            <a:pPr marL="514350" lvl="1" indent="0">
              <a:buNone/>
            </a:pPr>
            <a:endParaRPr lang="en-US" sz="1600" dirty="0" smtClean="0"/>
          </a:p>
          <a:p>
            <a:endParaRPr lang="en-US" sz="2400" dirty="0"/>
          </a:p>
        </p:txBody>
      </p:sp>
    </p:spTree>
    <p:extLst>
      <p:ext uri="{BB962C8B-B14F-4D97-AF65-F5344CB8AC3E}">
        <p14:creationId xmlns:p14="http://schemas.microsoft.com/office/powerpoint/2010/main" val="2620664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NPRR 744 Examples</a:t>
            </a:r>
            <a:endParaRPr lang="en-US" dirty="0"/>
          </a:p>
        </p:txBody>
      </p:sp>
      <p:sp>
        <p:nvSpPr>
          <p:cNvPr id="3" name="Content Placeholder 2"/>
          <p:cNvSpPr>
            <a:spLocks noGrp="1"/>
          </p:cNvSpPr>
          <p:nvPr>
            <p:ph idx="1"/>
          </p:nvPr>
        </p:nvSpPr>
        <p:spPr>
          <a:xfrm>
            <a:off x="379664" y="828675"/>
            <a:ext cx="8459536" cy="5734963"/>
          </a:xfrm>
        </p:spPr>
        <p:txBody>
          <a:bodyPr>
            <a:normAutofit/>
          </a:bodyPr>
          <a:lstStyle/>
          <a:p>
            <a:pPr marL="57150" indent="0">
              <a:buNone/>
            </a:pPr>
            <a:r>
              <a:rPr lang="en-US" sz="2000" dirty="0" smtClean="0"/>
              <a:t>Off-line Example B: Off-line resource</a:t>
            </a:r>
            <a:r>
              <a:rPr lang="en-US" sz="2000" dirty="0"/>
              <a:t>, </a:t>
            </a:r>
            <a:r>
              <a:rPr lang="en-US" sz="2000" dirty="0" smtClean="0"/>
              <a:t>is committed </a:t>
            </a:r>
            <a:r>
              <a:rPr lang="en-US" sz="2000" dirty="0"/>
              <a:t>by a RUC process and communicated by ERCOT at </a:t>
            </a:r>
            <a:r>
              <a:rPr lang="en-US" sz="2000" dirty="0" smtClean="0"/>
              <a:t>10:30 </a:t>
            </a:r>
            <a:r>
              <a:rPr lang="en-US" sz="2000" dirty="0"/>
              <a:t>for Hour Ending </a:t>
            </a:r>
            <a:r>
              <a:rPr lang="en-US" sz="2000" dirty="0" smtClean="0"/>
              <a:t>12</a:t>
            </a:r>
            <a:endParaRPr lang="en-US" sz="1600" dirty="0"/>
          </a:p>
          <a:p>
            <a:pPr marL="400050">
              <a:buFont typeface="Arial" panose="020B0604020202020204" pitchFamily="34" charset="0"/>
              <a:buChar char="•"/>
            </a:pPr>
            <a:endParaRPr lang="en-US" sz="2000" dirty="0" smtClean="0"/>
          </a:p>
          <a:p>
            <a:pPr marL="400050">
              <a:buFont typeface="Arial" panose="020B0604020202020204" pitchFamily="34" charset="0"/>
              <a:buChar char="•"/>
            </a:pPr>
            <a:r>
              <a:rPr lang="en-US" sz="2000" dirty="0" smtClean="0"/>
              <a:t>10:50 Real-Time telemeters a resource status of STARTUP</a:t>
            </a:r>
          </a:p>
          <a:p>
            <a:pPr marL="400050"/>
            <a:r>
              <a:rPr lang="en-US" sz="2000" dirty="0" smtClean="0"/>
              <a:t>10:58 </a:t>
            </a:r>
            <a:r>
              <a:rPr lang="en-US" sz="2000" dirty="0"/>
              <a:t>Real-Time telemeters a resource status of </a:t>
            </a:r>
            <a:r>
              <a:rPr lang="en-US" sz="2000" dirty="0" smtClean="0"/>
              <a:t>ONOPTOUT</a:t>
            </a:r>
          </a:p>
          <a:p>
            <a:pPr marL="400050"/>
            <a:r>
              <a:rPr lang="en-US" sz="2000" dirty="0" smtClean="0"/>
              <a:t>11:02 SCED snapshot captures ONOPTOUT status</a:t>
            </a:r>
          </a:p>
          <a:p>
            <a:pPr marL="1200150" lvl="2" indent="-342900">
              <a:buFont typeface="+mj-lt"/>
              <a:buAutoNum type="alphaLcParenR"/>
            </a:pPr>
            <a:r>
              <a:rPr lang="en-US" sz="1400" dirty="0"/>
              <a:t>The resource has a confirmed RUC commitment 	 	</a:t>
            </a:r>
            <a:r>
              <a:rPr lang="en-US" sz="1400" dirty="0" smtClean="0"/>
              <a:t>              (</a:t>
            </a:r>
            <a:r>
              <a:rPr lang="en-US" sz="1400" dirty="0"/>
              <a:t>TRUE)</a:t>
            </a:r>
          </a:p>
          <a:p>
            <a:pPr marL="1200150" lvl="2" indent="-342900">
              <a:buFont typeface="+mj-lt"/>
              <a:buAutoNum type="alphaLcParenR"/>
            </a:pPr>
            <a:r>
              <a:rPr lang="en-US" sz="1400" dirty="0"/>
              <a:t>The first hour of the RUC commitment block	 </a:t>
            </a:r>
            <a:r>
              <a:rPr lang="en-US" sz="1400" dirty="0" smtClean="0"/>
              <a:t> </a:t>
            </a:r>
            <a:r>
              <a:rPr lang="en-US" sz="1400" dirty="0"/>
              <a:t>	    </a:t>
            </a:r>
            <a:r>
              <a:rPr lang="en-US" sz="1400" dirty="0" smtClean="0"/>
              <a:t>          (</a:t>
            </a:r>
            <a:r>
              <a:rPr lang="en-US" sz="1400" dirty="0"/>
              <a:t>TRUE)</a:t>
            </a:r>
          </a:p>
          <a:p>
            <a:pPr marL="1200150" lvl="2" indent="-342900">
              <a:buFont typeface="+mj-lt"/>
              <a:buAutoNum type="alphaLcParenR"/>
            </a:pPr>
            <a:r>
              <a:rPr lang="en-US" sz="1400" dirty="0"/>
              <a:t>SCED snapshot when resource is on-line and available for SCED dispatch (TRUE)</a:t>
            </a:r>
            <a:endParaRPr lang="en-US" sz="1800" dirty="0"/>
          </a:p>
          <a:p>
            <a:pPr marL="800100" lvl="1"/>
            <a:endParaRPr lang="en-US" sz="1600" dirty="0"/>
          </a:p>
          <a:p>
            <a:pPr marL="457200" lvl="1" indent="0">
              <a:buNone/>
            </a:pPr>
            <a:endParaRPr lang="en-US" sz="1600" dirty="0"/>
          </a:p>
          <a:p>
            <a:pPr marL="400050">
              <a:buFont typeface="Arial" panose="020B0604020202020204" pitchFamily="34" charset="0"/>
              <a:buChar char="•"/>
            </a:pPr>
            <a:r>
              <a:rPr lang="en-US" sz="2000" dirty="0"/>
              <a:t>Outcome: </a:t>
            </a:r>
          </a:p>
          <a:p>
            <a:pPr marL="800100" lvl="1">
              <a:buFont typeface="Arial" panose="020B0604020202020204" pitchFamily="34" charset="0"/>
              <a:buChar char="•"/>
            </a:pPr>
            <a:r>
              <a:rPr lang="en-US" sz="1600" dirty="0"/>
              <a:t>QSE opted out of RUC settlement for RUC committed resource </a:t>
            </a:r>
            <a:endParaRPr lang="en-US" sz="1600" dirty="0" smtClean="0"/>
          </a:p>
          <a:p>
            <a:pPr marL="800100" lvl="1">
              <a:buFont typeface="Arial" panose="020B0604020202020204" pitchFamily="34" charset="0"/>
              <a:buChar char="•"/>
            </a:pPr>
            <a:r>
              <a:rPr lang="en-US" sz="1600" dirty="0" smtClean="0"/>
              <a:t>RTRDP </a:t>
            </a:r>
            <a:r>
              <a:rPr lang="en-US" sz="1600" dirty="0"/>
              <a:t>was NOT calculated</a:t>
            </a:r>
          </a:p>
          <a:p>
            <a:pPr marL="514350" lvl="1" indent="0">
              <a:buNone/>
            </a:pPr>
            <a:endParaRPr lang="en-US" sz="1600" dirty="0" smtClean="0"/>
          </a:p>
          <a:p>
            <a:endParaRPr lang="en-US" sz="2400" dirty="0" smtClean="0"/>
          </a:p>
          <a:p>
            <a:endParaRPr lang="en-US" sz="2400" dirty="0"/>
          </a:p>
        </p:txBody>
      </p:sp>
    </p:spTree>
    <p:extLst>
      <p:ext uri="{BB962C8B-B14F-4D97-AF65-F5344CB8AC3E}">
        <p14:creationId xmlns:p14="http://schemas.microsoft.com/office/powerpoint/2010/main" val="25278859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NPRR 744 Examples</a:t>
            </a:r>
            <a:endParaRPr lang="en-US" dirty="0"/>
          </a:p>
        </p:txBody>
      </p:sp>
      <p:sp>
        <p:nvSpPr>
          <p:cNvPr id="3" name="Content Placeholder 2"/>
          <p:cNvSpPr>
            <a:spLocks noGrp="1"/>
          </p:cNvSpPr>
          <p:nvPr>
            <p:ph idx="1"/>
          </p:nvPr>
        </p:nvSpPr>
        <p:spPr>
          <a:xfrm>
            <a:off x="379664" y="828675"/>
            <a:ext cx="8459536" cy="5734963"/>
          </a:xfrm>
        </p:spPr>
        <p:txBody>
          <a:bodyPr>
            <a:normAutofit/>
          </a:bodyPr>
          <a:lstStyle/>
          <a:p>
            <a:pPr marL="57150" indent="0">
              <a:buNone/>
            </a:pPr>
            <a:r>
              <a:rPr lang="en-US" sz="2000" dirty="0" smtClean="0"/>
              <a:t>On-line Example B: On-line resource</a:t>
            </a:r>
            <a:r>
              <a:rPr lang="en-US" sz="2000" dirty="0"/>
              <a:t>, </a:t>
            </a:r>
            <a:r>
              <a:rPr lang="en-US" sz="2000" dirty="0" smtClean="0"/>
              <a:t>is committed </a:t>
            </a:r>
            <a:r>
              <a:rPr lang="en-US" sz="2000" dirty="0"/>
              <a:t>by a RUC process and communicated by ERCOT at </a:t>
            </a:r>
            <a:r>
              <a:rPr lang="en-US" sz="2000" dirty="0" smtClean="0"/>
              <a:t>10:30 </a:t>
            </a:r>
            <a:r>
              <a:rPr lang="en-US" sz="2000" dirty="0"/>
              <a:t>for Hour Ending </a:t>
            </a:r>
            <a:r>
              <a:rPr lang="en-US" sz="2000" dirty="0" smtClean="0"/>
              <a:t>12</a:t>
            </a:r>
            <a:endParaRPr lang="en-US" sz="1600" dirty="0"/>
          </a:p>
          <a:p>
            <a:pPr marL="400050">
              <a:buFont typeface="Arial" panose="020B0604020202020204" pitchFamily="34" charset="0"/>
              <a:buChar char="•"/>
            </a:pPr>
            <a:endParaRPr lang="en-US" sz="2000" dirty="0" smtClean="0"/>
          </a:p>
          <a:p>
            <a:pPr marL="400050">
              <a:buFont typeface="Arial" panose="020B0604020202020204" pitchFamily="34" charset="0"/>
              <a:buChar char="•"/>
            </a:pPr>
            <a:r>
              <a:rPr lang="en-US" sz="2000" dirty="0" smtClean="0"/>
              <a:t>10:30 Real-Time telemeters a resource status of ON</a:t>
            </a:r>
          </a:p>
          <a:p>
            <a:pPr marL="400050"/>
            <a:r>
              <a:rPr lang="en-US" sz="2000" dirty="0" smtClean="0"/>
              <a:t>10:58 </a:t>
            </a:r>
            <a:r>
              <a:rPr lang="en-US" sz="2000" dirty="0"/>
              <a:t>Real-Time telemeters a resource status of </a:t>
            </a:r>
            <a:r>
              <a:rPr lang="en-US" sz="2000" dirty="0" smtClean="0"/>
              <a:t>ONOPTOUT</a:t>
            </a:r>
          </a:p>
          <a:p>
            <a:pPr marL="400050"/>
            <a:r>
              <a:rPr lang="en-US" sz="2000" dirty="0" smtClean="0"/>
              <a:t>11:02 SCED snapshot captures ONOPTOUT status</a:t>
            </a:r>
          </a:p>
          <a:p>
            <a:pPr marL="1200150" lvl="2" indent="-342900">
              <a:buFont typeface="+mj-lt"/>
              <a:buAutoNum type="alphaLcParenR"/>
            </a:pPr>
            <a:r>
              <a:rPr lang="en-US" sz="1400" dirty="0"/>
              <a:t>The resource has a confirmed RUC commitment 	 	 </a:t>
            </a:r>
            <a:r>
              <a:rPr lang="en-US" sz="1400" dirty="0" smtClean="0"/>
              <a:t>             (</a:t>
            </a:r>
            <a:r>
              <a:rPr lang="en-US" sz="1400" dirty="0"/>
              <a:t>TRUE)</a:t>
            </a:r>
          </a:p>
          <a:p>
            <a:pPr marL="1200150" lvl="2" indent="-342900">
              <a:buFont typeface="+mj-lt"/>
              <a:buAutoNum type="alphaLcParenR"/>
            </a:pPr>
            <a:r>
              <a:rPr lang="en-US" sz="1400" dirty="0"/>
              <a:t>The first hour of the RUC commitment block		  </a:t>
            </a:r>
            <a:r>
              <a:rPr lang="en-US" sz="1400" dirty="0" smtClean="0"/>
              <a:t>            </a:t>
            </a:r>
            <a:r>
              <a:rPr lang="en-US" sz="1400" dirty="0"/>
              <a:t>(TRUE)</a:t>
            </a:r>
          </a:p>
          <a:p>
            <a:pPr marL="1200150" lvl="2" indent="-342900">
              <a:buFont typeface="+mj-lt"/>
              <a:buAutoNum type="alphaLcParenR"/>
            </a:pPr>
            <a:r>
              <a:rPr lang="en-US" sz="1400" dirty="0"/>
              <a:t>SCED snapshot when resource is on-line and available for SCED dispatch (TRUE)</a:t>
            </a:r>
            <a:endParaRPr lang="en-US" sz="1800" dirty="0"/>
          </a:p>
          <a:p>
            <a:pPr marL="800100" lvl="1"/>
            <a:endParaRPr lang="en-US" sz="1600" dirty="0"/>
          </a:p>
          <a:p>
            <a:pPr marL="457200" lvl="1" indent="0">
              <a:buNone/>
            </a:pPr>
            <a:endParaRPr lang="en-US" sz="1600" dirty="0"/>
          </a:p>
          <a:p>
            <a:pPr marL="400050">
              <a:buFont typeface="Arial" panose="020B0604020202020204" pitchFamily="34" charset="0"/>
              <a:buChar char="•"/>
            </a:pPr>
            <a:r>
              <a:rPr lang="en-US" sz="2000" dirty="0"/>
              <a:t>Outcome: </a:t>
            </a:r>
          </a:p>
          <a:p>
            <a:pPr marL="800100" lvl="1">
              <a:buFont typeface="Arial" panose="020B0604020202020204" pitchFamily="34" charset="0"/>
              <a:buChar char="•"/>
            </a:pPr>
            <a:r>
              <a:rPr lang="en-US" sz="1600" dirty="0"/>
              <a:t>QSE opted out of RUC settlement for RUC committed resource </a:t>
            </a:r>
            <a:endParaRPr lang="en-US" sz="1600" dirty="0" smtClean="0"/>
          </a:p>
          <a:p>
            <a:pPr marL="800100" lvl="1">
              <a:buFont typeface="Arial" panose="020B0604020202020204" pitchFamily="34" charset="0"/>
              <a:buChar char="•"/>
            </a:pPr>
            <a:r>
              <a:rPr lang="en-US" sz="1600" dirty="0" smtClean="0"/>
              <a:t>RTRDP </a:t>
            </a:r>
            <a:r>
              <a:rPr lang="en-US" sz="1600" dirty="0"/>
              <a:t>was NOT calculated</a:t>
            </a:r>
          </a:p>
          <a:p>
            <a:pPr marL="514350" lvl="1" indent="0">
              <a:buNone/>
            </a:pPr>
            <a:endParaRPr lang="en-US" sz="1600" dirty="0" smtClean="0"/>
          </a:p>
          <a:p>
            <a:endParaRPr lang="en-US" sz="2400" dirty="0" smtClean="0"/>
          </a:p>
          <a:p>
            <a:endParaRPr lang="en-US" sz="2400" dirty="0"/>
          </a:p>
        </p:txBody>
      </p:sp>
    </p:spTree>
    <p:extLst>
      <p:ext uri="{BB962C8B-B14F-4D97-AF65-F5344CB8AC3E}">
        <p14:creationId xmlns:p14="http://schemas.microsoft.com/office/powerpoint/2010/main" val="2189883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NPRR 744 Examples</a:t>
            </a:r>
            <a:endParaRPr lang="en-US" dirty="0"/>
          </a:p>
        </p:txBody>
      </p:sp>
      <p:sp>
        <p:nvSpPr>
          <p:cNvPr id="3" name="Content Placeholder 2"/>
          <p:cNvSpPr>
            <a:spLocks noGrp="1"/>
          </p:cNvSpPr>
          <p:nvPr>
            <p:ph idx="1"/>
          </p:nvPr>
        </p:nvSpPr>
        <p:spPr>
          <a:xfrm>
            <a:off x="379664" y="828675"/>
            <a:ext cx="8459536" cy="5734963"/>
          </a:xfrm>
        </p:spPr>
        <p:txBody>
          <a:bodyPr>
            <a:normAutofit/>
          </a:bodyPr>
          <a:lstStyle/>
          <a:p>
            <a:pPr marL="57150" indent="0">
              <a:buNone/>
            </a:pPr>
            <a:r>
              <a:rPr lang="en-US" sz="2000" dirty="0" smtClean="0"/>
              <a:t>Off-line Example </a:t>
            </a:r>
            <a:r>
              <a:rPr lang="en-US" sz="2000" dirty="0"/>
              <a:t>C</a:t>
            </a:r>
            <a:r>
              <a:rPr lang="en-US" sz="2000" dirty="0" smtClean="0"/>
              <a:t>: Off-line resource</a:t>
            </a:r>
            <a:r>
              <a:rPr lang="en-US" sz="2000" dirty="0"/>
              <a:t>, </a:t>
            </a:r>
            <a:r>
              <a:rPr lang="en-US" sz="2000" dirty="0" smtClean="0"/>
              <a:t>is committed </a:t>
            </a:r>
            <a:r>
              <a:rPr lang="en-US" sz="2000" dirty="0"/>
              <a:t>by a RUC process and communicated by ERCOT at </a:t>
            </a:r>
            <a:r>
              <a:rPr lang="en-US" sz="2000" dirty="0" smtClean="0"/>
              <a:t>11:20 </a:t>
            </a:r>
            <a:r>
              <a:rPr lang="en-US" sz="2000" dirty="0"/>
              <a:t>for Hour Ending </a:t>
            </a:r>
            <a:r>
              <a:rPr lang="en-US" sz="2000" dirty="0" smtClean="0"/>
              <a:t>12</a:t>
            </a:r>
            <a:endParaRPr lang="en-US" sz="1600" dirty="0"/>
          </a:p>
          <a:p>
            <a:pPr marL="400050">
              <a:buFont typeface="Arial" panose="020B0604020202020204" pitchFamily="34" charset="0"/>
              <a:buChar char="•"/>
            </a:pPr>
            <a:endParaRPr lang="en-US" sz="2000" dirty="0" smtClean="0"/>
          </a:p>
          <a:p>
            <a:pPr marL="400050">
              <a:buFont typeface="Arial" panose="020B0604020202020204" pitchFamily="34" charset="0"/>
              <a:buChar char="•"/>
            </a:pPr>
            <a:r>
              <a:rPr lang="en-US" sz="2000" dirty="0" smtClean="0"/>
              <a:t>11:22 Real-Time telemeters a resource status of STARTUP</a:t>
            </a:r>
          </a:p>
          <a:p>
            <a:pPr marL="400050"/>
            <a:r>
              <a:rPr lang="en-US" sz="2000" dirty="0" smtClean="0"/>
              <a:t>11:23 </a:t>
            </a:r>
            <a:r>
              <a:rPr lang="en-US" sz="2000" dirty="0"/>
              <a:t>Real-Time telemeters a resource status of </a:t>
            </a:r>
            <a:r>
              <a:rPr lang="en-US" sz="2000" dirty="0" smtClean="0"/>
              <a:t>ONOPTOUT</a:t>
            </a:r>
          </a:p>
          <a:p>
            <a:pPr marL="400050"/>
            <a:r>
              <a:rPr lang="en-US" sz="2000" dirty="0" smtClean="0"/>
              <a:t>11:24 SCED snapshot captures ONOPTOUT status</a:t>
            </a:r>
          </a:p>
          <a:p>
            <a:pPr marL="1200150" lvl="2" indent="-342900">
              <a:buFont typeface="+mj-lt"/>
              <a:buAutoNum type="alphaLcParenR"/>
            </a:pPr>
            <a:r>
              <a:rPr lang="en-US" sz="1400" dirty="0"/>
              <a:t>The resource has a confirmed RUC commitment 	  </a:t>
            </a:r>
            <a:r>
              <a:rPr lang="en-US" sz="1400" dirty="0" smtClean="0"/>
              <a:t>  	              (</a:t>
            </a:r>
            <a:r>
              <a:rPr lang="en-US" sz="1400" dirty="0"/>
              <a:t>TRUE)</a:t>
            </a:r>
          </a:p>
          <a:p>
            <a:pPr marL="1200150" lvl="2" indent="-342900">
              <a:buFont typeface="+mj-lt"/>
              <a:buAutoNum type="alphaLcParenR"/>
            </a:pPr>
            <a:r>
              <a:rPr lang="en-US" sz="1400" dirty="0"/>
              <a:t>The first hour of the RUC commitment block		  </a:t>
            </a:r>
            <a:r>
              <a:rPr lang="en-US" sz="1400" dirty="0" smtClean="0"/>
              <a:t>            </a:t>
            </a:r>
            <a:r>
              <a:rPr lang="en-US" sz="1400" dirty="0"/>
              <a:t>(TRUE)</a:t>
            </a:r>
          </a:p>
          <a:p>
            <a:pPr marL="1200150" lvl="2" indent="-342900">
              <a:buFont typeface="+mj-lt"/>
              <a:buAutoNum type="alphaLcParenR"/>
            </a:pPr>
            <a:r>
              <a:rPr lang="en-US" sz="1400" dirty="0"/>
              <a:t>SCED snapshot when resource is on-line and available for SCED dispatch (TRUE)</a:t>
            </a:r>
            <a:endParaRPr lang="en-US" sz="1800" dirty="0"/>
          </a:p>
          <a:p>
            <a:pPr marL="800100" lvl="1"/>
            <a:endParaRPr lang="en-US" sz="1600" dirty="0"/>
          </a:p>
          <a:p>
            <a:pPr marL="457200" lvl="1" indent="0">
              <a:buNone/>
            </a:pPr>
            <a:endParaRPr lang="en-US" sz="1600" dirty="0"/>
          </a:p>
          <a:p>
            <a:pPr marL="400050">
              <a:buFont typeface="Arial" panose="020B0604020202020204" pitchFamily="34" charset="0"/>
              <a:buChar char="•"/>
            </a:pPr>
            <a:r>
              <a:rPr lang="en-US" sz="2000" dirty="0"/>
              <a:t>Outcome: </a:t>
            </a:r>
          </a:p>
          <a:p>
            <a:pPr marL="800100" lvl="1">
              <a:buFont typeface="Arial" panose="020B0604020202020204" pitchFamily="34" charset="0"/>
              <a:buChar char="•"/>
            </a:pPr>
            <a:r>
              <a:rPr lang="en-US" sz="1600" dirty="0"/>
              <a:t>QSE opted out of RUC settlement for RUC committed resource </a:t>
            </a:r>
            <a:endParaRPr lang="en-US" sz="1600" dirty="0" smtClean="0"/>
          </a:p>
          <a:p>
            <a:pPr marL="800100" lvl="1">
              <a:buFont typeface="Arial" panose="020B0604020202020204" pitchFamily="34" charset="0"/>
              <a:buChar char="•"/>
            </a:pPr>
            <a:r>
              <a:rPr lang="en-US" sz="1600" dirty="0" smtClean="0"/>
              <a:t>RTRDP </a:t>
            </a:r>
            <a:r>
              <a:rPr lang="en-US" sz="1600" dirty="0"/>
              <a:t>was NOT calculated</a:t>
            </a:r>
          </a:p>
          <a:p>
            <a:pPr marL="514350" lvl="1" indent="0">
              <a:buNone/>
            </a:pPr>
            <a:endParaRPr lang="en-US" sz="1600" dirty="0" smtClean="0"/>
          </a:p>
          <a:p>
            <a:endParaRPr lang="en-US" sz="2400" dirty="0" smtClean="0"/>
          </a:p>
          <a:p>
            <a:endParaRPr lang="en-US" sz="2400" dirty="0"/>
          </a:p>
        </p:txBody>
      </p:sp>
    </p:spTree>
    <p:extLst>
      <p:ext uri="{BB962C8B-B14F-4D97-AF65-F5344CB8AC3E}">
        <p14:creationId xmlns:p14="http://schemas.microsoft.com/office/powerpoint/2010/main" val="3166793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Timeline Example</a:t>
            </a:r>
            <a:endParaRPr lang="en-US" dirty="0"/>
          </a:p>
        </p:txBody>
      </p:sp>
      <p:sp>
        <p:nvSpPr>
          <p:cNvPr id="3" name="Content Placeholder 2"/>
          <p:cNvSpPr>
            <a:spLocks noGrp="1"/>
          </p:cNvSpPr>
          <p:nvPr>
            <p:ph idx="1"/>
          </p:nvPr>
        </p:nvSpPr>
        <p:spPr>
          <a:xfrm>
            <a:off x="266700" y="788561"/>
            <a:ext cx="8534400" cy="1143000"/>
          </a:xfrm>
        </p:spPr>
        <p:txBody>
          <a:bodyPr/>
          <a:lstStyle/>
          <a:p>
            <a:r>
              <a:rPr lang="en-US" dirty="0" smtClean="0"/>
              <a:t>DRUC</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cxnSp>
        <p:nvCxnSpPr>
          <p:cNvPr id="5" name="Straight Arrow Connector 4"/>
          <p:cNvCxnSpPr/>
          <p:nvPr/>
        </p:nvCxnSpPr>
        <p:spPr>
          <a:xfrm>
            <a:off x="619126" y="2506722"/>
            <a:ext cx="81534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885825" y="2316222"/>
            <a:ext cx="381000" cy="381000"/>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1199144" y="1327577"/>
            <a:ext cx="1028701" cy="923330"/>
          </a:xfrm>
          <a:prstGeom prst="rect">
            <a:avLst/>
          </a:prstGeom>
          <a:noFill/>
        </p:spPr>
        <p:txBody>
          <a:bodyPr wrap="square" rtlCol="0" anchor="b">
            <a:spAutoFit/>
          </a:bodyPr>
          <a:lstStyle/>
          <a:p>
            <a:pPr algn="ctr"/>
            <a:r>
              <a:rPr lang="en-US" dirty="0" smtClean="0"/>
              <a:t>14:31- Engine starts</a:t>
            </a:r>
            <a:endParaRPr lang="en-US" dirty="0"/>
          </a:p>
        </p:txBody>
      </p:sp>
      <p:sp>
        <p:nvSpPr>
          <p:cNvPr id="8" name="Content Placeholder 2"/>
          <p:cNvSpPr txBox="1">
            <a:spLocks/>
          </p:cNvSpPr>
          <p:nvPr/>
        </p:nvSpPr>
        <p:spPr>
          <a:xfrm>
            <a:off x="175465" y="4056361"/>
            <a:ext cx="8534400" cy="1143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H</a:t>
            </a:r>
            <a:r>
              <a:rPr lang="en-US" dirty="0" smtClean="0"/>
              <a:t>RUC</a:t>
            </a:r>
            <a:endParaRPr lang="en-US" dirty="0"/>
          </a:p>
        </p:txBody>
      </p:sp>
      <p:sp>
        <p:nvSpPr>
          <p:cNvPr id="12" name="Oval 11"/>
          <p:cNvSpPr/>
          <p:nvPr/>
        </p:nvSpPr>
        <p:spPr>
          <a:xfrm>
            <a:off x="1522995" y="2316222"/>
            <a:ext cx="381000" cy="381000"/>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p:cNvSpPr/>
          <p:nvPr/>
        </p:nvSpPr>
        <p:spPr>
          <a:xfrm>
            <a:off x="4672820" y="2306197"/>
            <a:ext cx="381000" cy="381000"/>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extBox 14"/>
          <p:cNvSpPr txBox="1"/>
          <p:nvPr/>
        </p:nvSpPr>
        <p:spPr>
          <a:xfrm>
            <a:off x="4217070" y="1355393"/>
            <a:ext cx="1238251" cy="923330"/>
          </a:xfrm>
          <a:prstGeom prst="rect">
            <a:avLst/>
          </a:prstGeom>
          <a:noFill/>
        </p:spPr>
        <p:txBody>
          <a:bodyPr wrap="square" rtlCol="0" anchor="b">
            <a:spAutoFit/>
          </a:bodyPr>
          <a:lstStyle/>
          <a:p>
            <a:pPr algn="ctr"/>
            <a:r>
              <a:rPr lang="en-US" dirty="0" smtClean="0"/>
              <a:t>14:43- Execution Complete</a:t>
            </a:r>
            <a:endParaRPr lang="en-US" dirty="0"/>
          </a:p>
        </p:txBody>
      </p:sp>
      <p:sp>
        <p:nvSpPr>
          <p:cNvPr id="16" name="Oval 15"/>
          <p:cNvSpPr/>
          <p:nvPr/>
        </p:nvSpPr>
        <p:spPr>
          <a:xfrm>
            <a:off x="7191374" y="2306197"/>
            <a:ext cx="381000" cy="381000"/>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Box 17"/>
          <p:cNvSpPr txBox="1"/>
          <p:nvPr/>
        </p:nvSpPr>
        <p:spPr>
          <a:xfrm>
            <a:off x="6434446" y="1377928"/>
            <a:ext cx="1766890" cy="923330"/>
          </a:xfrm>
          <a:prstGeom prst="rect">
            <a:avLst/>
          </a:prstGeom>
          <a:noFill/>
        </p:spPr>
        <p:txBody>
          <a:bodyPr wrap="square" rtlCol="0" anchor="b">
            <a:spAutoFit/>
          </a:bodyPr>
          <a:lstStyle/>
          <a:p>
            <a:pPr algn="ctr"/>
            <a:r>
              <a:rPr lang="en-US" dirty="0" smtClean="0"/>
              <a:t>14:52- Results Published to the Market (6)</a:t>
            </a:r>
            <a:endParaRPr lang="en-US" dirty="0"/>
          </a:p>
        </p:txBody>
      </p:sp>
      <p:sp>
        <p:nvSpPr>
          <p:cNvPr id="19" name="TextBox 18"/>
          <p:cNvSpPr txBox="1"/>
          <p:nvPr/>
        </p:nvSpPr>
        <p:spPr>
          <a:xfrm>
            <a:off x="520867" y="1898369"/>
            <a:ext cx="1028701" cy="369332"/>
          </a:xfrm>
          <a:prstGeom prst="rect">
            <a:avLst/>
          </a:prstGeom>
          <a:noFill/>
        </p:spPr>
        <p:txBody>
          <a:bodyPr wrap="square" rtlCol="0" anchor="b">
            <a:spAutoFit/>
          </a:bodyPr>
          <a:lstStyle/>
          <a:p>
            <a:pPr algn="ctr"/>
            <a:r>
              <a:rPr lang="en-US" dirty="0" smtClean="0"/>
              <a:t>14:30</a:t>
            </a:r>
            <a:endParaRPr lang="en-US" dirty="0"/>
          </a:p>
        </p:txBody>
      </p:sp>
      <p:sp>
        <p:nvSpPr>
          <p:cNvPr id="20" name="Left Brace 19"/>
          <p:cNvSpPr/>
          <p:nvPr/>
        </p:nvSpPr>
        <p:spPr>
          <a:xfrm rot="16200000">
            <a:off x="3043609" y="1411692"/>
            <a:ext cx="458018" cy="3181410"/>
          </a:xfrm>
          <a:prstGeom prst="leftBrace">
            <a:avLst>
              <a:gd name="adj1" fmla="val 8333"/>
              <a:gd name="adj2" fmla="val 54331"/>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Left Brace 20"/>
          <p:cNvSpPr/>
          <p:nvPr/>
        </p:nvSpPr>
        <p:spPr>
          <a:xfrm rot="16200000">
            <a:off x="5943191" y="1796474"/>
            <a:ext cx="458018" cy="2419348"/>
          </a:xfrm>
          <a:prstGeom prst="leftBrace">
            <a:avLst>
              <a:gd name="adj1" fmla="val 8333"/>
              <a:gd name="adj2" fmla="val 56817"/>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1841581" y="3349253"/>
            <a:ext cx="3161357" cy="923330"/>
          </a:xfrm>
          <a:prstGeom prst="rect">
            <a:avLst/>
          </a:prstGeom>
          <a:noFill/>
        </p:spPr>
        <p:txBody>
          <a:bodyPr wrap="square" rtlCol="0" anchor="b">
            <a:spAutoFit/>
          </a:bodyPr>
          <a:lstStyle/>
          <a:p>
            <a:pPr algn="ctr"/>
            <a:r>
              <a:rPr lang="en-US" dirty="0" smtClean="0"/>
              <a:t>RUC engine analyzing system conditions and deciding on commitments (2)  </a:t>
            </a:r>
            <a:endParaRPr lang="en-US" dirty="0"/>
          </a:p>
        </p:txBody>
      </p:sp>
      <p:sp>
        <p:nvSpPr>
          <p:cNvPr id="23" name="TextBox 22"/>
          <p:cNvSpPr txBox="1"/>
          <p:nvPr/>
        </p:nvSpPr>
        <p:spPr>
          <a:xfrm>
            <a:off x="4863320" y="3344325"/>
            <a:ext cx="3070063" cy="923330"/>
          </a:xfrm>
          <a:prstGeom prst="rect">
            <a:avLst/>
          </a:prstGeom>
          <a:noFill/>
        </p:spPr>
        <p:txBody>
          <a:bodyPr wrap="square" rtlCol="0" anchor="b">
            <a:spAutoFit/>
          </a:bodyPr>
          <a:lstStyle/>
          <a:p>
            <a:pPr algn="ctr"/>
            <a:r>
              <a:rPr lang="en-US" dirty="0" smtClean="0"/>
              <a:t>ERCOT Operators reviewing RUC recommendations (3) </a:t>
            </a:r>
            <a:endParaRPr lang="en-US" dirty="0"/>
          </a:p>
        </p:txBody>
      </p:sp>
      <p:cxnSp>
        <p:nvCxnSpPr>
          <p:cNvPr id="24" name="Straight Arrow Connector 23"/>
          <p:cNvCxnSpPr/>
          <p:nvPr/>
        </p:nvCxnSpPr>
        <p:spPr>
          <a:xfrm>
            <a:off x="619126" y="5111419"/>
            <a:ext cx="81534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885825" y="4920919"/>
            <a:ext cx="381000" cy="381000"/>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TextBox 25"/>
          <p:cNvSpPr txBox="1"/>
          <p:nvPr/>
        </p:nvSpPr>
        <p:spPr>
          <a:xfrm>
            <a:off x="1455692" y="5356106"/>
            <a:ext cx="1028701" cy="923330"/>
          </a:xfrm>
          <a:prstGeom prst="rect">
            <a:avLst/>
          </a:prstGeom>
          <a:noFill/>
        </p:spPr>
        <p:txBody>
          <a:bodyPr wrap="square" rtlCol="0" anchor="b">
            <a:spAutoFit/>
          </a:bodyPr>
          <a:lstStyle/>
          <a:p>
            <a:pPr algn="ctr"/>
            <a:r>
              <a:rPr lang="en-US" dirty="0" smtClean="0"/>
              <a:t>10:03- Engine starts</a:t>
            </a:r>
            <a:endParaRPr lang="en-US" dirty="0"/>
          </a:p>
        </p:txBody>
      </p:sp>
      <p:sp>
        <p:nvSpPr>
          <p:cNvPr id="27" name="Oval 26"/>
          <p:cNvSpPr/>
          <p:nvPr/>
        </p:nvSpPr>
        <p:spPr>
          <a:xfrm>
            <a:off x="1786685" y="4920919"/>
            <a:ext cx="381000" cy="381000"/>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Oval 27"/>
          <p:cNvSpPr/>
          <p:nvPr/>
        </p:nvSpPr>
        <p:spPr>
          <a:xfrm>
            <a:off x="4740252" y="4879069"/>
            <a:ext cx="381000" cy="381000"/>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TextBox 28"/>
          <p:cNvSpPr txBox="1"/>
          <p:nvPr/>
        </p:nvSpPr>
        <p:spPr>
          <a:xfrm>
            <a:off x="4311626" y="5355628"/>
            <a:ext cx="1238251" cy="923330"/>
          </a:xfrm>
          <a:prstGeom prst="rect">
            <a:avLst/>
          </a:prstGeom>
          <a:noFill/>
        </p:spPr>
        <p:txBody>
          <a:bodyPr wrap="square" rtlCol="0" anchor="b">
            <a:spAutoFit/>
          </a:bodyPr>
          <a:lstStyle/>
          <a:p>
            <a:pPr algn="ctr"/>
            <a:r>
              <a:rPr lang="en-US" dirty="0" smtClean="0"/>
              <a:t>10:13- Execution Complete</a:t>
            </a:r>
            <a:endParaRPr lang="en-US" dirty="0"/>
          </a:p>
        </p:txBody>
      </p:sp>
      <p:sp>
        <p:nvSpPr>
          <p:cNvPr id="30" name="Oval 29"/>
          <p:cNvSpPr/>
          <p:nvPr/>
        </p:nvSpPr>
        <p:spPr>
          <a:xfrm>
            <a:off x="8074819" y="4910894"/>
            <a:ext cx="381000" cy="381000"/>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TextBox 30"/>
          <p:cNvSpPr txBox="1"/>
          <p:nvPr/>
        </p:nvSpPr>
        <p:spPr>
          <a:xfrm>
            <a:off x="7377110" y="5362620"/>
            <a:ext cx="1766890" cy="923330"/>
          </a:xfrm>
          <a:prstGeom prst="rect">
            <a:avLst/>
          </a:prstGeom>
          <a:noFill/>
        </p:spPr>
        <p:txBody>
          <a:bodyPr wrap="square" rtlCol="0" anchor="b">
            <a:spAutoFit/>
          </a:bodyPr>
          <a:lstStyle/>
          <a:p>
            <a:pPr algn="ctr"/>
            <a:r>
              <a:rPr lang="en-US" dirty="0" smtClean="0"/>
              <a:t>10:29- Results Published to the Market (6)</a:t>
            </a:r>
            <a:endParaRPr lang="en-US" dirty="0"/>
          </a:p>
        </p:txBody>
      </p:sp>
      <p:sp>
        <p:nvSpPr>
          <p:cNvPr id="32" name="TextBox 31"/>
          <p:cNvSpPr txBox="1"/>
          <p:nvPr/>
        </p:nvSpPr>
        <p:spPr>
          <a:xfrm>
            <a:off x="561974" y="5362620"/>
            <a:ext cx="1028701" cy="369332"/>
          </a:xfrm>
          <a:prstGeom prst="rect">
            <a:avLst/>
          </a:prstGeom>
          <a:noFill/>
        </p:spPr>
        <p:txBody>
          <a:bodyPr wrap="square" rtlCol="0" anchor="b">
            <a:spAutoFit/>
          </a:bodyPr>
          <a:lstStyle/>
          <a:p>
            <a:pPr algn="ctr"/>
            <a:r>
              <a:rPr lang="en-US" dirty="0" smtClean="0"/>
              <a:t>10:00</a:t>
            </a:r>
            <a:endParaRPr lang="en-US" dirty="0"/>
          </a:p>
        </p:txBody>
      </p:sp>
      <p:sp>
        <p:nvSpPr>
          <p:cNvPr id="34" name="Left Brace 33"/>
          <p:cNvSpPr/>
          <p:nvPr/>
        </p:nvSpPr>
        <p:spPr>
          <a:xfrm rot="5400000">
            <a:off x="3193251" y="3168800"/>
            <a:ext cx="458018" cy="2882120"/>
          </a:xfrm>
          <a:prstGeom prst="leftBrace">
            <a:avLst>
              <a:gd name="adj1" fmla="val 8333"/>
              <a:gd name="adj2" fmla="val 51306"/>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Left Brace 34"/>
          <p:cNvSpPr/>
          <p:nvPr/>
        </p:nvSpPr>
        <p:spPr>
          <a:xfrm rot="5400000">
            <a:off x="6352922" y="2984531"/>
            <a:ext cx="458018" cy="3238810"/>
          </a:xfrm>
          <a:prstGeom prst="leftBrace">
            <a:avLst>
              <a:gd name="adj1" fmla="val 8333"/>
              <a:gd name="adj2" fmla="val 5741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192473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NPRR 744 Examples</a:t>
            </a:r>
            <a:endParaRPr lang="en-US" dirty="0"/>
          </a:p>
        </p:txBody>
      </p:sp>
      <p:sp>
        <p:nvSpPr>
          <p:cNvPr id="3" name="Content Placeholder 2"/>
          <p:cNvSpPr>
            <a:spLocks noGrp="1"/>
          </p:cNvSpPr>
          <p:nvPr>
            <p:ph idx="1"/>
          </p:nvPr>
        </p:nvSpPr>
        <p:spPr>
          <a:xfrm>
            <a:off x="379664" y="828675"/>
            <a:ext cx="8459536" cy="5734963"/>
          </a:xfrm>
        </p:spPr>
        <p:txBody>
          <a:bodyPr>
            <a:normAutofit/>
          </a:bodyPr>
          <a:lstStyle/>
          <a:p>
            <a:pPr marL="57150" indent="0">
              <a:buNone/>
            </a:pPr>
            <a:r>
              <a:rPr lang="en-US" sz="2000" dirty="0" smtClean="0"/>
              <a:t>On-line Example </a:t>
            </a:r>
            <a:r>
              <a:rPr lang="en-US" sz="2000" dirty="0"/>
              <a:t>C</a:t>
            </a:r>
            <a:r>
              <a:rPr lang="en-US" sz="2000" dirty="0" smtClean="0"/>
              <a:t>: On-line resource</a:t>
            </a:r>
            <a:r>
              <a:rPr lang="en-US" sz="2000" dirty="0"/>
              <a:t>, </a:t>
            </a:r>
            <a:r>
              <a:rPr lang="en-US" sz="2000" dirty="0" smtClean="0"/>
              <a:t>is committed </a:t>
            </a:r>
            <a:r>
              <a:rPr lang="en-US" sz="2000" dirty="0"/>
              <a:t>by a RUC process and communicated by ERCOT at </a:t>
            </a:r>
            <a:r>
              <a:rPr lang="en-US" sz="2000" dirty="0" smtClean="0"/>
              <a:t>11:20 </a:t>
            </a:r>
            <a:r>
              <a:rPr lang="en-US" sz="2000" dirty="0"/>
              <a:t>for Hour Ending </a:t>
            </a:r>
            <a:r>
              <a:rPr lang="en-US" sz="2000" dirty="0" smtClean="0"/>
              <a:t>12</a:t>
            </a:r>
            <a:endParaRPr lang="en-US" sz="1600" dirty="0"/>
          </a:p>
          <a:p>
            <a:pPr marL="400050">
              <a:buFont typeface="Arial" panose="020B0604020202020204" pitchFamily="34" charset="0"/>
              <a:buChar char="•"/>
            </a:pPr>
            <a:endParaRPr lang="en-US" sz="2000" dirty="0" smtClean="0"/>
          </a:p>
          <a:p>
            <a:pPr marL="400050">
              <a:buFont typeface="Arial" panose="020B0604020202020204" pitchFamily="34" charset="0"/>
              <a:buChar char="•"/>
            </a:pPr>
            <a:r>
              <a:rPr lang="en-US" sz="2000" dirty="0" smtClean="0"/>
              <a:t>11:22 Real-Time telemeters a resource status of ON</a:t>
            </a:r>
          </a:p>
          <a:p>
            <a:pPr marL="400050"/>
            <a:r>
              <a:rPr lang="en-US" sz="2000" dirty="0" smtClean="0"/>
              <a:t>11:23 </a:t>
            </a:r>
            <a:r>
              <a:rPr lang="en-US" sz="2000" dirty="0"/>
              <a:t>Real-Time telemeters a resource status of </a:t>
            </a:r>
            <a:r>
              <a:rPr lang="en-US" sz="2000" dirty="0" smtClean="0"/>
              <a:t>ONOPTOUT</a:t>
            </a:r>
          </a:p>
          <a:p>
            <a:pPr marL="400050"/>
            <a:r>
              <a:rPr lang="en-US" sz="2000" dirty="0" smtClean="0"/>
              <a:t>11:24 SCED snapshot captures ONOPTOUT status</a:t>
            </a:r>
          </a:p>
          <a:p>
            <a:pPr marL="1200150" lvl="2" indent="-342900">
              <a:buFont typeface="+mj-lt"/>
              <a:buAutoNum type="alphaLcParenR"/>
            </a:pPr>
            <a:r>
              <a:rPr lang="en-US" sz="1400" dirty="0"/>
              <a:t>The resource has a confirmed RUC commitment 	 	</a:t>
            </a:r>
            <a:r>
              <a:rPr lang="en-US" sz="1400" dirty="0" smtClean="0"/>
              <a:t>              (</a:t>
            </a:r>
            <a:r>
              <a:rPr lang="en-US" sz="1400" dirty="0"/>
              <a:t>TRUE)</a:t>
            </a:r>
          </a:p>
          <a:p>
            <a:pPr marL="1200150" lvl="2" indent="-342900">
              <a:buFont typeface="+mj-lt"/>
              <a:buAutoNum type="alphaLcParenR"/>
            </a:pPr>
            <a:r>
              <a:rPr lang="en-US" sz="1400" dirty="0"/>
              <a:t>The first hour of the RUC commitment block	 </a:t>
            </a:r>
            <a:r>
              <a:rPr lang="en-US" sz="1400" dirty="0" smtClean="0"/>
              <a:t> </a:t>
            </a:r>
            <a:r>
              <a:rPr lang="en-US" sz="1400" dirty="0"/>
              <a:t>	    </a:t>
            </a:r>
            <a:r>
              <a:rPr lang="en-US" sz="1400" dirty="0" smtClean="0"/>
              <a:t>          (</a:t>
            </a:r>
            <a:r>
              <a:rPr lang="en-US" sz="1400" dirty="0"/>
              <a:t>TRUE)</a:t>
            </a:r>
          </a:p>
          <a:p>
            <a:pPr marL="1200150" lvl="2" indent="-342900">
              <a:buFont typeface="+mj-lt"/>
              <a:buAutoNum type="alphaLcParenR"/>
            </a:pPr>
            <a:r>
              <a:rPr lang="en-US" sz="1400" dirty="0"/>
              <a:t>SCED snapshot when resource is on-line and available for SCED </a:t>
            </a:r>
            <a:r>
              <a:rPr lang="en-US" sz="1400" dirty="0" smtClean="0"/>
              <a:t>dispatch (TRUE)</a:t>
            </a:r>
            <a:endParaRPr lang="en-US" sz="1800" dirty="0"/>
          </a:p>
          <a:p>
            <a:pPr marL="800100" lvl="1"/>
            <a:endParaRPr lang="en-US" sz="1600" dirty="0"/>
          </a:p>
          <a:p>
            <a:pPr marL="457200" lvl="1" indent="0">
              <a:buNone/>
            </a:pPr>
            <a:endParaRPr lang="en-US" sz="1600" dirty="0"/>
          </a:p>
          <a:p>
            <a:pPr marL="400050">
              <a:buFont typeface="Arial" panose="020B0604020202020204" pitchFamily="34" charset="0"/>
              <a:buChar char="•"/>
            </a:pPr>
            <a:r>
              <a:rPr lang="en-US" sz="2000" dirty="0"/>
              <a:t>Outcome: </a:t>
            </a:r>
          </a:p>
          <a:p>
            <a:pPr marL="800100" lvl="1">
              <a:buFont typeface="Arial" panose="020B0604020202020204" pitchFamily="34" charset="0"/>
              <a:buChar char="•"/>
            </a:pPr>
            <a:r>
              <a:rPr lang="en-US" sz="1600" dirty="0"/>
              <a:t>QSE opted out of RUC settlement for RUC committed resource </a:t>
            </a:r>
            <a:endParaRPr lang="en-US" sz="1600" dirty="0" smtClean="0"/>
          </a:p>
          <a:p>
            <a:pPr marL="800100" lvl="1">
              <a:buFont typeface="Arial" panose="020B0604020202020204" pitchFamily="34" charset="0"/>
              <a:buChar char="•"/>
            </a:pPr>
            <a:r>
              <a:rPr lang="en-US" sz="1600" dirty="0" smtClean="0"/>
              <a:t>RTRDP </a:t>
            </a:r>
            <a:r>
              <a:rPr lang="en-US" sz="1600" dirty="0"/>
              <a:t>was NOT calculated</a:t>
            </a:r>
          </a:p>
          <a:p>
            <a:pPr marL="514350" lvl="1" indent="0">
              <a:buNone/>
            </a:pPr>
            <a:endParaRPr lang="en-US" sz="1600" dirty="0" smtClean="0"/>
          </a:p>
          <a:p>
            <a:endParaRPr lang="en-US" sz="2400" dirty="0"/>
          </a:p>
        </p:txBody>
      </p:sp>
    </p:spTree>
    <p:extLst>
      <p:ext uri="{BB962C8B-B14F-4D97-AF65-F5344CB8AC3E}">
        <p14:creationId xmlns:p14="http://schemas.microsoft.com/office/powerpoint/2010/main" val="3035899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solidFill>
              </a:rPr>
              <a:t>The RUC Engine</a:t>
            </a:r>
            <a:r>
              <a:rPr lang="en-US" dirty="0"/>
              <a:t/>
            </a:r>
            <a:br>
              <a:rPr lang="en-US" dirty="0"/>
            </a:br>
            <a:endParaRPr lang="en-US" dirty="0"/>
          </a:p>
        </p:txBody>
      </p:sp>
    </p:spTree>
    <p:extLst>
      <p:ext uri="{BB962C8B-B14F-4D97-AF65-F5344CB8AC3E}">
        <p14:creationId xmlns:p14="http://schemas.microsoft.com/office/powerpoint/2010/main" val="2932282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Down Arrow 43"/>
          <p:cNvSpPr>
            <a:spLocks noChangeArrowheads="1"/>
          </p:cNvSpPr>
          <p:nvPr/>
        </p:nvSpPr>
        <p:spPr bwMode="auto">
          <a:xfrm rot="13633373">
            <a:off x="1809855" y="5010384"/>
            <a:ext cx="403225" cy="907448"/>
          </a:xfrm>
          <a:prstGeom prst="downArrow">
            <a:avLst>
              <a:gd name="adj1" fmla="val 40361"/>
              <a:gd name="adj2" fmla="val 61034"/>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B6770"/>
              </a:solidFill>
              <a:effectLst/>
              <a:uLnTx/>
              <a:uFillTx/>
            </a:endParaRPr>
          </a:p>
        </p:txBody>
      </p:sp>
      <p:sp>
        <p:nvSpPr>
          <p:cNvPr id="48" name="Down Arrow 44"/>
          <p:cNvSpPr>
            <a:spLocks noChangeArrowheads="1"/>
          </p:cNvSpPr>
          <p:nvPr/>
        </p:nvSpPr>
        <p:spPr bwMode="auto">
          <a:xfrm rot="3739676" flipV="1">
            <a:off x="6397032" y="2259296"/>
            <a:ext cx="403225" cy="844550"/>
          </a:xfrm>
          <a:prstGeom prst="downArrow">
            <a:avLst>
              <a:gd name="adj1" fmla="val 40361"/>
              <a:gd name="adj2" fmla="val 6108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B6770"/>
              </a:solidFill>
              <a:effectLst/>
              <a:uLnTx/>
              <a:uFillTx/>
            </a:endParaRPr>
          </a:p>
        </p:txBody>
      </p:sp>
      <p:sp>
        <p:nvSpPr>
          <p:cNvPr id="2" name="Title 1"/>
          <p:cNvSpPr>
            <a:spLocks noGrp="1"/>
          </p:cNvSpPr>
          <p:nvPr>
            <p:ph type="title"/>
          </p:nvPr>
        </p:nvSpPr>
        <p:spPr/>
        <p:txBody>
          <a:bodyPr/>
          <a:lstStyle/>
          <a:p>
            <a:r>
              <a:rPr lang="en-US" dirty="0" smtClean="0"/>
              <a:t>Engine Process Overview</a:t>
            </a:r>
            <a:endParaRPr lang="en-US" dirty="0"/>
          </a:p>
        </p:txBody>
      </p:sp>
      <p:sp>
        <p:nvSpPr>
          <p:cNvPr id="4" name="Slide Number Placeholder 3"/>
          <p:cNvSpPr>
            <a:spLocks noGrp="1"/>
          </p:cNvSpPr>
          <p:nvPr>
            <p:ph type="sldNum" sz="quarter" idx="4"/>
          </p:nvPr>
        </p:nvSpPr>
        <p:spPr>
          <a:xfrm>
            <a:off x="8516974" y="6158340"/>
            <a:ext cx="533400" cy="220662"/>
          </a:xfrm>
        </p:spPr>
        <p:txBody>
          <a:bodyPr/>
          <a:lstStyle/>
          <a:p>
            <a:fld id="{1D93BD3E-1E9A-4970-A6F7-E7AC52762E0C}" type="slidenum">
              <a:rPr lang="en-US" smtClean="0"/>
              <a:pPr/>
              <a:t>8</a:t>
            </a:fld>
            <a:endParaRPr lang="en-US"/>
          </a:p>
        </p:txBody>
      </p:sp>
      <p:sp>
        <p:nvSpPr>
          <p:cNvPr id="26" name="Down Arrow 44"/>
          <p:cNvSpPr>
            <a:spLocks noChangeArrowheads="1"/>
          </p:cNvSpPr>
          <p:nvPr/>
        </p:nvSpPr>
        <p:spPr bwMode="auto">
          <a:xfrm rot="5400000" flipV="1">
            <a:off x="6351702" y="3221681"/>
            <a:ext cx="403225" cy="844550"/>
          </a:xfrm>
          <a:prstGeom prst="downArrow">
            <a:avLst>
              <a:gd name="adj1" fmla="val 40361"/>
              <a:gd name="adj2" fmla="val 6108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B6770"/>
              </a:solidFill>
              <a:effectLst/>
              <a:uLnTx/>
              <a:uFillTx/>
            </a:endParaRPr>
          </a:p>
        </p:txBody>
      </p:sp>
      <p:sp>
        <p:nvSpPr>
          <p:cNvPr id="27" name="Down Arrow 45"/>
          <p:cNvSpPr>
            <a:spLocks noChangeArrowheads="1"/>
          </p:cNvSpPr>
          <p:nvPr/>
        </p:nvSpPr>
        <p:spPr bwMode="auto">
          <a:xfrm rot="17430219">
            <a:off x="6363705" y="4111213"/>
            <a:ext cx="403225" cy="844550"/>
          </a:xfrm>
          <a:prstGeom prst="downArrow">
            <a:avLst>
              <a:gd name="adj1" fmla="val 40361"/>
              <a:gd name="adj2" fmla="val 6108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B6770"/>
              </a:solidFill>
              <a:effectLst/>
              <a:uLnTx/>
              <a:uFillTx/>
            </a:endParaRPr>
          </a:p>
        </p:txBody>
      </p:sp>
      <p:sp>
        <p:nvSpPr>
          <p:cNvPr id="28" name="Down Arrow 43"/>
          <p:cNvSpPr>
            <a:spLocks noChangeArrowheads="1"/>
          </p:cNvSpPr>
          <p:nvPr/>
        </p:nvSpPr>
        <p:spPr bwMode="auto">
          <a:xfrm rot="15793790">
            <a:off x="1740256" y="3628771"/>
            <a:ext cx="403225" cy="826622"/>
          </a:xfrm>
          <a:prstGeom prst="downArrow">
            <a:avLst>
              <a:gd name="adj1" fmla="val 40361"/>
              <a:gd name="adj2" fmla="val 61034"/>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B6770"/>
              </a:solidFill>
              <a:effectLst/>
              <a:uLnTx/>
              <a:uFillTx/>
            </a:endParaRPr>
          </a:p>
        </p:txBody>
      </p:sp>
      <p:sp>
        <p:nvSpPr>
          <p:cNvPr id="29" name="Down Arrow 43"/>
          <p:cNvSpPr>
            <a:spLocks noChangeArrowheads="1"/>
          </p:cNvSpPr>
          <p:nvPr/>
        </p:nvSpPr>
        <p:spPr bwMode="auto">
          <a:xfrm rot="6973534" flipV="1">
            <a:off x="1772300" y="2094335"/>
            <a:ext cx="403225" cy="836943"/>
          </a:xfrm>
          <a:prstGeom prst="downArrow">
            <a:avLst>
              <a:gd name="adj1" fmla="val 40361"/>
              <a:gd name="adj2" fmla="val 61034"/>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B6770"/>
              </a:solidFill>
              <a:effectLst/>
              <a:uLnTx/>
              <a:uFillTx/>
            </a:endParaRPr>
          </a:p>
        </p:txBody>
      </p:sp>
      <p:sp>
        <p:nvSpPr>
          <p:cNvPr id="30" name="Down Arrow 29"/>
          <p:cNvSpPr>
            <a:spLocks noChangeArrowheads="1"/>
          </p:cNvSpPr>
          <p:nvPr/>
        </p:nvSpPr>
        <p:spPr bwMode="auto">
          <a:xfrm rot="6157498" flipV="1">
            <a:off x="1765216" y="2886722"/>
            <a:ext cx="403225" cy="766088"/>
          </a:xfrm>
          <a:prstGeom prst="downArrow">
            <a:avLst>
              <a:gd name="adj1" fmla="val 40361"/>
              <a:gd name="adj2" fmla="val 61068"/>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B6770"/>
              </a:solidFill>
              <a:effectLst/>
              <a:uLnTx/>
              <a:uFillTx/>
            </a:endParaRPr>
          </a:p>
        </p:txBody>
      </p:sp>
      <p:sp>
        <p:nvSpPr>
          <p:cNvPr id="31" name="Down Arrow 43"/>
          <p:cNvSpPr>
            <a:spLocks noChangeArrowheads="1"/>
          </p:cNvSpPr>
          <p:nvPr/>
        </p:nvSpPr>
        <p:spPr bwMode="auto">
          <a:xfrm rot="15034872">
            <a:off x="1740257" y="4303456"/>
            <a:ext cx="403225" cy="907448"/>
          </a:xfrm>
          <a:prstGeom prst="downArrow">
            <a:avLst>
              <a:gd name="adj1" fmla="val 40361"/>
              <a:gd name="adj2" fmla="val 61034"/>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B6770"/>
              </a:solidFill>
              <a:effectLst/>
              <a:uLnTx/>
              <a:uFillTx/>
            </a:endParaRPr>
          </a:p>
        </p:txBody>
      </p:sp>
      <p:sp>
        <p:nvSpPr>
          <p:cNvPr id="32" name="Rounded Rectangle 29"/>
          <p:cNvSpPr>
            <a:spLocks noChangeArrowheads="1"/>
          </p:cNvSpPr>
          <p:nvPr/>
        </p:nvSpPr>
        <p:spPr bwMode="auto">
          <a:xfrm>
            <a:off x="2438400" y="1752600"/>
            <a:ext cx="4005262" cy="3946525"/>
          </a:xfrm>
          <a:prstGeom prst="roundRect">
            <a:avLst>
              <a:gd name="adj" fmla="val 446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bIns="27432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rPr>
              <a:t>Reliability </a:t>
            </a:r>
            <a:br>
              <a:rPr kumimoji="0" lang="en-US" sz="1800" b="1" i="0" u="none" strike="noStrike" kern="0" cap="none" spc="0" normalizeH="0" baseline="0" noProof="0" dirty="0" smtClean="0">
                <a:ln>
                  <a:noFill/>
                </a:ln>
                <a:solidFill>
                  <a:prstClr val="white"/>
                </a:solidFill>
                <a:effectLst/>
                <a:uLnTx/>
                <a:uFillTx/>
              </a:rPr>
            </a:br>
            <a:r>
              <a:rPr kumimoji="0" lang="en-US" sz="1800" b="1" i="0" u="none" strike="noStrike" kern="0" cap="none" spc="0" normalizeH="0" baseline="0" noProof="0" dirty="0" smtClean="0">
                <a:ln>
                  <a:noFill/>
                </a:ln>
                <a:solidFill>
                  <a:prstClr val="white"/>
                </a:solidFill>
                <a:effectLst/>
                <a:uLnTx/>
                <a:uFillTx/>
              </a:rPr>
              <a:t>Unit Commitment</a:t>
            </a:r>
          </a:p>
        </p:txBody>
      </p:sp>
      <p:sp>
        <p:nvSpPr>
          <p:cNvPr id="33" name="Right Arrow 9"/>
          <p:cNvSpPr>
            <a:spLocks noChangeArrowheads="1"/>
          </p:cNvSpPr>
          <p:nvPr/>
        </p:nvSpPr>
        <p:spPr bwMode="auto">
          <a:xfrm>
            <a:off x="3946525" y="2871788"/>
            <a:ext cx="755650" cy="1419225"/>
          </a:xfrm>
          <a:prstGeom prst="rightArrow">
            <a:avLst>
              <a:gd name="adj1" fmla="val 50000"/>
              <a:gd name="adj2" fmla="val 42305"/>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B6770"/>
              </a:solidFill>
              <a:effectLst/>
              <a:uLnTx/>
              <a:uFillTx/>
            </a:endParaRPr>
          </a:p>
        </p:txBody>
      </p:sp>
      <p:sp>
        <p:nvSpPr>
          <p:cNvPr id="34" name="AutoShape 6"/>
          <p:cNvSpPr>
            <a:spLocks noChangeArrowheads="1"/>
          </p:cNvSpPr>
          <p:nvPr/>
        </p:nvSpPr>
        <p:spPr bwMode="auto">
          <a:xfrm>
            <a:off x="2549525" y="2608263"/>
            <a:ext cx="1619250" cy="1828800"/>
          </a:xfrm>
          <a:prstGeom prst="roundRect">
            <a:avLst>
              <a:gd name="adj" fmla="val 688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cs typeface="Arial" charset="0"/>
              </a:rPr>
              <a:t>Transmission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cs typeface="Arial" charset="0"/>
              </a:rPr>
              <a:t>Security Analysis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cs typeface="Arial" charset="0"/>
              </a:rPr>
              <a:t>(TSA)</a:t>
            </a:r>
          </a:p>
        </p:txBody>
      </p:sp>
      <p:sp>
        <p:nvSpPr>
          <p:cNvPr id="35" name="AutoShape 8"/>
          <p:cNvSpPr>
            <a:spLocks noChangeArrowheads="1"/>
          </p:cNvSpPr>
          <p:nvPr/>
        </p:nvSpPr>
        <p:spPr bwMode="auto">
          <a:xfrm>
            <a:off x="4705350" y="2608263"/>
            <a:ext cx="1622425" cy="1828800"/>
          </a:xfrm>
          <a:prstGeom prst="roundRect">
            <a:avLst>
              <a:gd name="adj" fmla="val 688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cs typeface="Arial" charset="0"/>
              </a:rPr>
              <a:t>Reliability Unit</a:t>
            </a:r>
            <a:br>
              <a:rPr kumimoji="0" lang="en-US" sz="1400" b="1" i="0" u="none" strike="noStrike" kern="0" cap="none" spc="0" normalizeH="0" baseline="0" noProof="0" dirty="0" smtClean="0">
                <a:ln>
                  <a:noFill/>
                </a:ln>
                <a:solidFill>
                  <a:prstClr val="white"/>
                </a:solidFill>
                <a:effectLst/>
                <a:uLnTx/>
                <a:uFillTx/>
                <a:cs typeface="Arial" charset="0"/>
              </a:rPr>
            </a:br>
            <a:r>
              <a:rPr kumimoji="0" lang="en-US" sz="1400" b="1" i="0" u="none" strike="noStrike" kern="0" cap="none" spc="0" normalizeH="0" baseline="0" noProof="0" dirty="0" smtClean="0">
                <a:ln>
                  <a:noFill/>
                </a:ln>
                <a:solidFill>
                  <a:prstClr val="white"/>
                </a:solidFill>
                <a:effectLst/>
                <a:uLnTx/>
                <a:uFillTx/>
                <a:cs typeface="Arial" charset="0"/>
              </a:rPr>
              <a:t>Commitment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cs typeface="Arial" charset="0"/>
              </a:rPr>
              <a:t>(RUC)</a:t>
            </a:r>
          </a:p>
        </p:txBody>
      </p:sp>
      <p:sp>
        <p:nvSpPr>
          <p:cNvPr id="36" name="Rounded Rectangle 35"/>
          <p:cNvSpPr/>
          <p:nvPr/>
        </p:nvSpPr>
        <p:spPr>
          <a:xfrm>
            <a:off x="141324" y="1604540"/>
            <a:ext cx="1631950" cy="1062074"/>
          </a:xfrm>
          <a:prstGeom prst="roundRect">
            <a:avLst>
              <a:gd name="adj" fmla="val 3695"/>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5B6770">
                  <a:lumMod val="75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rPr>
              <a:t>Current Operating Plans (COPs)</a:t>
            </a:r>
          </a:p>
        </p:txBody>
      </p:sp>
      <p:sp>
        <p:nvSpPr>
          <p:cNvPr id="37" name="Rounded Rectangle 36"/>
          <p:cNvSpPr/>
          <p:nvPr/>
        </p:nvSpPr>
        <p:spPr>
          <a:xfrm>
            <a:off x="141324" y="2801253"/>
            <a:ext cx="1631950" cy="842703"/>
          </a:xfrm>
          <a:prstGeom prst="roundRect">
            <a:avLst>
              <a:gd name="adj" fmla="val 3695"/>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rPr>
              <a:t>Network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rPr>
              <a:t>Operations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rPr>
              <a:t>Model</a:t>
            </a:r>
          </a:p>
        </p:txBody>
      </p:sp>
      <p:sp>
        <p:nvSpPr>
          <p:cNvPr id="38" name="Rounded Rectangle 37"/>
          <p:cNvSpPr/>
          <p:nvPr/>
        </p:nvSpPr>
        <p:spPr>
          <a:xfrm>
            <a:off x="141324" y="3778595"/>
            <a:ext cx="1631950" cy="638002"/>
          </a:xfrm>
          <a:prstGeom prst="roundRect">
            <a:avLst>
              <a:gd name="adj" fmla="val 3695"/>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rPr>
              <a:t>Contingencies</a:t>
            </a: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9424" y="1422100"/>
            <a:ext cx="538583" cy="713477"/>
          </a:xfrm>
          <a:prstGeom prst="rect">
            <a:avLst/>
          </a:prstGeom>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203" y="1243644"/>
            <a:ext cx="610699" cy="636736"/>
          </a:xfrm>
          <a:prstGeom prst="rect">
            <a:avLst/>
          </a:prstGeom>
        </p:spPr>
      </p:pic>
      <p:sp>
        <p:nvSpPr>
          <p:cNvPr id="41" name="Rounded Rectangle 40"/>
          <p:cNvSpPr/>
          <p:nvPr/>
        </p:nvSpPr>
        <p:spPr>
          <a:xfrm>
            <a:off x="141324" y="4551237"/>
            <a:ext cx="1631950" cy="638002"/>
          </a:xfrm>
          <a:prstGeom prst="roundRect">
            <a:avLst>
              <a:gd name="adj" fmla="val 3695"/>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rPr>
              <a:t>Load Forecast</a:t>
            </a:r>
          </a:p>
        </p:txBody>
      </p:sp>
      <p:sp>
        <p:nvSpPr>
          <p:cNvPr id="42" name="Rounded Rectangle 41"/>
          <p:cNvSpPr/>
          <p:nvPr/>
        </p:nvSpPr>
        <p:spPr>
          <a:xfrm>
            <a:off x="3499284" y="1210229"/>
            <a:ext cx="1497082" cy="467242"/>
          </a:xfrm>
          <a:prstGeom prst="roundRect">
            <a:avLst>
              <a:gd name="adj" fmla="val 3695"/>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rPr>
              <a:t>Offers</a:t>
            </a:r>
          </a:p>
        </p:txBody>
      </p:sp>
      <p:sp>
        <p:nvSpPr>
          <p:cNvPr id="43" name="Bent Arrow 42"/>
          <p:cNvSpPr/>
          <p:nvPr/>
        </p:nvSpPr>
        <p:spPr>
          <a:xfrm rot="5400000">
            <a:off x="4884760" y="1495606"/>
            <a:ext cx="969054" cy="745842"/>
          </a:xfrm>
          <a:prstGeom prst="bentArrow">
            <a:avLst>
              <a:gd name="adj1" fmla="val 22999"/>
              <a:gd name="adj2" fmla="val 27066"/>
              <a:gd name="adj3" fmla="val 25000"/>
              <a:gd name="adj4" fmla="val 43750"/>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endParaRPr>
          </a:p>
        </p:txBody>
      </p:sp>
      <p:sp>
        <p:nvSpPr>
          <p:cNvPr id="44" name="Rounded Rectangle 34"/>
          <p:cNvSpPr>
            <a:spLocks noChangeArrowheads="1"/>
          </p:cNvSpPr>
          <p:nvPr/>
        </p:nvSpPr>
        <p:spPr bwMode="auto">
          <a:xfrm>
            <a:off x="7019972" y="2066556"/>
            <a:ext cx="1855692" cy="812036"/>
          </a:xfrm>
          <a:prstGeom prst="roundRect">
            <a:avLst>
              <a:gd name="adj" fmla="val 10282"/>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rPr>
              <a:t>Resource Commitments</a:t>
            </a:r>
            <a:endParaRPr kumimoji="0" lang="en-US" sz="1400" b="1" i="0" u="none" strike="noStrike" kern="0" cap="none" spc="0" normalizeH="0" baseline="0" noProof="0" dirty="0">
              <a:ln>
                <a:noFill/>
              </a:ln>
              <a:solidFill>
                <a:schemeClr val="bg1"/>
              </a:solidFill>
              <a:effectLst/>
              <a:uLnTx/>
              <a:uFillTx/>
            </a:endParaRPr>
          </a:p>
        </p:txBody>
      </p:sp>
      <p:sp>
        <p:nvSpPr>
          <p:cNvPr id="45" name="Rounded Rectangle 34"/>
          <p:cNvSpPr>
            <a:spLocks noChangeArrowheads="1"/>
          </p:cNvSpPr>
          <p:nvPr/>
        </p:nvSpPr>
        <p:spPr bwMode="auto">
          <a:xfrm>
            <a:off x="7019972" y="3245051"/>
            <a:ext cx="1855692" cy="771751"/>
          </a:xfrm>
          <a:prstGeom prst="roundRect">
            <a:avLst>
              <a:gd name="adj" fmla="val 10282"/>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rPr>
              <a:t>Resource De-commitments</a:t>
            </a:r>
            <a:endParaRPr kumimoji="0" lang="en-US" sz="1400" b="1" i="0" u="none" strike="noStrike" kern="0" cap="none" spc="0" normalizeH="0" baseline="0" noProof="0" dirty="0">
              <a:ln>
                <a:noFill/>
              </a:ln>
              <a:solidFill>
                <a:schemeClr val="bg1"/>
              </a:solidFill>
              <a:effectLst/>
              <a:uLnTx/>
              <a:uFillTx/>
            </a:endParaRPr>
          </a:p>
        </p:txBody>
      </p:sp>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9992" y="968802"/>
            <a:ext cx="538583" cy="713477"/>
          </a:xfrm>
          <a:prstGeom prst="rect">
            <a:avLst/>
          </a:prstGeom>
        </p:spPr>
      </p:pic>
      <p:sp>
        <p:nvSpPr>
          <p:cNvPr id="47" name="Rounded Rectangle 34"/>
          <p:cNvSpPr>
            <a:spLocks noChangeArrowheads="1"/>
          </p:cNvSpPr>
          <p:nvPr/>
        </p:nvSpPr>
        <p:spPr bwMode="auto">
          <a:xfrm>
            <a:off x="7027993" y="4281986"/>
            <a:ext cx="1855692" cy="771751"/>
          </a:xfrm>
          <a:prstGeom prst="roundRect">
            <a:avLst>
              <a:gd name="adj" fmla="val 10282"/>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schemeClr val="bg1"/>
                </a:solidFill>
              </a:rPr>
              <a:t>Constraint Information</a:t>
            </a:r>
            <a:endParaRPr kumimoji="0" lang="en-US" sz="1400" b="1" i="0" u="none" strike="noStrike" kern="0" cap="none" spc="0" normalizeH="0" baseline="0" noProof="0" dirty="0">
              <a:ln>
                <a:noFill/>
              </a:ln>
              <a:solidFill>
                <a:schemeClr val="bg1"/>
              </a:solidFill>
              <a:effectLst/>
              <a:uLnTx/>
              <a:uFillTx/>
            </a:endParaRPr>
          </a:p>
        </p:txBody>
      </p:sp>
      <p:sp>
        <p:nvSpPr>
          <p:cNvPr id="49" name="Rounded Rectangle 48"/>
          <p:cNvSpPr/>
          <p:nvPr/>
        </p:nvSpPr>
        <p:spPr>
          <a:xfrm>
            <a:off x="141324" y="5311643"/>
            <a:ext cx="1631950" cy="789299"/>
          </a:xfrm>
          <a:prstGeom prst="roundRect">
            <a:avLst>
              <a:gd name="adj" fmla="val 3695"/>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rPr>
              <a:t>Additional Resource Information </a:t>
            </a:r>
          </a:p>
        </p:txBody>
      </p:sp>
    </p:spTree>
    <p:extLst>
      <p:ext uri="{BB962C8B-B14F-4D97-AF65-F5344CB8AC3E}">
        <p14:creationId xmlns:p14="http://schemas.microsoft.com/office/powerpoint/2010/main" val="2222989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Inputs</a:t>
            </a:r>
            <a:endParaRPr lang="en-US" dirty="0"/>
          </a:p>
        </p:txBody>
      </p:sp>
      <p:sp>
        <p:nvSpPr>
          <p:cNvPr id="3" name="Content Placeholder 2"/>
          <p:cNvSpPr>
            <a:spLocks noGrp="1"/>
          </p:cNvSpPr>
          <p:nvPr>
            <p:ph idx="1"/>
          </p:nvPr>
        </p:nvSpPr>
        <p:spPr/>
        <p:txBody>
          <a:bodyPr/>
          <a:lstStyle/>
          <a:p>
            <a:r>
              <a:rPr lang="en-US" sz="2400" dirty="0" smtClean="0"/>
              <a:t>COPs for individual Resources</a:t>
            </a:r>
          </a:p>
          <a:p>
            <a:pPr lvl="1"/>
            <a:r>
              <a:rPr lang="en-US" sz="2000" dirty="0" smtClean="0"/>
              <a:t>High and Low Sustained Limits (HSL and LSL), status, Ancillary Service (AS) responsibilities, etc…</a:t>
            </a:r>
          </a:p>
          <a:p>
            <a:r>
              <a:rPr lang="en-US" sz="2400" dirty="0" smtClean="0"/>
              <a:t>Offers (discussed in more detail on the next slide)</a:t>
            </a:r>
            <a:endParaRPr lang="en-US" sz="2000" dirty="0" smtClean="0"/>
          </a:p>
          <a:p>
            <a:r>
              <a:rPr lang="en-US" sz="2400" dirty="0" smtClean="0"/>
              <a:t>Network model including equipment ratings, transmission outages, etc.</a:t>
            </a:r>
          </a:p>
          <a:p>
            <a:r>
              <a:rPr lang="en-US" sz="2400" dirty="0" smtClean="0"/>
              <a:t>Contingencies</a:t>
            </a:r>
          </a:p>
          <a:p>
            <a:r>
              <a:rPr lang="en-US" sz="2400" dirty="0" smtClean="0"/>
              <a:t>Hourly load forecasts and load distribution factors</a:t>
            </a:r>
          </a:p>
          <a:p>
            <a:r>
              <a:rPr lang="en-US" sz="2400" dirty="0" smtClean="0"/>
              <a:t>Additional Resource information</a:t>
            </a:r>
          </a:p>
          <a:p>
            <a:pPr lvl="1"/>
            <a:r>
              <a:rPr lang="en-US" sz="2000" dirty="0" smtClean="0"/>
              <a:t>Initial status, warm status, offline time, start time, etc…</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spTree>
    <p:extLst>
      <p:ext uri="{BB962C8B-B14F-4D97-AF65-F5344CB8AC3E}">
        <p14:creationId xmlns:p14="http://schemas.microsoft.com/office/powerpoint/2010/main" val="29808198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aomiu\LOCALS~1\Temp\articulate\presenter\imgtemp\zQmBAXii_files\slide0001_image001.png"/>
</p:tagLst>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E9AA12-8AF9-4AA6-90FE-24669859CDF3}">
  <ds:schemaRefs>
    <ds:schemaRef ds:uri="http://schemas.microsoft.com/office/infopath/2007/PartnerControls"/>
    <ds:schemaRef ds:uri="http://purl.org/dc/terms/"/>
    <ds:schemaRef ds:uri="http://schemas.microsoft.com/office/2006/metadata/properties"/>
    <ds:schemaRef ds:uri="http://www.w3.org/XML/1998/namespace"/>
    <ds:schemaRef ds:uri="http://purl.org/dc/elements/1.1/"/>
    <ds:schemaRef ds:uri="http://schemas.microsoft.com/office/2006/documentManagement/types"/>
    <ds:schemaRef ds:uri="http://schemas.openxmlformats.org/package/2006/metadata/core-properties"/>
    <ds:schemaRef ds:uri="c34af464-7aa1-4edd-9be4-83dffc1cb926"/>
    <ds:schemaRef ds:uri="http://purl.org/dc/dcmitype/"/>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2051</TotalTime>
  <Words>3816</Words>
  <Application>Microsoft Office PowerPoint</Application>
  <PresentationFormat>On-screen Show (4:3)</PresentationFormat>
  <Paragraphs>608</Paragraphs>
  <Slides>60</Slides>
  <Notes>60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60</vt:i4>
      </vt:variant>
    </vt:vector>
  </HeadingPairs>
  <TitlesOfParts>
    <vt:vector size="64" baseType="lpstr">
      <vt:lpstr>Arial</vt:lpstr>
      <vt:lpstr>Calibri</vt:lpstr>
      <vt:lpstr>1_Custom Design</vt:lpstr>
      <vt:lpstr>Office Theme</vt:lpstr>
      <vt:lpstr>PowerPoint Presentation</vt:lpstr>
      <vt:lpstr>Today’s Agenda</vt:lpstr>
      <vt:lpstr>Overview of the RUC Timeline </vt:lpstr>
      <vt:lpstr>Where RUC Fits</vt:lpstr>
      <vt:lpstr>When are RUC Studies Executed?</vt:lpstr>
      <vt:lpstr>Process Timeline Example</vt:lpstr>
      <vt:lpstr>The RUC Engine </vt:lpstr>
      <vt:lpstr>Engine Process Overview</vt:lpstr>
      <vt:lpstr>Inputs</vt:lpstr>
      <vt:lpstr>Resource Offers Used by RUC</vt:lpstr>
      <vt:lpstr>Outputs</vt:lpstr>
      <vt:lpstr>RUC Optimization</vt:lpstr>
      <vt:lpstr>RUC Engine Process</vt:lpstr>
      <vt:lpstr>Control Room Activities  </vt:lpstr>
      <vt:lpstr>MMS Displays</vt:lpstr>
      <vt:lpstr>MMS Displays</vt:lpstr>
      <vt:lpstr>Walkthrough: RUC Commitment Summary</vt:lpstr>
      <vt:lpstr>Walkthrough: RUC Commitment Summary</vt:lpstr>
      <vt:lpstr>Commitment Decision Tree</vt:lpstr>
      <vt:lpstr>Commitment Rationale</vt:lpstr>
      <vt:lpstr>Why Commit?</vt:lpstr>
      <vt:lpstr>Walkthrough: RUC Commitment Summary</vt:lpstr>
      <vt:lpstr>Assigning Rationale to Defer</vt:lpstr>
      <vt:lpstr>RUC Settlement </vt:lpstr>
      <vt:lpstr>Options After Resource is RUC Committed</vt:lpstr>
      <vt:lpstr>RUC Make Whole and Clawback</vt:lpstr>
      <vt:lpstr>QSE-Clawback Interval</vt:lpstr>
      <vt:lpstr>RUC Make-Whole Payment</vt:lpstr>
      <vt:lpstr>Clawback</vt:lpstr>
      <vt:lpstr>RUC Clawback</vt:lpstr>
      <vt:lpstr>RUC Make-Whole Charges</vt:lpstr>
      <vt:lpstr>QSE Shortfall</vt:lpstr>
      <vt:lpstr>RUC Capacity Short MW</vt:lpstr>
      <vt:lpstr>RUC Capacity Short Charge</vt:lpstr>
      <vt:lpstr>RUC Decommitment</vt:lpstr>
      <vt:lpstr>Current Implementation RUC and ONOPTOUT Telemetry</vt:lpstr>
      <vt:lpstr>RUC and ONOPTOUT telemetry, Protocol review</vt:lpstr>
      <vt:lpstr>RUC timeline for examples</vt:lpstr>
      <vt:lpstr>Status ONRUC and ONOPTOUT telemetry</vt:lpstr>
      <vt:lpstr>Status ONRUC and ONOPTOUT telemetry</vt:lpstr>
      <vt:lpstr>Status ONRUC and ONOPTOUT telemetry</vt:lpstr>
      <vt:lpstr>Status ONRUC and ONOPTOUT telemetry</vt:lpstr>
      <vt:lpstr>Status ONRUC and ONOPTOUT telemetry</vt:lpstr>
      <vt:lpstr>Status ONRUC and ONOPTOUT Summary</vt:lpstr>
      <vt:lpstr>NPRR 744 Overview</vt:lpstr>
      <vt:lpstr>Current RUC-Related Reporting </vt:lpstr>
      <vt:lpstr>RUC Reports (Public)</vt:lpstr>
      <vt:lpstr>RUC Reports (MIS Secure)</vt:lpstr>
      <vt:lpstr>RUC Reports (MIS Secure)</vt:lpstr>
      <vt:lpstr>RUC Reports (MIS Certified)</vt:lpstr>
      <vt:lpstr>Questions and Additional Information</vt:lpstr>
      <vt:lpstr> Appendix  </vt:lpstr>
      <vt:lpstr>NPRR 744 Protocol Review</vt:lpstr>
      <vt:lpstr>RUC timeline</vt:lpstr>
      <vt:lpstr>NPRR 744 Examples</vt:lpstr>
      <vt:lpstr>NPRR 744 Examples</vt:lpstr>
      <vt:lpstr>NPRR 744 Examples</vt:lpstr>
      <vt:lpstr>NPRR 744 Examples</vt:lpstr>
      <vt:lpstr>NPRR 744 Examples</vt:lpstr>
      <vt:lpstr>NPRR 744 Examples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Maggio, Dave</cp:lastModifiedBy>
  <cp:revision>103</cp:revision>
  <cp:lastPrinted>2016-01-21T20:53:15Z</cp:lastPrinted>
  <dcterms:created xsi:type="dcterms:W3CDTF">2016-01-21T15:20:31Z</dcterms:created>
  <dcterms:modified xsi:type="dcterms:W3CDTF">2016-10-12T19:58:23Z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