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57" r:id="rId7"/>
    <p:sldId id="264" r:id="rId8"/>
    <p:sldId id="261" r:id="rId9"/>
    <p:sldId id="263" r:id="rId10"/>
    <p:sldId id="262"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0" d="100"/>
          <a:sy n="80" d="100"/>
        </p:scale>
        <p:origin x="96" y="27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3467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2666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0596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257800" cy="3139321"/>
          </a:xfrm>
          <a:prstGeom prst="rect">
            <a:avLst/>
          </a:prstGeom>
          <a:noFill/>
        </p:spPr>
        <p:txBody>
          <a:bodyPr wrap="square" rtlCol="0">
            <a:spAutoFit/>
          </a:bodyPr>
          <a:lstStyle/>
          <a:p>
            <a:r>
              <a:rPr lang="en-US" sz="2400" b="1" dirty="0" smtClean="0"/>
              <a:t>Discussion on Start Time Logic for the Commitment of Resources in the Market Management Systems</a:t>
            </a:r>
            <a:endParaRPr lang="en-US" sz="2400" b="1" dirty="0"/>
          </a:p>
          <a:p>
            <a:endParaRPr lang="en-US" dirty="0" smtClean="0"/>
          </a:p>
          <a:p>
            <a:endParaRPr lang="en-US" dirty="0" smtClean="0"/>
          </a:p>
          <a:p>
            <a:endParaRPr lang="en-US" dirty="0"/>
          </a:p>
          <a:p>
            <a:r>
              <a:rPr lang="en-US" dirty="0" smtClean="0"/>
              <a:t>David Maggio</a:t>
            </a:r>
            <a:endParaRPr lang="en-US" dirty="0"/>
          </a:p>
          <a:p>
            <a:r>
              <a:rPr lang="en-US" dirty="0" smtClean="0"/>
              <a:t>Manager, Market Analysis and Validation</a:t>
            </a:r>
            <a:endParaRPr lang="en-US" dirty="0"/>
          </a:p>
          <a:p>
            <a:endParaRPr lang="en-US" dirty="0"/>
          </a:p>
          <a:p>
            <a:r>
              <a:rPr lang="en-US" dirty="0" smtClean="0"/>
              <a:t>October 14,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Introduction</a:t>
            </a:r>
            <a:endParaRPr lang="en-US" b="1" dirty="0">
              <a:solidFill>
                <a:schemeClr val="accent1"/>
              </a:solidFill>
            </a:endParaRPr>
          </a:p>
        </p:txBody>
      </p:sp>
      <p:sp>
        <p:nvSpPr>
          <p:cNvPr id="3" name="Content Placeholder 2"/>
          <p:cNvSpPr>
            <a:spLocks noGrp="1"/>
          </p:cNvSpPr>
          <p:nvPr>
            <p:ph idx="1"/>
          </p:nvPr>
        </p:nvSpPr>
        <p:spPr>
          <a:xfrm>
            <a:off x="294409" y="1066800"/>
            <a:ext cx="8534400" cy="4876800"/>
          </a:xfrm>
        </p:spPr>
        <p:txBody>
          <a:bodyPr/>
          <a:lstStyle/>
          <a:p>
            <a:pPr>
              <a:lnSpc>
                <a:spcPct val="150000"/>
              </a:lnSpc>
            </a:pPr>
            <a:r>
              <a:rPr lang="en-US" sz="2000" dirty="0" smtClean="0"/>
              <a:t>A concern was recently raised regarding the logic used in the Market Management System (MMS) to determine the first Operating Hour in which a Resource is available for commitment</a:t>
            </a:r>
          </a:p>
          <a:p>
            <a:pPr>
              <a:lnSpc>
                <a:spcPct val="150000"/>
              </a:lnSpc>
            </a:pPr>
            <a:r>
              <a:rPr lang="en-US" sz="2000" dirty="0" smtClean="0"/>
              <a:t>Currently, the MMS takes into consideration the start time of the Resource, the Current Operating Plan (COP) status of the Resource, and the amount of time between when the commitment is being decided and the Operating Hour</a:t>
            </a:r>
          </a:p>
          <a:p>
            <a:pPr>
              <a:lnSpc>
                <a:spcPct val="150000"/>
              </a:lnSpc>
            </a:pPr>
            <a:r>
              <a:rPr lang="en-US" sz="2000" dirty="0" smtClean="0"/>
              <a:t>It does </a:t>
            </a:r>
            <a:r>
              <a:rPr lang="en-US" sz="2000" i="1" u="sng" dirty="0" smtClean="0"/>
              <a:t>not </a:t>
            </a:r>
            <a:r>
              <a:rPr lang="en-US" sz="2000" dirty="0" smtClean="0"/>
              <a:t>consider COP statuses in between these two times</a:t>
            </a:r>
          </a:p>
          <a:p>
            <a:pPr>
              <a:lnSpc>
                <a:spcPct val="150000"/>
              </a:lnSpc>
            </a:pPr>
            <a:r>
              <a:rPr lang="en-US" sz="2000" dirty="0" smtClean="0"/>
              <a:t>The purpose of this presentation is describe the specific scenario and get feedback from the group on any future steps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of the Concern</a:t>
            </a:r>
            <a:endParaRPr lang="en-US" b="1" dirty="0">
              <a:solidFill>
                <a:schemeClr val="accent1"/>
              </a:solidFill>
            </a:endParaRPr>
          </a:p>
        </p:txBody>
      </p:sp>
      <p:sp>
        <p:nvSpPr>
          <p:cNvPr id="3" name="Content Placeholder 2"/>
          <p:cNvSpPr>
            <a:spLocks noGrp="1"/>
          </p:cNvSpPr>
          <p:nvPr>
            <p:ph idx="1"/>
          </p:nvPr>
        </p:nvSpPr>
        <p:spPr>
          <a:xfrm>
            <a:off x="255876" y="798945"/>
            <a:ext cx="8534400" cy="2636982"/>
          </a:xfrm>
        </p:spPr>
        <p:txBody>
          <a:bodyPr/>
          <a:lstStyle/>
          <a:p>
            <a:pPr>
              <a:lnSpc>
                <a:spcPct val="150000"/>
              </a:lnSpc>
            </a:pPr>
            <a:r>
              <a:rPr lang="en-US" sz="2000" dirty="0" smtClean="0"/>
              <a:t>Say we have the following scenario:</a:t>
            </a:r>
          </a:p>
          <a:p>
            <a:pPr lvl="1"/>
            <a:r>
              <a:rPr lang="en-US" sz="1800" dirty="0" smtClean="0"/>
              <a:t>Resource start time is 6 hours</a:t>
            </a:r>
          </a:p>
          <a:p>
            <a:pPr lvl="1"/>
            <a:r>
              <a:rPr lang="en-US" sz="1800" dirty="0" smtClean="0"/>
              <a:t>Resource COP status is OUT hours ending 1 through 12 and OFF hours ending 13 through 24</a:t>
            </a:r>
          </a:p>
          <a:p>
            <a:pPr lvl="1"/>
            <a:r>
              <a:rPr lang="en-US" sz="1800" dirty="0" smtClean="0"/>
              <a:t>Hourly Reliability Unit Commitment (HRUC) is executed just after 8 AM</a:t>
            </a:r>
          </a:p>
          <a:p>
            <a:pPr lvl="1"/>
            <a:r>
              <a:rPr lang="en-US" sz="1800" dirty="0" smtClean="0"/>
              <a:t>HRUC projects an issue for hour ending 17 for which the Resource is needed</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cxnSp>
        <p:nvCxnSpPr>
          <p:cNvPr id="7" name="Straight Arrow Connector 6"/>
          <p:cNvCxnSpPr/>
          <p:nvPr/>
        </p:nvCxnSpPr>
        <p:spPr>
          <a:xfrm>
            <a:off x="466733" y="4641273"/>
            <a:ext cx="81534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527744" y="44438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p:cNvSpPr/>
          <p:nvPr/>
        </p:nvSpPr>
        <p:spPr>
          <a:xfrm>
            <a:off x="2058258"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Oval 18"/>
          <p:cNvSpPr/>
          <p:nvPr/>
        </p:nvSpPr>
        <p:spPr>
          <a:xfrm>
            <a:off x="997230"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Oval 32"/>
          <p:cNvSpPr/>
          <p:nvPr/>
        </p:nvSpPr>
        <p:spPr>
          <a:xfrm>
            <a:off x="2584155"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Oval 33"/>
          <p:cNvSpPr/>
          <p:nvPr/>
        </p:nvSpPr>
        <p:spPr>
          <a:xfrm>
            <a:off x="3110052"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Oval 34"/>
          <p:cNvSpPr/>
          <p:nvPr/>
        </p:nvSpPr>
        <p:spPr>
          <a:xfrm>
            <a:off x="3635949" y="44438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Oval 35"/>
          <p:cNvSpPr/>
          <p:nvPr/>
        </p:nvSpPr>
        <p:spPr>
          <a:xfrm>
            <a:off x="4161846"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Oval 36"/>
          <p:cNvSpPr/>
          <p:nvPr/>
        </p:nvSpPr>
        <p:spPr>
          <a:xfrm>
            <a:off x="4687743"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8" name="Oval 37"/>
          <p:cNvSpPr/>
          <p:nvPr/>
        </p:nvSpPr>
        <p:spPr>
          <a:xfrm>
            <a:off x="5213640" y="4443846"/>
            <a:ext cx="381000" cy="381000"/>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9" name="Oval 38"/>
          <p:cNvSpPr/>
          <p:nvPr/>
        </p:nvSpPr>
        <p:spPr>
          <a:xfrm>
            <a:off x="5739537" y="44438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0" name="Oval 39"/>
          <p:cNvSpPr/>
          <p:nvPr/>
        </p:nvSpPr>
        <p:spPr>
          <a:xfrm>
            <a:off x="6265434"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1" name="Oval 40"/>
          <p:cNvSpPr/>
          <p:nvPr/>
        </p:nvSpPr>
        <p:spPr>
          <a:xfrm>
            <a:off x="6791333" y="44438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Oval 41"/>
          <p:cNvSpPr/>
          <p:nvPr/>
        </p:nvSpPr>
        <p:spPr>
          <a:xfrm>
            <a:off x="7317232" y="4450773"/>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Rounded Rectangular Callout 46"/>
          <p:cNvSpPr/>
          <p:nvPr/>
        </p:nvSpPr>
        <p:spPr>
          <a:xfrm>
            <a:off x="611632" y="3200400"/>
            <a:ext cx="1068512" cy="914400"/>
          </a:xfrm>
          <a:prstGeom prst="wedgeRoundRectCallout">
            <a:avLst>
              <a:gd name="adj1" fmla="val 43560"/>
              <a:gd name="adj2" fmla="val 776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~8:00 - HRUC Study</a:t>
            </a:r>
            <a:endParaRPr lang="en-US" dirty="0"/>
          </a:p>
        </p:txBody>
      </p:sp>
      <p:sp>
        <p:nvSpPr>
          <p:cNvPr id="48" name="Rounded Rectangular Callout 47"/>
          <p:cNvSpPr/>
          <p:nvPr/>
        </p:nvSpPr>
        <p:spPr>
          <a:xfrm>
            <a:off x="2042654" y="3200400"/>
            <a:ext cx="1838333" cy="914400"/>
          </a:xfrm>
          <a:prstGeom prst="wedgeRoundRectCallout">
            <a:avLst>
              <a:gd name="adj1" fmla="val 40794"/>
              <a:gd name="adj2" fmla="val 796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12:00 – Resource Outage Ends</a:t>
            </a:r>
            <a:endParaRPr lang="en-US" dirty="0"/>
          </a:p>
        </p:txBody>
      </p:sp>
      <p:sp>
        <p:nvSpPr>
          <p:cNvPr id="49" name="Rounded Rectangular Callout 48"/>
          <p:cNvSpPr/>
          <p:nvPr/>
        </p:nvSpPr>
        <p:spPr>
          <a:xfrm>
            <a:off x="5093280" y="3200400"/>
            <a:ext cx="2743200" cy="914400"/>
          </a:xfrm>
          <a:prstGeom prst="wedgeRoundRectCallout">
            <a:avLst>
              <a:gd name="adj1" fmla="val -19497"/>
              <a:gd name="adj2" fmla="val 776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16:00 – 17:00 -  HRUC projects an issue &amp; Resource is committed</a:t>
            </a:r>
            <a:endParaRPr lang="en-US" dirty="0"/>
          </a:p>
        </p:txBody>
      </p:sp>
      <p:sp>
        <p:nvSpPr>
          <p:cNvPr id="51" name="Left Brace 50"/>
          <p:cNvSpPr/>
          <p:nvPr/>
        </p:nvSpPr>
        <p:spPr>
          <a:xfrm rot="16200000">
            <a:off x="3613701" y="2949781"/>
            <a:ext cx="381598" cy="4248707"/>
          </a:xfrm>
          <a:prstGeom prst="leftBrace">
            <a:avLst>
              <a:gd name="adj1" fmla="val 8333"/>
              <a:gd name="adj2" fmla="val 7386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52" name="TextBox 51"/>
          <p:cNvSpPr txBox="1"/>
          <p:nvPr/>
        </p:nvSpPr>
        <p:spPr>
          <a:xfrm>
            <a:off x="2134458" y="5354290"/>
            <a:ext cx="540934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Resource is available for commitment because the status is OFF for hour ending 17 and start time is considered relative to the HRUC execution time</a:t>
            </a:r>
            <a:endParaRPr lang="en-US" dirty="0"/>
          </a:p>
        </p:txBody>
      </p:sp>
    </p:spTree>
    <p:extLst>
      <p:ext uri="{BB962C8B-B14F-4D97-AF65-F5344CB8AC3E}">
        <p14:creationId xmlns:p14="http://schemas.microsoft.com/office/powerpoint/2010/main" val="403983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of the Concern</a:t>
            </a:r>
            <a:endParaRPr lang="en-US" b="1" dirty="0">
              <a:solidFill>
                <a:schemeClr val="accent1"/>
              </a:solidFill>
            </a:endParaRPr>
          </a:p>
        </p:txBody>
      </p:sp>
      <p:sp>
        <p:nvSpPr>
          <p:cNvPr id="3" name="Content Placeholder 2"/>
          <p:cNvSpPr>
            <a:spLocks noGrp="1"/>
          </p:cNvSpPr>
          <p:nvPr>
            <p:ph idx="1"/>
          </p:nvPr>
        </p:nvSpPr>
        <p:spPr>
          <a:xfrm>
            <a:off x="304800" y="1066800"/>
            <a:ext cx="8534400" cy="1981200"/>
          </a:xfrm>
        </p:spPr>
        <p:txBody>
          <a:bodyPr/>
          <a:lstStyle/>
          <a:p>
            <a:pPr>
              <a:lnSpc>
                <a:spcPct val="150000"/>
              </a:lnSpc>
            </a:pPr>
            <a:r>
              <a:rPr lang="en-US" sz="2000" dirty="0" smtClean="0"/>
              <a:t>If the Resource physically takes 6 hours to start and that process cannot begin until after the outage ends, hour ending 19 is the first hour in which the Resource can be online and responding to dispatch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cxnSp>
        <p:nvCxnSpPr>
          <p:cNvPr id="5" name="Straight Arrow Connector 4"/>
          <p:cNvCxnSpPr/>
          <p:nvPr/>
        </p:nvCxnSpPr>
        <p:spPr>
          <a:xfrm>
            <a:off x="466733" y="4336473"/>
            <a:ext cx="81534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1527744" y="41390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Oval 6"/>
          <p:cNvSpPr/>
          <p:nvPr/>
        </p:nvSpPr>
        <p:spPr>
          <a:xfrm>
            <a:off x="2058258"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p:cNvSpPr/>
          <p:nvPr/>
        </p:nvSpPr>
        <p:spPr>
          <a:xfrm>
            <a:off x="997230"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Oval 8"/>
          <p:cNvSpPr/>
          <p:nvPr/>
        </p:nvSpPr>
        <p:spPr>
          <a:xfrm>
            <a:off x="2584155"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Oval 9"/>
          <p:cNvSpPr/>
          <p:nvPr/>
        </p:nvSpPr>
        <p:spPr>
          <a:xfrm>
            <a:off x="3110052"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Oval 10"/>
          <p:cNvSpPr/>
          <p:nvPr/>
        </p:nvSpPr>
        <p:spPr>
          <a:xfrm>
            <a:off x="3635949" y="41390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Oval 11"/>
          <p:cNvSpPr/>
          <p:nvPr/>
        </p:nvSpPr>
        <p:spPr>
          <a:xfrm>
            <a:off x="4161846"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Oval 12"/>
          <p:cNvSpPr/>
          <p:nvPr/>
        </p:nvSpPr>
        <p:spPr>
          <a:xfrm>
            <a:off x="4687743" y="41390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p:cNvSpPr/>
          <p:nvPr/>
        </p:nvSpPr>
        <p:spPr>
          <a:xfrm>
            <a:off x="5740116" y="4149437"/>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p:cNvSpPr/>
          <p:nvPr/>
        </p:nvSpPr>
        <p:spPr>
          <a:xfrm>
            <a:off x="5209602" y="4145973"/>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Oval 15"/>
          <p:cNvSpPr/>
          <p:nvPr/>
        </p:nvSpPr>
        <p:spPr>
          <a:xfrm>
            <a:off x="6265434" y="4139046"/>
            <a:ext cx="381000" cy="381000"/>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Oval 16"/>
          <p:cNvSpPr/>
          <p:nvPr/>
        </p:nvSpPr>
        <p:spPr>
          <a:xfrm>
            <a:off x="7317228" y="4145973"/>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Oval 17"/>
          <p:cNvSpPr/>
          <p:nvPr/>
        </p:nvSpPr>
        <p:spPr>
          <a:xfrm>
            <a:off x="6791331" y="4145973"/>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ular Callout 18"/>
          <p:cNvSpPr/>
          <p:nvPr/>
        </p:nvSpPr>
        <p:spPr>
          <a:xfrm>
            <a:off x="611632" y="2895600"/>
            <a:ext cx="1068512" cy="914400"/>
          </a:xfrm>
          <a:prstGeom prst="wedgeRoundRectCallout">
            <a:avLst>
              <a:gd name="adj1" fmla="val 43560"/>
              <a:gd name="adj2" fmla="val 776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~8:00 - HRUC Study</a:t>
            </a:r>
            <a:endParaRPr lang="en-US" dirty="0"/>
          </a:p>
        </p:txBody>
      </p:sp>
      <p:sp>
        <p:nvSpPr>
          <p:cNvPr id="20" name="Rounded Rectangular Callout 19"/>
          <p:cNvSpPr/>
          <p:nvPr/>
        </p:nvSpPr>
        <p:spPr>
          <a:xfrm>
            <a:off x="2042654" y="2895600"/>
            <a:ext cx="1838333" cy="914400"/>
          </a:xfrm>
          <a:prstGeom prst="wedgeRoundRectCallout">
            <a:avLst>
              <a:gd name="adj1" fmla="val 40794"/>
              <a:gd name="adj2" fmla="val 796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12:00 – Resource Outage Ends</a:t>
            </a:r>
            <a:endParaRPr lang="en-US" dirty="0"/>
          </a:p>
        </p:txBody>
      </p:sp>
      <p:sp>
        <p:nvSpPr>
          <p:cNvPr id="23" name="Rounded Rectangular Callout 22"/>
          <p:cNvSpPr/>
          <p:nvPr/>
        </p:nvSpPr>
        <p:spPr>
          <a:xfrm>
            <a:off x="5178568" y="4999688"/>
            <a:ext cx="2554732" cy="914400"/>
          </a:xfrm>
          <a:prstGeom prst="wedgeRoundRectCallout">
            <a:avLst>
              <a:gd name="adj1" fmla="val 21719"/>
              <a:gd name="adj2" fmla="val -930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18:00 – 19:00 -  Resource can be online and dispatched</a:t>
            </a:r>
            <a:endParaRPr lang="en-US" dirty="0"/>
          </a:p>
        </p:txBody>
      </p:sp>
      <p:sp>
        <p:nvSpPr>
          <p:cNvPr id="24" name="Rounded Rectangular Callout 23"/>
          <p:cNvSpPr/>
          <p:nvPr/>
        </p:nvSpPr>
        <p:spPr>
          <a:xfrm>
            <a:off x="5084334" y="2900218"/>
            <a:ext cx="2743200" cy="914400"/>
          </a:xfrm>
          <a:prstGeom prst="wedgeRoundRectCallout">
            <a:avLst>
              <a:gd name="adj1" fmla="val -19497"/>
              <a:gd name="adj2" fmla="val 776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16:00 – 17:00 -  HRUC projects an issue &amp; Resource is committed</a:t>
            </a:r>
            <a:endParaRPr lang="en-US" dirty="0"/>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Discussion for the Group</a:t>
            </a:r>
            <a:endParaRPr lang="en-US" b="1" dirty="0">
              <a:solidFill>
                <a:schemeClr val="accent1"/>
              </a:solidFill>
            </a:endParaRPr>
          </a:p>
        </p:txBody>
      </p:sp>
      <p:sp>
        <p:nvSpPr>
          <p:cNvPr id="3" name="Content Placeholder 2"/>
          <p:cNvSpPr>
            <a:spLocks noGrp="1"/>
          </p:cNvSpPr>
          <p:nvPr>
            <p:ph idx="1"/>
          </p:nvPr>
        </p:nvSpPr>
        <p:spPr>
          <a:xfrm>
            <a:off x="266700" y="1295400"/>
            <a:ext cx="8534400" cy="4499769"/>
          </a:xfrm>
        </p:spPr>
        <p:txBody>
          <a:bodyPr/>
          <a:lstStyle/>
          <a:p>
            <a:pPr>
              <a:lnSpc>
                <a:spcPct val="150000"/>
              </a:lnSpc>
            </a:pPr>
            <a:r>
              <a:rPr lang="en-US" sz="2800" dirty="0" smtClean="0"/>
              <a:t>Questions for discussion by the group:</a:t>
            </a:r>
          </a:p>
          <a:p>
            <a:pPr lvl="1">
              <a:lnSpc>
                <a:spcPct val="150000"/>
              </a:lnSpc>
            </a:pPr>
            <a:r>
              <a:rPr lang="en-US" sz="2400" dirty="0" smtClean="0"/>
              <a:t>Is this a concern that others share and/or have observed with RUC instructions to their QSE?</a:t>
            </a:r>
          </a:p>
          <a:p>
            <a:pPr lvl="1">
              <a:lnSpc>
                <a:spcPct val="150000"/>
              </a:lnSpc>
            </a:pPr>
            <a:r>
              <a:rPr lang="en-US" sz="2400" dirty="0" smtClean="0"/>
              <a:t>If the group believes this in an issue, should changes to the MMS be considered?  Both the Day-Ahead Market (DAM) and RUC?</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32061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smtClean="0">
                <a:solidFill>
                  <a:schemeClr val="accent1"/>
                </a:solidFill>
              </a:rPr>
              <a:t>Potential </a:t>
            </a:r>
            <a:r>
              <a:rPr lang="en-US" smtClean="0"/>
              <a:t>System Change</a:t>
            </a:r>
            <a:endParaRPr lang="en-US" b="1" dirty="0">
              <a:solidFill>
                <a:schemeClr val="accent1"/>
              </a:solidFill>
            </a:endParaRPr>
          </a:p>
        </p:txBody>
      </p:sp>
      <p:sp>
        <p:nvSpPr>
          <p:cNvPr id="3" name="Content Placeholder 2"/>
          <p:cNvSpPr>
            <a:spLocks noGrp="1"/>
          </p:cNvSpPr>
          <p:nvPr>
            <p:ph idx="1"/>
          </p:nvPr>
        </p:nvSpPr>
        <p:spPr>
          <a:xfrm>
            <a:off x="282889" y="990600"/>
            <a:ext cx="8534400" cy="4876800"/>
          </a:xfrm>
        </p:spPr>
        <p:txBody>
          <a:bodyPr/>
          <a:lstStyle/>
          <a:p>
            <a:pPr>
              <a:lnSpc>
                <a:spcPct val="150000"/>
              </a:lnSpc>
            </a:pPr>
            <a:r>
              <a:rPr lang="en-US" sz="2000" dirty="0" smtClean="0"/>
              <a:t>Change the commitment logic to take into consider future COP statuses</a:t>
            </a:r>
          </a:p>
          <a:p>
            <a:pPr lvl="1">
              <a:lnSpc>
                <a:spcPct val="150000"/>
              </a:lnSpc>
            </a:pPr>
            <a:r>
              <a:rPr lang="en-US" sz="1800" dirty="0" smtClean="0"/>
              <a:t>Specifically looking for cases of a future OUT status and setting hours of commitment availability relative to </a:t>
            </a:r>
            <a:r>
              <a:rPr lang="en-US" sz="1800" dirty="0" err="1" smtClean="0"/>
              <a:t>outaged</a:t>
            </a:r>
            <a:r>
              <a:rPr lang="en-US" sz="1800" dirty="0" smtClean="0"/>
              <a:t> hours and start times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cxnSp>
        <p:nvCxnSpPr>
          <p:cNvPr id="23" name="Straight Arrow Connector 22"/>
          <p:cNvCxnSpPr/>
          <p:nvPr/>
        </p:nvCxnSpPr>
        <p:spPr>
          <a:xfrm>
            <a:off x="557679" y="4412673"/>
            <a:ext cx="81534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618690" y="42152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Oval 24"/>
          <p:cNvSpPr/>
          <p:nvPr/>
        </p:nvSpPr>
        <p:spPr>
          <a:xfrm>
            <a:off x="2149204"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Oval 25"/>
          <p:cNvSpPr/>
          <p:nvPr/>
        </p:nvSpPr>
        <p:spPr>
          <a:xfrm>
            <a:off x="1088176"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Oval 26"/>
          <p:cNvSpPr/>
          <p:nvPr/>
        </p:nvSpPr>
        <p:spPr>
          <a:xfrm>
            <a:off x="2675101"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Oval 27"/>
          <p:cNvSpPr/>
          <p:nvPr/>
        </p:nvSpPr>
        <p:spPr>
          <a:xfrm>
            <a:off x="3200998"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9" name="Oval 28"/>
          <p:cNvSpPr/>
          <p:nvPr/>
        </p:nvSpPr>
        <p:spPr>
          <a:xfrm>
            <a:off x="3726895" y="4215246"/>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0" name="Oval 29"/>
          <p:cNvSpPr/>
          <p:nvPr/>
        </p:nvSpPr>
        <p:spPr>
          <a:xfrm>
            <a:off x="4252792"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Oval 30"/>
          <p:cNvSpPr/>
          <p:nvPr/>
        </p:nvSpPr>
        <p:spPr>
          <a:xfrm>
            <a:off x="4778689" y="4215246"/>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Oval 31"/>
          <p:cNvSpPr/>
          <p:nvPr/>
        </p:nvSpPr>
        <p:spPr>
          <a:xfrm>
            <a:off x="5831062" y="4225637"/>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Oval 32"/>
          <p:cNvSpPr/>
          <p:nvPr/>
        </p:nvSpPr>
        <p:spPr>
          <a:xfrm>
            <a:off x="5300548" y="4222173"/>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Oval 33"/>
          <p:cNvSpPr/>
          <p:nvPr/>
        </p:nvSpPr>
        <p:spPr>
          <a:xfrm>
            <a:off x="6356380" y="4215246"/>
            <a:ext cx="381000" cy="381000"/>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Oval 34"/>
          <p:cNvSpPr/>
          <p:nvPr/>
        </p:nvSpPr>
        <p:spPr>
          <a:xfrm>
            <a:off x="7408174" y="4222173"/>
            <a:ext cx="381000" cy="381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Oval 35"/>
          <p:cNvSpPr/>
          <p:nvPr/>
        </p:nvSpPr>
        <p:spPr>
          <a:xfrm>
            <a:off x="6882277" y="4222173"/>
            <a:ext cx="381000" cy="381000"/>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ular Callout 36"/>
          <p:cNvSpPr/>
          <p:nvPr/>
        </p:nvSpPr>
        <p:spPr>
          <a:xfrm>
            <a:off x="702578" y="2971800"/>
            <a:ext cx="1068512" cy="914400"/>
          </a:xfrm>
          <a:prstGeom prst="wedgeRoundRectCallout">
            <a:avLst>
              <a:gd name="adj1" fmla="val 43560"/>
              <a:gd name="adj2" fmla="val 776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~8:00 - HRUC Study</a:t>
            </a:r>
            <a:endParaRPr lang="en-US" dirty="0"/>
          </a:p>
        </p:txBody>
      </p:sp>
      <p:sp>
        <p:nvSpPr>
          <p:cNvPr id="38" name="Rounded Rectangular Callout 37"/>
          <p:cNvSpPr/>
          <p:nvPr/>
        </p:nvSpPr>
        <p:spPr>
          <a:xfrm>
            <a:off x="2133600" y="2971800"/>
            <a:ext cx="1838333" cy="914400"/>
          </a:xfrm>
          <a:prstGeom prst="wedgeRoundRectCallout">
            <a:avLst>
              <a:gd name="adj1" fmla="val 40794"/>
              <a:gd name="adj2" fmla="val 796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12:00 – Resource Outage Ends</a:t>
            </a:r>
            <a:endParaRPr lang="en-US" dirty="0"/>
          </a:p>
        </p:txBody>
      </p:sp>
      <p:sp>
        <p:nvSpPr>
          <p:cNvPr id="39" name="Rounded Rectangular Callout 38"/>
          <p:cNvSpPr/>
          <p:nvPr/>
        </p:nvSpPr>
        <p:spPr>
          <a:xfrm>
            <a:off x="5269514" y="5075888"/>
            <a:ext cx="2554732" cy="914400"/>
          </a:xfrm>
          <a:prstGeom prst="wedgeRoundRectCallout">
            <a:avLst>
              <a:gd name="adj1" fmla="val 21719"/>
              <a:gd name="adj2" fmla="val -930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18:00 – 19:00 -  Resource can be online and dispatched</a:t>
            </a:r>
            <a:endParaRPr lang="en-US" dirty="0"/>
          </a:p>
        </p:txBody>
      </p:sp>
      <p:sp>
        <p:nvSpPr>
          <p:cNvPr id="40" name="Rounded Rectangular Callout 39"/>
          <p:cNvSpPr/>
          <p:nvPr/>
        </p:nvSpPr>
        <p:spPr>
          <a:xfrm>
            <a:off x="4633792" y="2976166"/>
            <a:ext cx="3443408" cy="914400"/>
          </a:xfrm>
          <a:prstGeom prst="wedgeRoundRectCallout">
            <a:avLst>
              <a:gd name="adj1" fmla="val -11450"/>
              <a:gd name="adj2" fmla="val 796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16:00 – 17:00 -  HRUC projects an issue </a:t>
            </a:r>
            <a:r>
              <a:rPr lang="en-US" u="sng" dirty="0" smtClean="0"/>
              <a:t>but Resource is not available for commitment</a:t>
            </a:r>
            <a:endParaRPr lang="en-US" u="sng" dirty="0"/>
          </a:p>
        </p:txBody>
      </p:sp>
      <p:sp>
        <p:nvSpPr>
          <p:cNvPr id="41" name="TextBox 40"/>
          <p:cNvSpPr txBox="1"/>
          <p:nvPr/>
        </p:nvSpPr>
        <p:spPr>
          <a:xfrm>
            <a:off x="762000" y="4903861"/>
            <a:ext cx="378808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dirty="0"/>
              <a:t>S</a:t>
            </a:r>
            <a:r>
              <a:rPr lang="en-US" sz="2000" dirty="0" smtClean="0"/>
              <a:t>hould both the DAM and RUC logic be changed to consider future statuses?</a:t>
            </a:r>
            <a:endParaRPr lang="en-US" sz="2000" dirty="0"/>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solidFill>
              </a:rPr>
              <a:t>Discussion</a:t>
            </a:r>
            <a:endParaRPr lang="en-US" dirty="0">
              <a:solidFill>
                <a:schemeClr val="accent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365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dcmityp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615</TotalTime>
  <Words>465</Words>
  <Application>Microsoft Office PowerPoint</Application>
  <PresentationFormat>On-screen Show (4:3)</PresentationFormat>
  <Paragraphs>52</Paragraphs>
  <Slides>7</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Introduction</vt:lpstr>
      <vt:lpstr>Example of the Concern</vt:lpstr>
      <vt:lpstr>Example of the Concern</vt:lpstr>
      <vt:lpstr>Discussion for the Group</vt:lpstr>
      <vt:lpstr>Potential System Change</vt:lpstr>
      <vt:lpstr>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50</cp:revision>
  <cp:lastPrinted>2016-01-21T20:53:15Z</cp:lastPrinted>
  <dcterms:created xsi:type="dcterms:W3CDTF">2016-01-21T15:20:31Z</dcterms:created>
  <dcterms:modified xsi:type="dcterms:W3CDTF">2016-10-12T16:07:20Z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