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8" r:id="rId5"/>
    <p:sldId id="290" r:id="rId6"/>
    <p:sldId id="286" r:id="rId7"/>
    <p:sldId id="289" r:id="rId8"/>
    <p:sldId id="287" r:id="rId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B31C6-72A9-474F-8F23-A6AF2660498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9318EF-B2B3-49A2-9AB9-754CBD11620D}">
      <dgm:prSet phldrT="[Text]"/>
      <dgm:spPr/>
      <dgm:t>
        <a:bodyPr/>
        <a:lstStyle/>
        <a:p>
          <a:r>
            <a:rPr lang="en-US" dirty="0" smtClean="0"/>
            <a:t>COB Day 5</a:t>
          </a:r>
          <a:endParaRPr lang="en-US" dirty="0"/>
        </a:p>
      </dgm:t>
    </dgm:pt>
    <dgm:pt modelId="{0DA61B05-8C5F-4AF8-B3AD-6C38C107B961}" type="parTrans" cxnId="{B653E428-2890-4BB7-A569-F6E5F9ED10A8}">
      <dgm:prSet/>
      <dgm:spPr/>
      <dgm:t>
        <a:bodyPr/>
        <a:lstStyle/>
        <a:p>
          <a:endParaRPr lang="en-US"/>
        </a:p>
      </dgm:t>
    </dgm:pt>
    <dgm:pt modelId="{09F4A8C9-433C-4C13-83D9-673222B00616}" type="sibTrans" cxnId="{B653E428-2890-4BB7-A569-F6E5F9ED10A8}">
      <dgm:prSet/>
      <dgm:spPr/>
      <dgm:t>
        <a:bodyPr/>
        <a:lstStyle/>
        <a:p>
          <a:endParaRPr lang="en-US"/>
        </a:p>
      </dgm:t>
    </dgm:pt>
    <dgm:pt modelId="{B4B9AA5A-5425-4125-9599-46DCD50703EE}">
      <dgm:prSet phldrT="[Text]"/>
      <dgm:spPr/>
      <dgm:t>
        <a:bodyPr/>
        <a:lstStyle/>
        <a:p>
          <a:r>
            <a:rPr lang="en-US" dirty="0" smtClean="0"/>
            <a:t>Upon approval Status=“A”</a:t>
          </a:r>
          <a:endParaRPr lang="en-US" dirty="0"/>
        </a:p>
      </dgm:t>
    </dgm:pt>
    <dgm:pt modelId="{69D0B585-3DEA-4452-A5B2-509A53AE7406}" type="parTrans" cxnId="{3DAC3DE7-AA91-426B-87A1-05B1159AEBE4}">
      <dgm:prSet/>
      <dgm:spPr/>
      <dgm:t>
        <a:bodyPr/>
        <a:lstStyle/>
        <a:p>
          <a:endParaRPr lang="en-US"/>
        </a:p>
      </dgm:t>
    </dgm:pt>
    <dgm:pt modelId="{7C9CA1CC-275B-431F-B5F3-39FD52007BDA}" type="sibTrans" cxnId="{3DAC3DE7-AA91-426B-87A1-05B1159AEBE4}">
      <dgm:prSet/>
      <dgm:spPr/>
      <dgm:t>
        <a:bodyPr/>
        <a:lstStyle/>
        <a:p>
          <a:endParaRPr lang="en-US"/>
        </a:p>
      </dgm:t>
    </dgm:pt>
    <dgm:pt modelId="{E8A8F68E-04A7-48AF-AD14-BFC0115D07A6}">
      <dgm:prSet/>
      <dgm:spPr/>
      <dgm:t>
        <a:bodyPr/>
        <a:lstStyle/>
        <a:p>
          <a:r>
            <a:rPr lang="en-US" dirty="0" smtClean="0"/>
            <a:t>Upon systems completion</a:t>
          </a:r>
        </a:p>
      </dgm:t>
    </dgm:pt>
    <dgm:pt modelId="{172B7A1E-C5AB-44DB-BDCB-8087A7EAC084}" type="parTrans" cxnId="{ADE98031-480C-4F47-8137-57B38E216E1B}">
      <dgm:prSet/>
      <dgm:spPr/>
      <dgm:t>
        <a:bodyPr/>
        <a:lstStyle/>
        <a:p>
          <a:endParaRPr lang="en-US"/>
        </a:p>
      </dgm:t>
    </dgm:pt>
    <dgm:pt modelId="{EDD9D50A-BAF3-4D85-8B3A-D1559B436338}" type="sibTrans" cxnId="{ADE98031-480C-4F47-8137-57B38E216E1B}">
      <dgm:prSet/>
      <dgm:spPr/>
      <dgm:t>
        <a:bodyPr/>
        <a:lstStyle/>
        <a:p>
          <a:endParaRPr lang="en-US"/>
        </a:p>
      </dgm:t>
    </dgm:pt>
    <dgm:pt modelId="{729C7A6E-7C80-4246-8950-19F207E77F49}">
      <dgm:prSet/>
      <dgm:spPr/>
      <dgm:t>
        <a:bodyPr/>
        <a:lstStyle/>
        <a:p>
          <a:r>
            <a:rPr lang="en-US" dirty="0" smtClean="0"/>
            <a:t>Upon posting</a:t>
          </a:r>
          <a:endParaRPr lang="en-US" dirty="0"/>
        </a:p>
      </dgm:t>
    </dgm:pt>
    <dgm:pt modelId="{FB0FA41C-BA71-4C5D-808B-9C6C5F8ECF5B}" type="parTrans" cxnId="{C3AFA726-1EE0-481B-80D4-E839FD64BE36}">
      <dgm:prSet/>
      <dgm:spPr/>
      <dgm:t>
        <a:bodyPr/>
        <a:lstStyle/>
        <a:p>
          <a:endParaRPr lang="en-US"/>
        </a:p>
      </dgm:t>
    </dgm:pt>
    <dgm:pt modelId="{EF690730-AC3B-4DFC-ACB0-18EDE8002642}" type="sibTrans" cxnId="{C3AFA726-1EE0-481B-80D4-E839FD64BE36}">
      <dgm:prSet/>
      <dgm:spPr/>
      <dgm:t>
        <a:bodyPr/>
        <a:lstStyle/>
        <a:p>
          <a:endParaRPr lang="en-US"/>
        </a:p>
      </dgm:t>
    </dgm:pt>
    <dgm:pt modelId="{928ABB25-5518-45EA-B7EC-0CA787E247DE}">
      <dgm:prSet/>
      <dgm:spPr/>
      <dgm:t>
        <a:bodyPr/>
        <a:lstStyle/>
        <a:p>
          <a:r>
            <a:rPr lang="en-US" dirty="0" smtClean="0"/>
            <a:t>By 5pm </a:t>
          </a:r>
        </a:p>
        <a:p>
          <a:endParaRPr lang="en-US" dirty="0"/>
        </a:p>
      </dgm:t>
    </dgm:pt>
    <dgm:pt modelId="{71E4C413-8CFF-4CAA-93DD-5AF6222F2390}" type="parTrans" cxnId="{F585B54C-3805-422F-AA06-FAA694C3486D}">
      <dgm:prSet/>
      <dgm:spPr/>
      <dgm:t>
        <a:bodyPr/>
        <a:lstStyle/>
        <a:p>
          <a:endParaRPr lang="en-US"/>
        </a:p>
      </dgm:t>
    </dgm:pt>
    <dgm:pt modelId="{914B1AAD-6BB6-4A7F-8172-0F698FA5E952}" type="sibTrans" cxnId="{F585B54C-3805-422F-AA06-FAA694C3486D}">
      <dgm:prSet/>
      <dgm:spPr/>
      <dgm:t>
        <a:bodyPr/>
        <a:lstStyle/>
        <a:p>
          <a:endParaRPr lang="en-US"/>
        </a:p>
      </dgm:t>
    </dgm:pt>
    <dgm:pt modelId="{E1B34B96-780D-4434-AE88-6679A426F012}">
      <dgm:prSet/>
      <dgm:spPr/>
      <dgm:t>
        <a:bodyPr/>
        <a:lstStyle/>
        <a:p>
          <a:r>
            <a:rPr lang="en-US" dirty="0" smtClean="0"/>
            <a:t>Before noon on day invoice is due</a:t>
          </a:r>
          <a:endParaRPr lang="en-US" dirty="0"/>
        </a:p>
      </dgm:t>
    </dgm:pt>
    <dgm:pt modelId="{65779FC8-E6EF-4431-BC92-1BCD8DC919E3}" type="parTrans" cxnId="{EB4DF2FD-4FB3-4783-A458-54AE4F36A439}">
      <dgm:prSet/>
      <dgm:spPr/>
      <dgm:t>
        <a:bodyPr/>
        <a:lstStyle/>
        <a:p>
          <a:endParaRPr lang="en-US"/>
        </a:p>
      </dgm:t>
    </dgm:pt>
    <dgm:pt modelId="{BA63FD63-D425-4782-86CA-20557C1E80E9}" type="sibTrans" cxnId="{EB4DF2FD-4FB3-4783-A458-54AE4F36A439}">
      <dgm:prSet/>
      <dgm:spPr/>
      <dgm:t>
        <a:bodyPr/>
        <a:lstStyle/>
        <a:p>
          <a:endParaRPr lang="en-US"/>
        </a:p>
      </dgm:t>
    </dgm:pt>
    <dgm:pt modelId="{8988C90D-ECA3-4236-93A5-5DFBAF1C8EB1}" type="pres">
      <dgm:prSet presAssocID="{D0EB31C6-72A9-474F-8F23-A6AF266049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AD5C1E-147E-4D21-9214-5E6830AF4665}" type="pres">
      <dgm:prSet presAssocID="{D0EB31C6-72A9-474F-8F23-A6AF26604982}" presName="arrow" presStyleLbl="bgShp" presStyleIdx="0" presStyleCnt="1" custLinFactNeighborX="-9533" custLinFactNeighborY="-19360"/>
      <dgm:spPr/>
    </dgm:pt>
    <dgm:pt modelId="{5088C7B3-7C7C-45A8-83E2-C38004D4CF1E}" type="pres">
      <dgm:prSet presAssocID="{D0EB31C6-72A9-474F-8F23-A6AF26604982}" presName="points" presStyleCnt="0"/>
      <dgm:spPr/>
    </dgm:pt>
    <dgm:pt modelId="{AE05B6CC-C01D-47A2-9C16-CB8C1BBF7AA5}" type="pres">
      <dgm:prSet presAssocID="{E69318EF-B2B3-49A2-9AB9-754CBD11620D}" presName="compositeA" presStyleCnt="0"/>
      <dgm:spPr/>
    </dgm:pt>
    <dgm:pt modelId="{4F5EC4A2-A4AC-477C-819A-0F3133E6A2BA}" type="pres">
      <dgm:prSet presAssocID="{E69318EF-B2B3-49A2-9AB9-754CBD11620D}" presName="textA" presStyleLbl="revTx" presStyleIdx="0" presStyleCnt="6" custLinFactX="100000" custLinFactNeighborX="131441" custLinFactNeighborY="3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1AF43E-23CD-4DE7-BA7C-7DF411E01697}" type="pres">
      <dgm:prSet presAssocID="{E69318EF-B2B3-49A2-9AB9-754CBD11620D}" presName="circleA" presStyleLbl="node1" presStyleIdx="0" presStyleCnt="6" custLinFactX="837014" custLinFactNeighborX="900000" custLinFactNeighborY="-87700"/>
      <dgm:spPr/>
    </dgm:pt>
    <dgm:pt modelId="{48777C5E-4E67-49BF-9AE5-E518E9F0AEB3}" type="pres">
      <dgm:prSet presAssocID="{E69318EF-B2B3-49A2-9AB9-754CBD11620D}" presName="spaceA" presStyleCnt="0"/>
      <dgm:spPr/>
    </dgm:pt>
    <dgm:pt modelId="{73269DEB-0D0A-44BB-B0FD-0669C4D9FA9B}" type="pres">
      <dgm:prSet presAssocID="{09F4A8C9-433C-4C13-83D9-673222B00616}" presName="space" presStyleCnt="0"/>
      <dgm:spPr/>
    </dgm:pt>
    <dgm:pt modelId="{71F2D619-4F8E-407D-BFA7-00F2A5B050B2}" type="pres">
      <dgm:prSet presAssocID="{B4B9AA5A-5425-4125-9599-46DCD50703EE}" presName="compositeB" presStyleCnt="0"/>
      <dgm:spPr/>
    </dgm:pt>
    <dgm:pt modelId="{FF4FA3EE-E2D8-42CF-A27B-0C90FA0B0206}" type="pres">
      <dgm:prSet presAssocID="{B4B9AA5A-5425-4125-9599-46DCD50703EE}" presName="textB" presStyleLbl="revTx" presStyleIdx="1" presStyleCnt="6" custAng="0" custLinFactX="78739" custLinFactNeighborX="100000" custLinFactNeighborY="-4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8BA65-283E-4A1D-9B77-B919C893AA08}" type="pres">
      <dgm:prSet presAssocID="{B4B9AA5A-5425-4125-9599-46DCD50703EE}" presName="circleB" presStyleLbl="node1" presStyleIdx="1" presStyleCnt="6" custLinFactX="600000" custLinFactNeighborX="692844" custLinFactNeighborY="-87700"/>
      <dgm:spPr/>
    </dgm:pt>
    <dgm:pt modelId="{C858F088-7BC3-4CD9-9058-8AE57AADB84E}" type="pres">
      <dgm:prSet presAssocID="{B4B9AA5A-5425-4125-9599-46DCD50703EE}" presName="spaceB" presStyleCnt="0"/>
      <dgm:spPr/>
    </dgm:pt>
    <dgm:pt modelId="{80B3D272-E5D8-4BD2-94A6-C6312EA577E5}" type="pres">
      <dgm:prSet presAssocID="{7C9CA1CC-275B-431F-B5F3-39FD52007BDA}" presName="space" presStyleCnt="0"/>
      <dgm:spPr/>
    </dgm:pt>
    <dgm:pt modelId="{D374C3D0-19E1-4F92-94E1-BEB507F8772E}" type="pres">
      <dgm:prSet presAssocID="{E8A8F68E-04A7-48AF-AD14-BFC0115D07A6}" presName="compositeA" presStyleCnt="0"/>
      <dgm:spPr/>
    </dgm:pt>
    <dgm:pt modelId="{810F6069-56FE-4C41-8D3C-472E379450A3}" type="pres">
      <dgm:prSet presAssocID="{E8A8F68E-04A7-48AF-AD14-BFC0115D07A6}" presName="textA" presStyleLbl="revTx" presStyleIdx="2" presStyleCnt="6" custLinFactX="2794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C6FE7A-0098-4CDB-B17A-06F651F7149E}" type="pres">
      <dgm:prSet presAssocID="{E8A8F68E-04A7-48AF-AD14-BFC0115D07A6}" presName="circleA" presStyleLbl="node1" presStyleIdx="2" presStyleCnt="6" custLinFactX="377169" custLinFactNeighborX="400000" custLinFactNeighborY="-87700"/>
      <dgm:spPr/>
    </dgm:pt>
    <dgm:pt modelId="{504B5027-105D-42E5-B13D-A95F2CEE51B7}" type="pres">
      <dgm:prSet presAssocID="{E8A8F68E-04A7-48AF-AD14-BFC0115D07A6}" presName="spaceA" presStyleCnt="0"/>
      <dgm:spPr/>
    </dgm:pt>
    <dgm:pt modelId="{CA72A21C-F619-410E-973D-13AE39EB5B0F}" type="pres">
      <dgm:prSet presAssocID="{EDD9D50A-BAF3-4D85-8B3A-D1559B436338}" presName="space" presStyleCnt="0"/>
      <dgm:spPr/>
    </dgm:pt>
    <dgm:pt modelId="{7AA63949-AF62-4174-A85F-7235F7B487CC}" type="pres">
      <dgm:prSet presAssocID="{729C7A6E-7C80-4246-8950-19F207E77F49}" presName="compositeB" presStyleCnt="0"/>
      <dgm:spPr/>
    </dgm:pt>
    <dgm:pt modelId="{37C90FBC-3970-4E74-B4EC-AE62ABDA8841}" type="pres">
      <dgm:prSet presAssocID="{729C7A6E-7C80-4246-8950-19F207E77F49}" presName="textB" presStyleLbl="revTx" presStyleIdx="3" presStyleCnt="6" custLinFactNeighborX="88278" custLinFactNeighborY="-4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871D0-D8AA-49FA-87E3-E60F72CF766F}" type="pres">
      <dgm:prSet presAssocID="{729C7A6E-7C80-4246-8950-19F207E77F49}" presName="circleB" presStyleLbl="node1" presStyleIdx="3" presStyleCnt="6" custLinFactX="269237" custLinFactNeighborX="300000" custLinFactNeighborY="-58266"/>
      <dgm:spPr/>
    </dgm:pt>
    <dgm:pt modelId="{BABAC6ED-AF67-4F4F-839C-D9D4527F7332}" type="pres">
      <dgm:prSet presAssocID="{729C7A6E-7C80-4246-8950-19F207E77F49}" presName="spaceB" presStyleCnt="0"/>
      <dgm:spPr/>
    </dgm:pt>
    <dgm:pt modelId="{5384E984-AB44-4B78-A244-F9FE6BE8123D}" type="pres">
      <dgm:prSet presAssocID="{EF690730-AC3B-4DFC-ACB0-18EDE8002642}" presName="space" presStyleCnt="0"/>
      <dgm:spPr/>
    </dgm:pt>
    <dgm:pt modelId="{0432AAB2-EA00-4C2B-8792-59345B3437E4}" type="pres">
      <dgm:prSet presAssocID="{928ABB25-5518-45EA-B7EC-0CA787E247DE}" presName="compositeA" presStyleCnt="0"/>
      <dgm:spPr/>
    </dgm:pt>
    <dgm:pt modelId="{6EB7CF77-51D7-4C04-9D85-05B89BE67955}" type="pres">
      <dgm:prSet presAssocID="{928ABB25-5518-45EA-B7EC-0CA787E247DE}" presName="textA" presStyleLbl="revTx" presStyleIdx="4" presStyleCnt="6" custLinFactX="2817" custLinFactNeighborX="100000" custLinFactNeighborY="3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5F9C0-A673-40B5-9452-EE0CD97D70C2}" type="pres">
      <dgm:prSet presAssocID="{928ABB25-5518-45EA-B7EC-0CA787E247DE}" presName="circleA" presStyleLbl="node1" presStyleIdx="4" presStyleCnt="6" custLinFactX="371630" custLinFactNeighborX="400000" custLinFactNeighborY="-87700"/>
      <dgm:spPr/>
    </dgm:pt>
    <dgm:pt modelId="{87D562F4-8CCF-4637-90DE-DF6401C9F188}" type="pres">
      <dgm:prSet presAssocID="{928ABB25-5518-45EA-B7EC-0CA787E247DE}" presName="spaceA" presStyleCnt="0"/>
      <dgm:spPr/>
    </dgm:pt>
    <dgm:pt modelId="{4E56851A-C21E-4AA3-B631-F4F73CFBD1D8}" type="pres">
      <dgm:prSet presAssocID="{914B1AAD-6BB6-4A7F-8172-0F698FA5E952}" presName="space" presStyleCnt="0"/>
      <dgm:spPr/>
    </dgm:pt>
    <dgm:pt modelId="{1FA1733A-6201-4803-B697-198E93955287}" type="pres">
      <dgm:prSet presAssocID="{E1B34B96-780D-4434-AE88-6679A426F012}" presName="compositeB" presStyleCnt="0"/>
      <dgm:spPr/>
    </dgm:pt>
    <dgm:pt modelId="{897C3ADA-4585-473A-9B54-3F28898B63B7}" type="pres">
      <dgm:prSet presAssocID="{E1B34B96-780D-4434-AE88-6679A426F012}" presName="textB" presStyleLbl="revTx" presStyleIdx="5" presStyleCnt="6" custLinFactNeighborX="57010" custLinFactNeighborY="-15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46197-F26D-4A7D-A98E-A86D88DAB92F}" type="pres">
      <dgm:prSet presAssocID="{E1B34B96-780D-4434-AE88-6679A426F012}" presName="circleB" presStyleLbl="node1" presStyleIdx="5" presStyleCnt="6" custLinFactX="200000" custLinFactNeighborX="292586" custLinFactNeighborY="-73735"/>
      <dgm:spPr/>
    </dgm:pt>
    <dgm:pt modelId="{41A84F20-E0A7-4889-AAC5-29AA8ADE7F92}" type="pres">
      <dgm:prSet presAssocID="{E1B34B96-780D-4434-AE88-6679A426F012}" presName="spaceB" presStyleCnt="0"/>
      <dgm:spPr/>
    </dgm:pt>
  </dgm:ptLst>
  <dgm:cxnLst>
    <dgm:cxn modelId="{DEC75B56-9014-4EBE-AF9E-CA93B109B800}" type="presOf" srcId="{E69318EF-B2B3-49A2-9AB9-754CBD11620D}" destId="{4F5EC4A2-A4AC-477C-819A-0F3133E6A2BA}" srcOrd="0" destOrd="0" presId="urn:microsoft.com/office/officeart/2005/8/layout/hProcess11"/>
    <dgm:cxn modelId="{3DAC3DE7-AA91-426B-87A1-05B1159AEBE4}" srcId="{D0EB31C6-72A9-474F-8F23-A6AF26604982}" destId="{B4B9AA5A-5425-4125-9599-46DCD50703EE}" srcOrd="1" destOrd="0" parTransId="{69D0B585-3DEA-4452-A5B2-509A53AE7406}" sibTransId="{7C9CA1CC-275B-431F-B5F3-39FD52007BDA}"/>
    <dgm:cxn modelId="{C1CD9D87-3BE8-48C8-80BF-C493693B5747}" type="presOf" srcId="{E1B34B96-780D-4434-AE88-6679A426F012}" destId="{897C3ADA-4585-473A-9B54-3F28898B63B7}" srcOrd="0" destOrd="0" presId="urn:microsoft.com/office/officeart/2005/8/layout/hProcess11"/>
    <dgm:cxn modelId="{BB944F68-451F-4B09-A11F-BF1B5C8DFDAF}" type="presOf" srcId="{928ABB25-5518-45EA-B7EC-0CA787E247DE}" destId="{6EB7CF77-51D7-4C04-9D85-05B89BE67955}" srcOrd="0" destOrd="0" presId="urn:microsoft.com/office/officeart/2005/8/layout/hProcess11"/>
    <dgm:cxn modelId="{F57E7B1C-F30A-4BEA-8299-96E0BBDC9382}" type="presOf" srcId="{D0EB31C6-72A9-474F-8F23-A6AF26604982}" destId="{8988C90D-ECA3-4236-93A5-5DFBAF1C8EB1}" srcOrd="0" destOrd="0" presId="urn:microsoft.com/office/officeart/2005/8/layout/hProcess11"/>
    <dgm:cxn modelId="{EB4DF2FD-4FB3-4783-A458-54AE4F36A439}" srcId="{D0EB31C6-72A9-474F-8F23-A6AF26604982}" destId="{E1B34B96-780D-4434-AE88-6679A426F012}" srcOrd="5" destOrd="0" parTransId="{65779FC8-E6EF-4431-BC92-1BCD8DC919E3}" sibTransId="{BA63FD63-D425-4782-86CA-20557C1E80E9}"/>
    <dgm:cxn modelId="{C3AFA726-1EE0-481B-80D4-E839FD64BE36}" srcId="{D0EB31C6-72A9-474F-8F23-A6AF26604982}" destId="{729C7A6E-7C80-4246-8950-19F207E77F49}" srcOrd="3" destOrd="0" parTransId="{FB0FA41C-BA71-4C5D-808B-9C6C5F8ECF5B}" sibTransId="{EF690730-AC3B-4DFC-ACB0-18EDE8002642}"/>
    <dgm:cxn modelId="{ADE98031-480C-4F47-8137-57B38E216E1B}" srcId="{D0EB31C6-72A9-474F-8F23-A6AF26604982}" destId="{E8A8F68E-04A7-48AF-AD14-BFC0115D07A6}" srcOrd="2" destOrd="0" parTransId="{172B7A1E-C5AB-44DB-BDCB-8087A7EAC084}" sibTransId="{EDD9D50A-BAF3-4D85-8B3A-D1559B436338}"/>
    <dgm:cxn modelId="{F585B54C-3805-422F-AA06-FAA694C3486D}" srcId="{D0EB31C6-72A9-474F-8F23-A6AF26604982}" destId="{928ABB25-5518-45EA-B7EC-0CA787E247DE}" srcOrd="4" destOrd="0" parTransId="{71E4C413-8CFF-4CAA-93DD-5AF6222F2390}" sibTransId="{914B1AAD-6BB6-4A7F-8172-0F698FA5E952}"/>
    <dgm:cxn modelId="{FCA464A8-1EBF-47EB-80A9-4BA9AAFD0BE2}" type="presOf" srcId="{E8A8F68E-04A7-48AF-AD14-BFC0115D07A6}" destId="{810F6069-56FE-4C41-8D3C-472E379450A3}" srcOrd="0" destOrd="0" presId="urn:microsoft.com/office/officeart/2005/8/layout/hProcess11"/>
    <dgm:cxn modelId="{6CEEECB9-9DE6-4694-9657-43B3462CC497}" type="presOf" srcId="{B4B9AA5A-5425-4125-9599-46DCD50703EE}" destId="{FF4FA3EE-E2D8-42CF-A27B-0C90FA0B0206}" srcOrd="0" destOrd="0" presId="urn:microsoft.com/office/officeart/2005/8/layout/hProcess11"/>
    <dgm:cxn modelId="{27386AAB-AAB7-48ED-B178-A8B2AA1D5890}" type="presOf" srcId="{729C7A6E-7C80-4246-8950-19F207E77F49}" destId="{37C90FBC-3970-4E74-B4EC-AE62ABDA8841}" srcOrd="0" destOrd="0" presId="urn:microsoft.com/office/officeart/2005/8/layout/hProcess11"/>
    <dgm:cxn modelId="{B653E428-2890-4BB7-A569-F6E5F9ED10A8}" srcId="{D0EB31C6-72A9-474F-8F23-A6AF26604982}" destId="{E69318EF-B2B3-49A2-9AB9-754CBD11620D}" srcOrd="0" destOrd="0" parTransId="{0DA61B05-8C5F-4AF8-B3AD-6C38C107B961}" sibTransId="{09F4A8C9-433C-4C13-83D9-673222B00616}"/>
    <dgm:cxn modelId="{FBA419E5-F80A-479F-9D0B-E4B793D54FFA}" type="presParOf" srcId="{8988C90D-ECA3-4236-93A5-5DFBAF1C8EB1}" destId="{0EAD5C1E-147E-4D21-9214-5E6830AF4665}" srcOrd="0" destOrd="0" presId="urn:microsoft.com/office/officeart/2005/8/layout/hProcess11"/>
    <dgm:cxn modelId="{285951EC-0387-4E7E-9F3D-CAE48B598E9D}" type="presParOf" srcId="{8988C90D-ECA3-4236-93A5-5DFBAF1C8EB1}" destId="{5088C7B3-7C7C-45A8-83E2-C38004D4CF1E}" srcOrd="1" destOrd="0" presId="urn:microsoft.com/office/officeart/2005/8/layout/hProcess11"/>
    <dgm:cxn modelId="{48984789-D572-43D8-B1CC-114ED1724A36}" type="presParOf" srcId="{5088C7B3-7C7C-45A8-83E2-C38004D4CF1E}" destId="{AE05B6CC-C01D-47A2-9C16-CB8C1BBF7AA5}" srcOrd="0" destOrd="0" presId="urn:microsoft.com/office/officeart/2005/8/layout/hProcess11"/>
    <dgm:cxn modelId="{00EBEB7A-CE92-4BED-A631-97FBC8F8BD08}" type="presParOf" srcId="{AE05B6CC-C01D-47A2-9C16-CB8C1BBF7AA5}" destId="{4F5EC4A2-A4AC-477C-819A-0F3133E6A2BA}" srcOrd="0" destOrd="0" presId="urn:microsoft.com/office/officeart/2005/8/layout/hProcess11"/>
    <dgm:cxn modelId="{72198ED8-F5B5-4AE6-B06B-03C868E107D3}" type="presParOf" srcId="{AE05B6CC-C01D-47A2-9C16-CB8C1BBF7AA5}" destId="{ED1AF43E-23CD-4DE7-BA7C-7DF411E01697}" srcOrd="1" destOrd="0" presId="urn:microsoft.com/office/officeart/2005/8/layout/hProcess11"/>
    <dgm:cxn modelId="{FC8BED9A-0026-47D6-BC35-7D03F8AEB3D9}" type="presParOf" srcId="{AE05B6CC-C01D-47A2-9C16-CB8C1BBF7AA5}" destId="{48777C5E-4E67-49BF-9AE5-E518E9F0AEB3}" srcOrd="2" destOrd="0" presId="urn:microsoft.com/office/officeart/2005/8/layout/hProcess11"/>
    <dgm:cxn modelId="{3630E99A-D141-4DB0-88AD-D860BA6ED11D}" type="presParOf" srcId="{5088C7B3-7C7C-45A8-83E2-C38004D4CF1E}" destId="{73269DEB-0D0A-44BB-B0FD-0669C4D9FA9B}" srcOrd="1" destOrd="0" presId="urn:microsoft.com/office/officeart/2005/8/layout/hProcess11"/>
    <dgm:cxn modelId="{1F749B56-4B36-43D6-BF27-2B5A805D7868}" type="presParOf" srcId="{5088C7B3-7C7C-45A8-83E2-C38004D4CF1E}" destId="{71F2D619-4F8E-407D-BFA7-00F2A5B050B2}" srcOrd="2" destOrd="0" presId="urn:microsoft.com/office/officeart/2005/8/layout/hProcess11"/>
    <dgm:cxn modelId="{7CFC5049-5662-4C27-97CF-D107982ADB6A}" type="presParOf" srcId="{71F2D619-4F8E-407D-BFA7-00F2A5B050B2}" destId="{FF4FA3EE-E2D8-42CF-A27B-0C90FA0B0206}" srcOrd="0" destOrd="0" presId="urn:microsoft.com/office/officeart/2005/8/layout/hProcess11"/>
    <dgm:cxn modelId="{9B5C43DB-A731-46D9-A057-F66D0E2DA614}" type="presParOf" srcId="{71F2D619-4F8E-407D-BFA7-00F2A5B050B2}" destId="{4B98BA65-283E-4A1D-9B77-B919C893AA08}" srcOrd="1" destOrd="0" presId="urn:microsoft.com/office/officeart/2005/8/layout/hProcess11"/>
    <dgm:cxn modelId="{532DCC41-E05E-480D-B1EE-E374CF00A8B1}" type="presParOf" srcId="{71F2D619-4F8E-407D-BFA7-00F2A5B050B2}" destId="{C858F088-7BC3-4CD9-9058-8AE57AADB84E}" srcOrd="2" destOrd="0" presId="urn:microsoft.com/office/officeart/2005/8/layout/hProcess11"/>
    <dgm:cxn modelId="{B7E1A9C2-FBDB-4457-8605-8D3911D2220E}" type="presParOf" srcId="{5088C7B3-7C7C-45A8-83E2-C38004D4CF1E}" destId="{80B3D272-E5D8-4BD2-94A6-C6312EA577E5}" srcOrd="3" destOrd="0" presId="urn:microsoft.com/office/officeart/2005/8/layout/hProcess11"/>
    <dgm:cxn modelId="{462963BF-2155-4C8F-A89C-3188DBCBE5DF}" type="presParOf" srcId="{5088C7B3-7C7C-45A8-83E2-C38004D4CF1E}" destId="{D374C3D0-19E1-4F92-94E1-BEB507F8772E}" srcOrd="4" destOrd="0" presId="urn:microsoft.com/office/officeart/2005/8/layout/hProcess11"/>
    <dgm:cxn modelId="{D592E2FF-0921-4115-A3AB-70A5FAFBF631}" type="presParOf" srcId="{D374C3D0-19E1-4F92-94E1-BEB507F8772E}" destId="{810F6069-56FE-4C41-8D3C-472E379450A3}" srcOrd="0" destOrd="0" presId="urn:microsoft.com/office/officeart/2005/8/layout/hProcess11"/>
    <dgm:cxn modelId="{5DC06EFC-6960-4CF2-ACC6-54145C5A6D91}" type="presParOf" srcId="{D374C3D0-19E1-4F92-94E1-BEB507F8772E}" destId="{43C6FE7A-0098-4CDB-B17A-06F651F7149E}" srcOrd="1" destOrd="0" presId="urn:microsoft.com/office/officeart/2005/8/layout/hProcess11"/>
    <dgm:cxn modelId="{BE5B8ABA-8185-4C56-B919-CE887F2BE555}" type="presParOf" srcId="{D374C3D0-19E1-4F92-94E1-BEB507F8772E}" destId="{504B5027-105D-42E5-B13D-A95F2CEE51B7}" srcOrd="2" destOrd="0" presId="urn:microsoft.com/office/officeart/2005/8/layout/hProcess11"/>
    <dgm:cxn modelId="{5E605FB3-12A3-43FF-A670-6CEAE6079AFA}" type="presParOf" srcId="{5088C7B3-7C7C-45A8-83E2-C38004D4CF1E}" destId="{CA72A21C-F619-410E-973D-13AE39EB5B0F}" srcOrd="5" destOrd="0" presId="urn:microsoft.com/office/officeart/2005/8/layout/hProcess11"/>
    <dgm:cxn modelId="{4A08C461-DE4A-4685-B750-AFFCFA45A995}" type="presParOf" srcId="{5088C7B3-7C7C-45A8-83E2-C38004D4CF1E}" destId="{7AA63949-AF62-4174-A85F-7235F7B487CC}" srcOrd="6" destOrd="0" presId="urn:microsoft.com/office/officeart/2005/8/layout/hProcess11"/>
    <dgm:cxn modelId="{D6796213-47FD-4C56-B73D-6236E73B9C9C}" type="presParOf" srcId="{7AA63949-AF62-4174-A85F-7235F7B487CC}" destId="{37C90FBC-3970-4E74-B4EC-AE62ABDA8841}" srcOrd="0" destOrd="0" presId="urn:microsoft.com/office/officeart/2005/8/layout/hProcess11"/>
    <dgm:cxn modelId="{AB6694F3-509F-41C9-9EAC-173250005067}" type="presParOf" srcId="{7AA63949-AF62-4174-A85F-7235F7B487CC}" destId="{D45871D0-D8AA-49FA-87E3-E60F72CF766F}" srcOrd="1" destOrd="0" presId="urn:microsoft.com/office/officeart/2005/8/layout/hProcess11"/>
    <dgm:cxn modelId="{3738F112-D965-426A-AAB3-3244178B4839}" type="presParOf" srcId="{7AA63949-AF62-4174-A85F-7235F7B487CC}" destId="{BABAC6ED-AF67-4F4F-839C-D9D4527F7332}" srcOrd="2" destOrd="0" presId="urn:microsoft.com/office/officeart/2005/8/layout/hProcess11"/>
    <dgm:cxn modelId="{CD1EB425-A335-42DF-A9FE-3C57D1871F1D}" type="presParOf" srcId="{5088C7B3-7C7C-45A8-83E2-C38004D4CF1E}" destId="{5384E984-AB44-4B78-A244-F9FE6BE8123D}" srcOrd="7" destOrd="0" presId="urn:microsoft.com/office/officeart/2005/8/layout/hProcess11"/>
    <dgm:cxn modelId="{CDF25683-1345-491A-BF1C-8379465425E7}" type="presParOf" srcId="{5088C7B3-7C7C-45A8-83E2-C38004D4CF1E}" destId="{0432AAB2-EA00-4C2B-8792-59345B3437E4}" srcOrd="8" destOrd="0" presId="urn:microsoft.com/office/officeart/2005/8/layout/hProcess11"/>
    <dgm:cxn modelId="{60FAF32B-ECB1-44FF-8B9F-0DB439291A83}" type="presParOf" srcId="{0432AAB2-EA00-4C2B-8792-59345B3437E4}" destId="{6EB7CF77-51D7-4C04-9D85-05B89BE67955}" srcOrd="0" destOrd="0" presId="urn:microsoft.com/office/officeart/2005/8/layout/hProcess11"/>
    <dgm:cxn modelId="{5A1D6FAA-79AA-422B-AC27-735F8C93D041}" type="presParOf" srcId="{0432AAB2-EA00-4C2B-8792-59345B3437E4}" destId="{F5C5F9C0-A673-40B5-9452-EE0CD97D70C2}" srcOrd="1" destOrd="0" presId="urn:microsoft.com/office/officeart/2005/8/layout/hProcess11"/>
    <dgm:cxn modelId="{D52ACE14-4FBD-47A9-BD67-A61F181C18D6}" type="presParOf" srcId="{0432AAB2-EA00-4C2B-8792-59345B3437E4}" destId="{87D562F4-8CCF-4637-90DE-DF6401C9F188}" srcOrd="2" destOrd="0" presId="urn:microsoft.com/office/officeart/2005/8/layout/hProcess11"/>
    <dgm:cxn modelId="{AB4A8BBC-4252-46AC-9F20-DD5CE326F100}" type="presParOf" srcId="{5088C7B3-7C7C-45A8-83E2-C38004D4CF1E}" destId="{4E56851A-C21E-4AA3-B631-F4F73CFBD1D8}" srcOrd="9" destOrd="0" presId="urn:microsoft.com/office/officeart/2005/8/layout/hProcess11"/>
    <dgm:cxn modelId="{A20A91F7-5207-421E-BB19-2358076BC7E7}" type="presParOf" srcId="{5088C7B3-7C7C-45A8-83E2-C38004D4CF1E}" destId="{1FA1733A-6201-4803-B697-198E93955287}" srcOrd="10" destOrd="0" presId="urn:microsoft.com/office/officeart/2005/8/layout/hProcess11"/>
    <dgm:cxn modelId="{69903624-5BC6-4F99-A7BF-422794B62F45}" type="presParOf" srcId="{1FA1733A-6201-4803-B697-198E93955287}" destId="{897C3ADA-4585-473A-9B54-3F28898B63B7}" srcOrd="0" destOrd="0" presId="urn:microsoft.com/office/officeart/2005/8/layout/hProcess11"/>
    <dgm:cxn modelId="{AE2BBCE2-D3D7-40B5-9A9F-C80AF810AE34}" type="presParOf" srcId="{1FA1733A-6201-4803-B697-198E93955287}" destId="{18C46197-F26D-4A7D-A98E-A86D88DAB92F}" srcOrd="1" destOrd="0" presId="urn:microsoft.com/office/officeart/2005/8/layout/hProcess11"/>
    <dgm:cxn modelId="{7F11B3D8-9E10-4E22-AA5F-0506E688F0A6}" type="presParOf" srcId="{1FA1733A-6201-4803-B697-198E93955287}" destId="{41A84F20-E0A7-4889-AAC5-29AA8ADE7F9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D5C1E-147E-4D21-9214-5E6830AF4665}">
      <dsp:nvSpPr>
        <dsp:cNvPr id="0" name=""/>
        <dsp:cNvSpPr/>
      </dsp:nvSpPr>
      <dsp:spPr>
        <a:xfrm>
          <a:off x="0" y="330646"/>
          <a:ext cx="7086658" cy="59426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EC4A2-A4AC-477C-819A-0F3133E6A2BA}">
      <dsp:nvSpPr>
        <dsp:cNvPr id="0" name=""/>
        <dsp:cNvSpPr/>
      </dsp:nvSpPr>
      <dsp:spPr>
        <a:xfrm>
          <a:off x="2362260" y="18273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COB Day 5</a:t>
          </a:r>
          <a:endParaRPr lang="en-US" sz="1100" kern="1200" dirty="0"/>
        </a:p>
      </dsp:txBody>
      <dsp:txXfrm>
        <a:off x="2362260" y="18273"/>
        <a:ext cx="1019918" cy="594260"/>
      </dsp:txXfrm>
    </dsp:sp>
    <dsp:sp modelId="{ED1AF43E-23CD-4DE7-BA7C-7DF411E01697}">
      <dsp:nvSpPr>
        <dsp:cNvPr id="0" name=""/>
        <dsp:cNvSpPr/>
      </dsp:nvSpPr>
      <dsp:spPr>
        <a:xfrm>
          <a:off x="3018026" y="538251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FA3EE-E2D8-42CF-A27B-0C90FA0B0206}">
      <dsp:nvSpPr>
        <dsp:cNvPr id="0" name=""/>
        <dsp:cNvSpPr/>
      </dsp:nvSpPr>
      <dsp:spPr>
        <a:xfrm>
          <a:off x="2895657" y="861856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Upon approval Status=“A”</a:t>
          </a:r>
          <a:endParaRPr lang="en-US" sz="1100" kern="1200" dirty="0"/>
        </a:p>
      </dsp:txBody>
      <dsp:txXfrm>
        <a:off x="2895657" y="861856"/>
        <a:ext cx="1019918" cy="594260"/>
      </dsp:txXfrm>
    </dsp:sp>
    <dsp:sp modelId="{4B98BA65-283E-4A1D-9B77-B919C893AA08}">
      <dsp:nvSpPr>
        <dsp:cNvPr id="0" name=""/>
        <dsp:cNvSpPr/>
      </dsp:nvSpPr>
      <dsp:spPr>
        <a:xfrm>
          <a:off x="3429058" y="538251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F6069-56FE-4C41-8D3C-472E379450A3}">
      <dsp:nvSpPr>
        <dsp:cNvPr id="0" name=""/>
        <dsp:cNvSpPr/>
      </dsp:nvSpPr>
      <dsp:spPr>
        <a:xfrm>
          <a:off x="3191994" y="0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Upon systems completion</a:t>
          </a:r>
        </a:p>
      </dsp:txBody>
      <dsp:txXfrm>
        <a:off x="3191994" y="0"/>
        <a:ext cx="1019918" cy="594260"/>
      </dsp:txXfrm>
    </dsp:sp>
    <dsp:sp modelId="{43C6FE7A-0098-4CDB-B17A-06F651F7149E}">
      <dsp:nvSpPr>
        <dsp:cNvPr id="0" name=""/>
        <dsp:cNvSpPr/>
      </dsp:nvSpPr>
      <dsp:spPr>
        <a:xfrm>
          <a:off x="3733859" y="538251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90FBC-3970-4E74-B4EC-AE62ABDA8841}">
      <dsp:nvSpPr>
        <dsp:cNvPr id="0" name=""/>
        <dsp:cNvSpPr/>
      </dsp:nvSpPr>
      <dsp:spPr>
        <a:xfrm>
          <a:off x="4114857" y="861856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Upon posting</a:t>
          </a:r>
          <a:endParaRPr lang="en-US" sz="1100" kern="1200" dirty="0"/>
        </a:p>
      </dsp:txBody>
      <dsp:txXfrm>
        <a:off x="4114857" y="861856"/>
        <a:ext cx="1019918" cy="594260"/>
      </dsp:txXfrm>
    </dsp:sp>
    <dsp:sp modelId="{D45871D0-D8AA-49FA-87E3-E60F72CF766F}">
      <dsp:nvSpPr>
        <dsp:cNvPr id="0" name=""/>
        <dsp:cNvSpPr/>
      </dsp:nvSpPr>
      <dsp:spPr>
        <a:xfrm>
          <a:off x="4495858" y="581980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7CF77-51D7-4C04-9D85-05B89BE67955}">
      <dsp:nvSpPr>
        <dsp:cNvPr id="0" name=""/>
        <dsp:cNvSpPr/>
      </dsp:nvSpPr>
      <dsp:spPr>
        <a:xfrm>
          <a:off x="5334057" y="18273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By 5pm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5334057" y="18273"/>
        <a:ext cx="1019918" cy="594260"/>
      </dsp:txXfrm>
    </dsp:sp>
    <dsp:sp modelId="{F5C5F9C0-A673-40B5-9452-EE0CD97D70C2}">
      <dsp:nvSpPr>
        <dsp:cNvPr id="0" name=""/>
        <dsp:cNvSpPr/>
      </dsp:nvSpPr>
      <dsp:spPr>
        <a:xfrm>
          <a:off x="5867458" y="538251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C3ADA-4585-473A-9B54-3F28898B63B7}">
      <dsp:nvSpPr>
        <dsp:cNvPr id="0" name=""/>
        <dsp:cNvSpPr/>
      </dsp:nvSpPr>
      <dsp:spPr>
        <a:xfrm>
          <a:off x="5937777" y="801681"/>
          <a:ext cx="1019918" cy="594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Before noon on day invoice is due</a:t>
          </a:r>
          <a:endParaRPr lang="en-US" sz="1100" kern="1200" dirty="0"/>
        </a:p>
      </dsp:txBody>
      <dsp:txXfrm>
        <a:off x="5937777" y="801681"/>
        <a:ext cx="1019918" cy="594260"/>
      </dsp:txXfrm>
    </dsp:sp>
    <dsp:sp modelId="{18C46197-F26D-4A7D-A98E-A86D88DAB92F}">
      <dsp:nvSpPr>
        <dsp:cNvPr id="0" name=""/>
        <dsp:cNvSpPr/>
      </dsp:nvSpPr>
      <dsp:spPr>
        <a:xfrm>
          <a:off x="6523810" y="558998"/>
          <a:ext cx="148565" cy="148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96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10/12/2016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October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522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CSWG Update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“Price Correction” posts to MIS within 48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9706" y="1981200"/>
            <a:ext cx="2324894" cy="11430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“Price </a:t>
            </a:r>
            <a:r>
              <a:rPr lang="en-US" sz="1600" b="0" dirty="0"/>
              <a:t>Correction” posts to MIS within 48 hours </a:t>
            </a:r>
            <a:r>
              <a:rPr lang="en-US" sz="1600" b="0" dirty="0" smtClean="0"/>
              <a:t>(and before </a:t>
            </a:r>
            <a:r>
              <a:rPr lang="en-US" sz="1600" b="0" dirty="0"/>
              <a:t>Initial Settlement)</a:t>
            </a:r>
          </a:p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Whereas</a:t>
            </a:r>
            <a:r>
              <a:rPr lang="en-US" sz="1600" b="0" dirty="0"/>
              <a:t>,</a:t>
            </a:r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“Price </a:t>
            </a:r>
            <a:r>
              <a:rPr lang="en-US" sz="1600" b="0" dirty="0"/>
              <a:t>Change” is a change to </a:t>
            </a:r>
            <a:r>
              <a:rPr lang="en-US" sz="1600" b="0" dirty="0" smtClean="0"/>
              <a:t>a financially settled </a:t>
            </a:r>
            <a:r>
              <a:rPr lang="en-US" sz="1600" b="0" dirty="0"/>
              <a:t>price and is reported on </a:t>
            </a:r>
            <a:r>
              <a:rPr lang="en-US" sz="1600" b="0" dirty="0" smtClean="0"/>
              <a:t>in the </a:t>
            </a:r>
            <a:r>
              <a:rPr lang="en-US" sz="1600" b="0" dirty="0"/>
              <a:t>Settlement Stability </a:t>
            </a:r>
            <a:r>
              <a:rPr lang="en-US" sz="1600" b="0" dirty="0" smtClean="0"/>
              <a:t>Report. Should not be duplicative of RTM Price Corrections.</a:t>
            </a:r>
            <a:endParaRPr lang="en-US" sz="1600" dirty="0"/>
          </a:p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endParaRPr lang="en-US" sz="1600" b="0" dirty="0"/>
          </a:p>
          <a:p>
            <a:pPr marL="457200" lvl="1" indent="0">
              <a:buNone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914400" lvl="2" indent="0">
              <a:buNone/>
            </a:pPr>
            <a:endParaRPr lang="en-US" sz="22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381000" y="534154"/>
            <a:ext cx="8305800" cy="1049377"/>
          </a:xfrm>
        </p:spPr>
        <p:txBody>
          <a:bodyPr/>
          <a:lstStyle/>
          <a:p>
            <a:r>
              <a:rPr lang="en-US" sz="1600" b="0" dirty="0"/>
              <a:t>Received clarification from ERCOT concerning </a:t>
            </a:r>
            <a:r>
              <a:rPr lang="en-US" sz="1600" dirty="0"/>
              <a:t>NPRR696 Price Corrections Following a SCED Failure</a:t>
            </a:r>
            <a:r>
              <a:rPr lang="en-US" sz="1600" b="0" dirty="0"/>
              <a:t>. </a:t>
            </a:r>
            <a:r>
              <a:rPr lang="en-US" sz="1600" b="0" dirty="0" smtClean="0"/>
              <a:t>Essentially</a:t>
            </a:r>
            <a:r>
              <a:rPr lang="en-US" sz="1600" b="0" dirty="0" smtClean="0"/>
              <a:t> </a:t>
            </a:r>
            <a:r>
              <a:rPr lang="en-US" sz="1600" b="0" dirty="0"/>
              <a:t>real-time </a:t>
            </a:r>
            <a:r>
              <a:rPr lang="en-US" sz="1600" b="0" dirty="0" smtClean="0"/>
              <a:t>substitutions/replacements </a:t>
            </a:r>
            <a:r>
              <a:rPr lang="en-US" sz="1600" b="0" dirty="0"/>
              <a:t>because </a:t>
            </a:r>
            <a:r>
              <a:rPr lang="en-US" sz="1600" b="0" dirty="0" smtClean="0"/>
              <a:t>these prices </a:t>
            </a:r>
            <a:r>
              <a:rPr lang="en-US" sz="1600" b="0" dirty="0" smtClean="0"/>
              <a:t>will </a:t>
            </a:r>
            <a:r>
              <a:rPr lang="en-US" sz="1600" b="0" dirty="0"/>
              <a:t>be in </a:t>
            </a:r>
            <a:r>
              <a:rPr lang="en-US" sz="1600" b="0" dirty="0" smtClean="0"/>
              <a:t>data </a:t>
            </a:r>
            <a:r>
              <a:rPr lang="en-US" sz="1600" b="0" u="sng" dirty="0" smtClean="0"/>
              <a:t>before</a:t>
            </a:r>
            <a:r>
              <a:rPr lang="en-US" sz="1600" b="0" dirty="0" smtClean="0"/>
              <a:t> </a:t>
            </a:r>
            <a:r>
              <a:rPr lang="en-US" sz="1600" b="0" dirty="0"/>
              <a:t>a Price Correction or a Price </a:t>
            </a:r>
            <a:r>
              <a:rPr lang="en-US" sz="1600" b="0" dirty="0" smtClean="0"/>
              <a:t>Change. </a:t>
            </a:r>
            <a:r>
              <a:rPr lang="en-US" sz="1600" b="0" dirty="0"/>
              <a:t>Last known good SCED price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10/12/2016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1617481"/>
            <a:ext cx="5638800" cy="23775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4267200"/>
            <a:ext cx="5841214" cy="199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6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CSWG </a:t>
            </a:r>
            <a:r>
              <a:rPr lang="en-US" b="1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390710"/>
            <a:ext cx="6993482" cy="4038600"/>
          </a:xfrm>
        </p:spPr>
        <p:txBody>
          <a:bodyPr>
            <a:normAutofit lnSpcReduction="10000"/>
          </a:bodyPr>
          <a:lstStyle/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b="0" kern="12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No </a:t>
            </a:r>
            <a:r>
              <a:rPr lang="en-US" sz="2400" b="0" kern="1200" dirty="0">
                <a:solidFill>
                  <a:prstClr val="black"/>
                </a:solidFill>
                <a:latin typeface="Calibri" panose="020F0502020204030204"/>
              </a:rPr>
              <a:t>Change – Content and Communication is </a:t>
            </a: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sufficient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Missed </a:t>
            </a:r>
            <a:r>
              <a:rPr lang="en-US" sz="2400" b="0" kern="1200" dirty="0">
                <a:solidFill>
                  <a:prstClr val="black"/>
                </a:solidFill>
                <a:latin typeface="Calibri" panose="020F0502020204030204"/>
              </a:rPr>
              <a:t>Postings Report  is really “Skipped Posting” not a “Missed Deadline” </a:t>
            </a:r>
            <a:endParaRPr lang="en-US" sz="2400" b="0" kern="12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Add </a:t>
            </a:r>
            <a:r>
              <a:rPr lang="en-US" sz="2400" b="0" kern="1200" dirty="0">
                <a:solidFill>
                  <a:prstClr val="black"/>
                </a:solidFill>
                <a:latin typeface="Calibri" panose="020F0502020204030204"/>
              </a:rPr>
              <a:t>more detail to Extract Incident Report (also monthly but more </a:t>
            </a: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specific)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Targeted </a:t>
            </a:r>
            <a:r>
              <a:rPr lang="en-US" sz="2400" b="0" kern="1200" dirty="0">
                <a:solidFill>
                  <a:prstClr val="black"/>
                </a:solidFill>
                <a:latin typeface="Calibri" panose="020F0502020204030204"/>
              </a:rPr>
              <a:t>Market Notices – which exploders will guarantee? Settlement points to </a:t>
            </a: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Public</a:t>
            </a:r>
          </a:p>
          <a:p>
            <a:pPr marL="457200" lvl="0" indent="-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0" kern="1200" dirty="0" smtClean="0">
                <a:solidFill>
                  <a:prstClr val="black"/>
                </a:solidFill>
                <a:latin typeface="Calibri" panose="020F0502020204030204"/>
              </a:rPr>
              <a:t>“Extra </a:t>
            </a:r>
            <a:r>
              <a:rPr lang="en-US" sz="2400" b="0" kern="1200" dirty="0">
                <a:solidFill>
                  <a:prstClr val="black"/>
                </a:solidFill>
                <a:latin typeface="Calibri" panose="020F0502020204030204"/>
              </a:rPr>
              <a:t>Credit”  Close-of-business or other time threshold warning when data is posted </a:t>
            </a:r>
          </a:p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1500" b="0" kern="12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" y="990600"/>
            <a:ext cx="75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Options for Priority 1 Extracts:  Do we need a Settlement SLA?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2905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10/12/2016</a:t>
            </a:fld>
            <a:endParaRPr lang="en-US" dirty="0"/>
          </a:p>
        </p:txBody>
      </p:sp>
      <p:pic>
        <p:nvPicPr>
          <p:cNvPr id="5" name="Content Placeholder 10"/>
          <p:cNvPicPr>
            <a:picLocks/>
          </p:cNvPicPr>
          <p:nvPr/>
        </p:nvPicPr>
        <p:blipFill rotWithShape="1">
          <a:blip r:embed="rId2"/>
          <a:srcRect l="749" t="23306" r="79986" b="51083"/>
          <a:stretch/>
        </p:blipFill>
        <p:spPr bwMode="auto">
          <a:xfrm>
            <a:off x="152400" y="914400"/>
            <a:ext cx="8686800" cy="38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5463" y="4372133"/>
            <a:ext cx="1869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When</a:t>
            </a:r>
            <a:r>
              <a:rPr lang="en-US" dirty="0" smtClean="0"/>
              <a:t> would additional notification be helpful?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69921295"/>
              </p:ext>
            </p:extLst>
          </p:nvPr>
        </p:nvGraphicFramePr>
        <p:xfrm>
          <a:off x="1295342" y="4770783"/>
          <a:ext cx="7086658" cy="14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317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CSWG Meeting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>
                <a:solidFill>
                  <a:srgbClr val="00B050"/>
                </a:solidFill>
              </a:rPr>
              <a:t>Next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50"/>
                </a:solidFill>
              </a:rPr>
              <a:t>CSWG </a:t>
            </a:r>
            <a:r>
              <a:rPr lang="en-US" sz="3200" dirty="0" smtClean="0">
                <a:solidFill>
                  <a:srgbClr val="00B050"/>
                </a:solidFill>
              </a:rPr>
              <a:t>Meeting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 October 24, 2016 9:30am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WebEx Only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Short meeting for endorsement of COPMGRR044</a:t>
            </a:r>
          </a:p>
          <a:p>
            <a:pPr marL="0" indent="0" algn="ctr">
              <a:buNone/>
            </a:pP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609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15929</TotalTime>
  <Words>231</Words>
  <Application>Microsoft Office PowerPoint</Application>
  <PresentationFormat>On-screen Show (4:3)</PresentationFormat>
  <Paragraphs>45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Custom Design</vt:lpstr>
      <vt:lpstr>CSWG Update to COPS</vt:lpstr>
      <vt:lpstr>CSWG Update   “Price Correction” posts to MIS within 48 e</vt:lpstr>
      <vt:lpstr>CSWG Update</vt:lpstr>
      <vt:lpstr>CSWG Update</vt:lpstr>
      <vt:lpstr>Next CSWG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Heather Boisseau</cp:lastModifiedBy>
  <cp:revision>925</cp:revision>
  <cp:lastPrinted>2015-04-13T14:50:48Z</cp:lastPrinted>
  <dcterms:created xsi:type="dcterms:W3CDTF">2005-04-21T14:28:35Z</dcterms:created>
  <dcterms:modified xsi:type="dcterms:W3CDTF">2016-10-12T14:02:40Z</dcterms:modified>
</cp:coreProperties>
</file>