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3"/>
  </p:notesMasterIdLst>
  <p:handoutMasterIdLst>
    <p:handoutMasterId r:id="rId14"/>
  </p:handoutMasterIdLst>
  <p:sldIdLst>
    <p:sldId id="258" r:id="rId5"/>
    <p:sldId id="294" r:id="rId6"/>
    <p:sldId id="285" r:id="rId7"/>
    <p:sldId id="292" r:id="rId8"/>
    <p:sldId id="284" r:id="rId9"/>
    <p:sldId id="289" r:id="rId10"/>
    <p:sldId id="288" r:id="rId11"/>
    <p:sldId id="279" r:id="rId1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6DCC0"/>
    <a:srgbClr val="B6CEEA"/>
    <a:srgbClr val="D3DFBD"/>
    <a:srgbClr val="5469A2"/>
    <a:srgbClr val="40949A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3375" autoAdjust="0"/>
  </p:normalViewPr>
  <p:slideViewPr>
    <p:cSldViewPr>
      <p:cViewPr>
        <p:scale>
          <a:sx n="90" d="100"/>
          <a:sy n="90" d="100"/>
        </p:scale>
        <p:origin x="-738" y="-342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10/11/2016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October 12, 2016</a:t>
            </a:r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MDWG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Data Strategy &amp; MIS Changes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Cheryl </a:t>
            </a:r>
            <a:r>
              <a:rPr lang="en-US" dirty="0" err="1" smtClean="0"/>
              <a:t>Mele</a:t>
            </a:r>
            <a:r>
              <a:rPr lang="en-US" dirty="0" smtClean="0"/>
              <a:t> (ERCOT COO) met with MDWG</a:t>
            </a:r>
          </a:p>
          <a:p>
            <a:r>
              <a:rPr lang="en-US" dirty="0" smtClean="0"/>
              <a:t>ERCOT is evaluating its data strategy</a:t>
            </a:r>
          </a:p>
          <a:p>
            <a:pPr lvl="1"/>
            <a:r>
              <a:rPr lang="en-US" dirty="0" smtClean="0"/>
              <a:t>Data products</a:t>
            </a:r>
          </a:p>
          <a:p>
            <a:pPr lvl="1"/>
            <a:r>
              <a:rPr lang="en-US" dirty="0" smtClean="0"/>
              <a:t>Internal and external customers</a:t>
            </a:r>
          </a:p>
          <a:p>
            <a:pPr lvl="1"/>
            <a:r>
              <a:rPr lang="en-US" dirty="0" smtClean="0"/>
              <a:t>Information Lifecycle Management</a:t>
            </a:r>
          </a:p>
          <a:p>
            <a:r>
              <a:rPr lang="en-US" dirty="0" smtClean="0"/>
              <a:t>MDWG will be one of the forums from which external input will be collected</a:t>
            </a:r>
          </a:p>
          <a:p>
            <a:r>
              <a:rPr lang="en-US" dirty="0" smtClean="0"/>
              <a:t>MIS Changes Visibility is one aspect of this strategy</a:t>
            </a:r>
          </a:p>
          <a:p>
            <a:r>
              <a:rPr lang="en-US" dirty="0" smtClean="0"/>
              <a:t>MDWG has a subgroup working on putting together a whitepaper to follow up on our problem statement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10/11/2016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1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NOGRR084 – Daily Grid Operations Status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Grid Operations report will represent a new direction for reporting</a:t>
            </a:r>
          </a:p>
          <a:p>
            <a:r>
              <a:rPr lang="en-US" dirty="0" smtClean="0"/>
              <a:t>Report will be an aggregate report with references to the underlying data</a:t>
            </a:r>
          </a:p>
          <a:p>
            <a:r>
              <a:rPr lang="en-US" dirty="0" smtClean="0"/>
              <a:t>It will be rolled out in an incremental fashion</a:t>
            </a:r>
          </a:p>
          <a:p>
            <a:pPr lvl="1"/>
            <a:r>
              <a:rPr lang="en-US" dirty="0" smtClean="0"/>
              <a:t>New elements will be added as ready</a:t>
            </a:r>
          </a:p>
          <a:p>
            <a:r>
              <a:rPr lang="en-US" dirty="0" smtClean="0"/>
              <a:t>Data organization will be an internal ERCOT effort</a:t>
            </a:r>
          </a:p>
          <a:p>
            <a:pPr lvl="1"/>
            <a:r>
              <a:rPr lang="en-US" dirty="0" smtClean="0"/>
              <a:t>6-12 months</a:t>
            </a:r>
          </a:p>
          <a:p>
            <a:r>
              <a:rPr lang="en-US" dirty="0" smtClean="0"/>
              <a:t>Daily Grid Ops report will be defined with a new NOGRR</a:t>
            </a:r>
          </a:p>
          <a:p>
            <a:pPr lvl="1"/>
            <a:r>
              <a:rPr lang="en-US" dirty="0" smtClean="0"/>
              <a:t>First release mid-2017</a:t>
            </a:r>
          </a:p>
          <a:p>
            <a:pPr lvl="1"/>
            <a:r>
              <a:rPr lang="en-US" dirty="0" smtClean="0"/>
              <a:t>Additions and changes will be made on an on-going basis</a:t>
            </a:r>
            <a:endParaRPr lang="en-US" dirty="0" smtClean="0"/>
          </a:p>
          <a:p>
            <a:r>
              <a:rPr lang="en-US" dirty="0" smtClean="0"/>
              <a:t>Impact Analysis has a substantially decreased budget</a:t>
            </a:r>
            <a:endParaRPr lang="en-US" dirty="0" smtClean="0"/>
          </a:p>
          <a:p>
            <a:pPr lvl="1"/>
            <a:r>
              <a:rPr lang="en-US" dirty="0" smtClean="0"/>
              <a:t>50-100K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10/11/2016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4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</a:t>
            </a:r>
            <a:r>
              <a:rPr lang="en-US" dirty="0" smtClean="0"/>
              <a:t>to be Automated &amp; </a:t>
            </a:r>
            <a:r>
              <a:rPr lang="en-US" dirty="0" smtClean="0"/>
              <a:t>Open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Reports to be automated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Load </a:t>
            </a:r>
            <a:r>
              <a:rPr lang="en-US" dirty="0" smtClean="0"/>
              <a:t>Forecast Distribution Factor Report</a:t>
            </a:r>
          </a:p>
          <a:p>
            <a:pPr lvl="1"/>
            <a:r>
              <a:rPr lang="en-US" dirty="0" smtClean="0"/>
              <a:t>Change to event-driven schedule, rather than hourly</a:t>
            </a:r>
          </a:p>
          <a:p>
            <a:pPr lvl="1"/>
            <a:r>
              <a:rPr lang="en-US" dirty="0" smtClean="0"/>
              <a:t>NPRR754 – Approved </a:t>
            </a:r>
            <a:r>
              <a:rPr lang="en-US" dirty="0"/>
              <a:t>by Board</a:t>
            </a:r>
          </a:p>
          <a:p>
            <a:pPr lvl="1"/>
            <a:r>
              <a:rPr lang="en-US" dirty="0" smtClean="0"/>
              <a:t>Scheduled for R6 (December) </a:t>
            </a:r>
            <a:r>
              <a:rPr lang="en-US" dirty="0" smtClean="0"/>
              <a:t>2016 </a:t>
            </a:r>
            <a:endParaRPr lang="en-US" dirty="0"/>
          </a:p>
          <a:p>
            <a:r>
              <a:rPr lang="en-US" dirty="0" smtClean="0"/>
              <a:t>Zero/Null Data in 60-day SCED GRD Report</a:t>
            </a:r>
          </a:p>
          <a:p>
            <a:pPr lvl="1"/>
            <a:r>
              <a:rPr lang="en-US" dirty="0" smtClean="0"/>
              <a:t>Replaces zero values with nulls above top of curves</a:t>
            </a:r>
          </a:p>
          <a:p>
            <a:pPr lvl="1"/>
            <a:r>
              <a:rPr lang="en-US" dirty="0" smtClean="0"/>
              <a:t>Backed out after R4</a:t>
            </a:r>
          </a:p>
          <a:p>
            <a:pPr lvl="1"/>
            <a:r>
              <a:rPr lang="en-US" dirty="0" smtClean="0"/>
              <a:t>Analysis in progress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10/11/2016</a:t>
            </a:fld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1514475"/>
            <a:ext cx="88709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616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Missed Postings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September was a little rough</a:t>
            </a:r>
          </a:p>
          <a:p>
            <a:r>
              <a:rPr lang="en-US" dirty="0" smtClean="0"/>
              <a:t>Report </a:t>
            </a:r>
            <a:r>
              <a:rPr lang="en-US" dirty="0" smtClean="0"/>
              <a:t>is now part of MDWG monthly postings</a:t>
            </a:r>
          </a:p>
          <a:p>
            <a:pPr lvl="1"/>
            <a:r>
              <a:rPr lang="en-US" dirty="0" smtClean="0"/>
              <a:t>Posted to Transparency page and MDWG</a:t>
            </a:r>
          </a:p>
          <a:p>
            <a:pPr lvl="1"/>
            <a:r>
              <a:rPr lang="en-US" dirty="0" smtClean="0"/>
              <a:t>Cumulative list</a:t>
            </a:r>
          </a:p>
          <a:p>
            <a:r>
              <a:rPr lang="en-US" dirty="0" smtClean="0"/>
              <a:t>Information on Settlements Extracts will not be included</a:t>
            </a:r>
          </a:p>
          <a:p>
            <a:pPr lvl="1"/>
            <a:r>
              <a:rPr lang="en-US" dirty="0" smtClean="0"/>
              <a:t>Extracts are never “missed”</a:t>
            </a:r>
            <a:endParaRPr lang="en-US" dirty="0" smtClean="0"/>
          </a:p>
          <a:p>
            <a:r>
              <a:rPr lang="en-US" dirty="0" smtClean="0"/>
              <a:t>Market </a:t>
            </a:r>
            <a:r>
              <a:rPr lang="en-US" dirty="0" smtClean="0"/>
              <a:t>Notices vs. Missed Postings Report</a:t>
            </a:r>
          </a:p>
          <a:p>
            <a:pPr lvl="1"/>
            <a:r>
              <a:rPr lang="en-US" dirty="0" smtClean="0"/>
              <a:t>“Real-Time” vs. Historical 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10/11/2016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9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Quick Start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has prepared an API “Quick-Start” Guide for Market Participants</a:t>
            </a:r>
          </a:p>
          <a:p>
            <a:r>
              <a:rPr lang="en-US" dirty="0" smtClean="0"/>
              <a:t>Provides updated documentation for setting up automated processes to query the MIS</a:t>
            </a:r>
          </a:p>
          <a:p>
            <a:r>
              <a:rPr lang="en-US" dirty="0" smtClean="0"/>
              <a:t>Code samples will be available</a:t>
            </a:r>
          </a:p>
          <a:p>
            <a:r>
              <a:rPr lang="en-US" dirty="0" smtClean="0"/>
              <a:t>Existing documentation dates to Nodal Go-Live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10/11/2016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R5</a:t>
            </a:r>
            <a:endParaRPr lang="en-US" dirty="0" smtClean="0"/>
          </a:p>
          <a:p>
            <a:pPr lvl="1"/>
            <a:r>
              <a:rPr lang="en-US" dirty="0" smtClean="0"/>
              <a:t>MIS Link </a:t>
            </a:r>
            <a:r>
              <a:rPr lang="en-US" dirty="0" smtClean="0"/>
              <a:t>changes</a:t>
            </a:r>
          </a:p>
          <a:p>
            <a:pPr lvl="1"/>
            <a:r>
              <a:rPr lang="en-US" dirty="0" smtClean="0"/>
              <a:t>Changes to Ancillary Services Capacity Monitor display and System Parameters web service</a:t>
            </a:r>
            <a:endParaRPr lang="en-US" dirty="0" smtClean="0"/>
          </a:p>
          <a:p>
            <a:pPr lvl="1"/>
            <a:r>
              <a:rPr lang="en-US" dirty="0" smtClean="0"/>
              <a:t>Go-live: </a:t>
            </a:r>
            <a:r>
              <a:rPr lang="en-US" dirty="0" smtClean="0"/>
              <a:t>11/1-11/3</a:t>
            </a:r>
          </a:p>
          <a:p>
            <a:r>
              <a:rPr lang="en-US" dirty="0" smtClean="0"/>
              <a:t>R6</a:t>
            </a:r>
          </a:p>
          <a:p>
            <a:pPr lvl="1"/>
            <a:r>
              <a:rPr lang="en-US" dirty="0" smtClean="0"/>
              <a:t>Change to </a:t>
            </a:r>
            <a:r>
              <a:rPr lang="en-US" dirty="0"/>
              <a:t>Load Forecast Distribution Factors </a:t>
            </a:r>
            <a:r>
              <a:rPr lang="en-US" dirty="0" smtClean="0"/>
              <a:t>report publishing frequency</a:t>
            </a:r>
          </a:p>
          <a:p>
            <a:pPr lvl="1"/>
            <a:r>
              <a:rPr lang="en-US" dirty="0" smtClean="0"/>
              <a:t>QSEs in ERCOT Region report automated and published to MIS</a:t>
            </a:r>
          </a:p>
          <a:p>
            <a:pPr lvl="1"/>
            <a:r>
              <a:rPr lang="en-US" dirty="0" smtClean="0"/>
              <a:t>Go-Live: 12/6-12/8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10/11/2016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70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MDWG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Next Meeting</a:t>
            </a:r>
          </a:p>
          <a:p>
            <a:pPr lvl="1"/>
            <a:r>
              <a:rPr lang="en-US" dirty="0"/>
              <a:t>Monday</a:t>
            </a:r>
            <a:r>
              <a:rPr lang="en-US" dirty="0" smtClean="0"/>
              <a:t>, December 12, 2016</a:t>
            </a:r>
            <a:endParaRPr lang="en-US" dirty="0" smtClean="0"/>
          </a:p>
          <a:p>
            <a:pPr lvl="1"/>
            <a:r>
              <a:rPr lang="en-US" dirty="0" smtClean="0"/>
              <a:t>9:30 AM – 12 </a:t>
            </a:r>
            <a:r>
              <a:rPr lang="en-US" dirty="0" smtClean="0"/>
              <a:t>PM, WebEx Only</a:t>
            </a:r>
          </a:p>
          <a:p>
            <a:r>
              <a:rPr lang="en-US" dirty="0" smtClean="0"/>
              <a:t>2017 Meetings will remain on 4</a:t>
            </a:r>
            <a:r>
              <a:rPr lang="en-US" baseline="30000" dirty="0" smtClean="0"/>
              <a:t>th</a:t>
            </a:r>
            <a:r>
              <a:rPr lang="en-US" dirty="0" smtClean="0"/>
              <a:t> Tuesdays</a:t>
            </a:r>
          </a:p>
          <a:p>
            <a:pPr lvl="1"/>
            <a:r>
              <a:rPr lang="en-US" dirty="0" smtClean="0"/>
              <a:t>On-site Meetings: January, April, July October</a:t>
            </a:r>
          </a:p>
          <a:p>
            <a:pPr lvl="1"/>
            <a:r>
              <a:rPr lang="en-US" dirty="0" smtClean="0"/>
              <a:t>WebEx for the rest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January </a:t>
            </a:r>
            <a:r>
              <a:rPr lang="en-US" dirty="0" smtClean="0"/>
              <a:t>24, 2017 </a:t>
            </a:r>
            <a:r>
              <a:rPr lang="en-US" dirty="0"/>
              <a:t>– on-site and WebEx</a:t>
            </a: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February </a:t>
            </a:r>
            <a:r>
              <a:rPr lang="en-US" dirty="0" smtClean="0"/>
              <a:t>28, 2017 </a:t>
            </a:r>
            <a:r>
              <a:rPr lang="en-US" dirty="0"/>
              <a:t>– WebEx</a:t>
            </a: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March </a:t>
            </a:r>
            <a:r>
              <a:rPr lang="en-US" dirty="0" smtClean="0"/>
              <a:t>28, 2017 </a:t>
            </a:r>
            <a:r>
              <a:rPr lang="en-US" dirty="0"/>
              <a:t>– </a:t>
            </a:r>
            <a:r>
              <a:rPr lang="en-US" dirty="0" smtClean="0"/>
              <a:t>WebEx</a:t>
            </a:r>
            <a:endParaRPr lang="en-US" sz="2400" dirty="0"/>
          </a:p>
          <a:p>
            <a:pPr marL="457200" lvl="1" indent="0">
              <a:buNone/>
            </a:pPr>
            <a:r>
              <a:rPr lang="en-US" dirty="0" smtClean="0"/>
              <a:t>April 25, 2017 </a:t>
            </a:r>
            <a:r>
              <a:rPr lang="en-US" dirty="0"/>
              <a:t>– on-site and WebEx</a:t>
            </a: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May </a:t>
            </a:r>
            <a:r>
              <a:rPr lang="en-US" dirty="0" smtClean="0"/>
              <a:t>23, 2017 </a:t>
            </a:r>
            <a:r>
              <a:rPr lang="en-US" dirty="0"/>
              <a:t>– WebEx</a:t>
            </a: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June </a:t>
            </a:r>
            <a:r>
              <a:rPr lang="en-US" dirty="0" smtClean="0"/>
              <a:t>27, 2017 </a:t>
            </a:r>
            <a:r>
              <a:rPr lang="en-US" dirty="0"/>
              <a:t>– WebEx</a:t>
            </a: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July </a:t>
            </a:r>
            <a:r>
              <a:rPr lang="en-US" dirty="0" smtClean="0"/>
              <a:t>25, 2017 </a:t>
            </a:r>
            <a:r>
              <a:rPr lang="en-US" dirty="0"/>
              <a:t>– on-site and WebEx</a:t>
            </a: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August </a:t>
            </a:r>
            <a:r>
              <a:rPr lang="en-US" dirty="0" smtClean="0"/>
              <a:t>22, 2017 </a:t>
            </a:r>
            <a:r>
              <a:rPr lang="en-US" dirty="0"/>
              <a:t>– WebEx</a:t>
            </a: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September </a:t>
            </a:r>
            <a:r>
              <a:rPr lang="en-US" dirty="0" smtClean="0"/>
              <a:t>26, 2017 </a:t>
            </a:r>
            <a:r>
              <a:rPr lang="en-US" dirty="0"/>
              <a:t>– </a:t>
            </a:r>
            <a:r>
              <a:rPr lang="en-US" dirty="0" smtClean="0"/>
              <a:t>WebEx</a:t>
            </a: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October </a:t>
            </a:r>
            <a:r>
              <a:rPr lang="en-US" dirty="0" smtClean="0"/>
              <a:t>24, 2017 </a:t>
            </a:r>
            <a:r>
              <a:rPr lang="en-US" dirty="0"/>
              <a:t>– on-site and </a:t>
            </a:r>
            <a:r>
              <a:rPr lang="en-US" dirty="0" smtClean="0"/>
              <a:t>WebEx</a:t>
            </a:r>
            <a:endParaRPr lang="en-US" sz="2400" dirty="0"/>
          </a:p>
          <a:p>
            <a:pPr marL="457200" lvl="1" indent="0">
              <a:buNone/>
            </a:pPr>
            <a:r>
              <a:rPr lang="en-US" dirty="0" smtClean="0"/>
              <a:t>December </a:t>
            </a:r>
            <a:r>
              <a:rPr lang="en-US" dirty="0"/>
              <a:t>12, </a:t>
            </a:r>
            <a:r>
              <a:rPr lang="en-US" dirty="0" smtClean="0"/>
              <a:t>2017 </a:t>
            </a:r>
            <a:r>
              <a:rPr lang="en-US" dirty="0"/>
              <a:t>– </a:t>
            </a:r>
            <a:r>
              <a:rPr lang="en-US" dirty="0" smtClean="0"/>
              <a:t>WebEx</a:t>
            </a:r>
            <a:endParaRPr lang="en-US" sz="2400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10/11/2016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9949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206FDB-A00F-4E50-B10F-7F91EE97870B}">
  <ds:schemaRefs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23177</TotalTime>
  <Words>481</Words>
  <Application>Microsoft Office PowerPoint</Application>
  <PresentationFormat>On-screen Show (4:3)</PresentationFormat>
  <Paragraphs>87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Custom Design</vt:lpstr>
      <vt:lpstr>MDWG Update to COPS</vt:lpstr>
      <vt:lpstr>ERCOT Data Strategy &amp; MIS Changes Visibility</vt:lpstr>
      <vt:lpstr>NOGRR084 – Daily Grid Operations Status Update</vt:lpstr>
      <vt:lpstr>Reports to be Automated &amp; Open Issues</vt:lpstr>
      <vt:lpstr>Missed Postings List</vt:lpstr>
      <vt:lpstr>API Quick Start Guide</vt:lpstr>
      <vt:lpstr>Upcoming Changes</vt:lpstr>
      <vt:lpstr>MDWG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Thomas, Julie</cp:lastModifiedBy>
  <cp:revision>929</cp:revision>
  <cp:lastPrinted>2015-04-13T14:50:48Z</cp:lastPrinted>
  <dcterms:created xsi:type="dcterms:W3CDTF">2005-04-21T14:28:35Z</dcterms:created>
  <dcterms:modified xsi:type="dcterms:W3CDTF">2016-10-11T20:44:19Z</dcterms:modified>
</cp:coreProperties>
</file>