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4"/>
  </p:sldMasterIdLst>
  <p:notesMasterIdLst>
    <p:notesMasterId r:id="rId13"/>
  </p:notesMasterIdLst>
  <p:handoutMasterIdLst>
    <p:handoutMasterId r:id="rId14"/>
  </p:handoutMasterIdLst>
  <p:sldIdLst>
    <p:sldId id="258" r:id="rId5"/>
    <p:sldId id="294" r:id="rId6"/>
    <p:sldId id="285" r:id="rId7"/>
    <p:sldId id="292" r:id="rId8"/>
    <p:sldId id="284" r:id="rId9"/>
    <p:sldId id="289" r:id="rId10"/>
    <p:sldId id="288" r:id="rId11"/>
    <p:sldId id="279" r:id="rId12"/>
  </p:sldIdLst>
  <p:sldSz cx="9144000" cy="6858000" type="screen4x3"/>
  <p:notesSz cx="6934200" cy="9220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C6DCC0"/>
    <a:srgbClr val="B6CEEA"/>
    <a:srgbClr val="D3DFBD"/>
    <a:srgbClr val="5469A2"/>
    <a:srgbClr val="40949A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3" autoAdjust="0"/>
    <p:restoredTop sz="93375" autoAdjust="0"/>
  </p:normalViewPr>
  <p:slideViewPr>
    <p:cSldViewPr>
      <p:cViewPr>
        <p:scale>
          <a:sx n="90" d="100"/>
          <a:sy n="90" d="100"/>
        </p:scale>
        <p:origin x="-738" y="-342"/>
      </p:cViewPr>
      <p:guideLst>
        <p:guide orient="horz" pos="4224"/>
        <p:guide pos="15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8" d="100"/>
          <a:sy n="98" d="100"/>
        </p:scale>
        <p:origin x="-3576" y="-96"/>
      </p:cViewPr>
      <p:guideLst>
        <p:guide orient="horz" pos="2904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6895" y="0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40AB873-8418-4FF9-B0E9-7EEE62B7D353}" type="datetimeFigureOut">
              <a:rPr lang="en-US"/>
              <a:pPr>
                <a:defRPr/>
              </a:pPr>
              <a:t>10/11/2016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57638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 anchor="b"/>
          <a:lstStyle>
            <a:lvl1pPr algn="l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6895" y="8757638"/>
            <a:ext cx="3005753" cy="461010"/>
          </a:xfrm>
          <a:prstGeom prst="rect">
            <a:avLst/>
          </a:prstGeom>
        </p:spPr>
        <p:txBody>
          <a:bodyPr vert="horz" lIns="92294" tIns="46147" rIns="92294" bIns="46147" rtlCol="0" anchor="b"/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FD2BE994-B40A-42B7-A99C-1CC25E30AC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2706910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26895" y="0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0463" y="690563"/>
            <a:ext cx="4613275" cy="3459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94353" y="4380371"/>
            <a:ext cx="5545496" cy="41490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57638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6895" y="8757638"/>
            <a:ext cx="3005753" cy="4610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94" tIns="46147" rIns="92294" bIns="46147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EB1E30D-9A37-4BCB-AD80-742C44C0ECA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63135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9EB1E30D-9A37-4BCB-AD80-742C44C0ECAD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92010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2" descr="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304800"/>
            <a:ext cx="1295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43000"/>
            <a:ext cx="9144000" cy="57150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6" name="Line 14"/>
          <p:cNvSpPr>
            <a:spLocks noChangeShapeType="1"/>
          </p:cNvSpPr>
          <p:nvPr userDrawn="1"/>
        </p:nvSpPr>
        <p:spPr bwMode="auto">
          <a:xfrm>
            <a:off x="0" y="11430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4301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343150" y="3581400"/>
            <a:ext cx="6343650" cy="1143000"/>
          </a:xfrm>
        </p:spPr>
        <p:txBody>
          <a:bodyPr/>
          <a:lstStyle>
            <a:lvl1pPr marL="0" indent="0">
              <a:buFontTx/>
              <a:buNone/>
              <a:defRPr b="0">
                <a:solidFill>
                  <a:schemeClr val="bg1"/>
                </a:solidFill>
                <a:latin typeface="Arial Black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ctrTitle"/>
          </p:nvPr>
        </p:nvSpPr>
        <p:spPr>
          <a:xfrm>
            <a:off x="2333625" y="1905000"/>
            <a:ext cx="6477000" cy="1241425"/>
          </a:xfrm>
        </p:spPr>
        <p:txBody>
          <a:bodyPr/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xfrm>
            <a:off x="2333625" y="5467350"/>
            <a:ext cx="6276975" cy="476250"/>
          </a:xfrm>
        </p:spPr>
        <p:txBody>
          <a:bodyPr/>
          <a:lstStyle>
            <a:lvl1pPr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8/11/2015</a:t>
            </a:r>
            <a:endParaRPr lang="en-US" dirty="0"/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2333625" y="5067300"/>
            <a:ext cx="6276975" cy="419100"/>
          </a:xfrm>
        </p:spPr>
        <p:txBody>
          <a:bodyPr/>
          <a:lstStyle>
            <a:lvl1pPr algn="l">
              <a:defRPr sz="18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</p:spTree>
    <p:extLst>
      <p:ext uri="{BB962C8B-B14F-4D97-AF65-F5344CB8AC3E}">
        <p14:creationId xmlns:p14="http://schemas.microsoft.com/office/powerpoint/2010/main" val="2774632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248400" y="6457950"/>
            <a:ext cx="25146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xfrm>
            <a:off x="1143000" y="6457950"/>
            <a:ext cx="2133600" cy="3238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2890DD-8BB0-466C-ABE3-744940DF90D5}" type="datetime1">
              <a:rPr lang="en-US" smtClean="0"/>
              <a:t>10/11/2016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896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15C95-74DC-4513-A0C6-741B56F2C5F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27035224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66800"/>
            <a:ext cx="4038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727DEF-85A0-4C73-A6ED-9422E96817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396192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9E7FD1-B434-402C-A8B9-A4C57B57E99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41722323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38626E-994C-4043-99F8-E38CDDD67F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2208904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C67EF7-275A-4CBB-9ED3-3C812C3F6A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13689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3BB353-2F96-4FCA-B929-B852567D6D7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3473240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08E-C36B-45E0-B8A3-8A51423F42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11/12/2013</a:t>
            </a:r>
          </a:p>
        </p:txBody>
      </p:sp>
    </p:spTree>
    <p:extLst>
      <p:ext uri="{BB962C8B-B14F-4D97-AF65-F5344CB8AC3E}">
        <p14:creationId xmlns:p14="http://schemas.microsoft.com/office/powerpoint/2010/main" val="1134516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66800"/>
            <a:ext cx="82296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C1886128-D83E-425A-9A97-C8B7B01196A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0" y="6235700"/>
            <a:ext cx="9144000" cy="622300"/>
          </a:xfrm>
          <a:prstGeom prst="rect">
            <a:avLst/>
          </a:prstGeom>
          <a:solidFill>
            <a:srgbClr val="ECECE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pic>
        <p:nvPicPr>
          <p:cNvPr id="1029" name="Picture 8" descr="logo_C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6289675"/>
            <a:ext cx="854075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0" y="0"/>
            <a:ext cx="9144000" cy="685800"/>
          </a:xfrm>
          <a:prstGeom prst="rect">
            <a:avLst/>
          </a:prstGeom>
          <a:solidFill>
            <a:srgbClr val="5469A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en-US" altLang="en-US" dirty="0" smtClean="0"/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0"/>
            <a:ext cx="86868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248400" y="6457950"/>
            <a:ext cx="2514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MISUG</a:t>
            </a:r>
          </a:p>
        </p:txBody>
      </p:sp>
      <p:sp>
        <p:nvSpPr>
          <p:cNvPr id="1033" name="Line 11"/>
          <p:cNvSpPr>
            <a:spLocks noChangeShapeType="1"/>
          </p:cNvSpPr>
          <p:nvPr/>
        </p:nvSpPr>
        <p:spPr bwMode="auto">
          <a:xfrm>
            <a:off x="1069975" y="6457950"/>
            <a:ext cx="0" cy="219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43000" y="64579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8/11/2015</a:t>
            </a:r>
            <a:endParaRPr lang="en-US" dirty="0"/>
          </a:p>
        </p:txBody>
      </p:sp>
      <p:sp>
        <p:nvSpPr>
          <p:cNvPr id="1035" name="Line 12"/>
          <p:cNvSpPr>
            <a:spLocks noChangeShapeType="1"/>
          </p:cNvSpPr>
          <p:nvPr/>
        </p:nvSpPr>
        <p:spPr bwMode="auto">
          <a:xfrm>
            <a:off x="0" y="673100"/>
            <a:ext cx="9144000" cy="0"/>
          </a:xfrm>
          <a:prstGeom prst="line">
            <a:avLst/>
          </a:prstGeom>
          <a:noFill/>
          <a:ln w="57150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1036" name="Rectangle 13"/>
          <p:cNvSpPr>
            <a:spLocks noChangeArrowheads="1"/>
          </p:cNvSpPr>
          <p:nvPr/>
        </p:nvSpPr>
        <p:spPr bwMode="auto">
          <a:xfrm>
            <a:off x="3429000" y="6477000"/>
            <a:ext cx="2514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defRPr/>
            </a:pPr>
            <a:fld id="{4BCA8036-EEAC-4AF0-BC5E-EE390FA20DE7}" type="slidenum">
              <a:rPr lang="en-US" altLang="en-US" sz="1200" smtClean="0"/>
              <a:pPr algn="ctr" eaLnBrk="1" hangingPunct="1">
                <a:defRPr/>
              </a:pPr>
              <a:t>‹#›</a:t>
            </a:fld>
            <a:endParaRPr lang="en-US" altLang="en-US" sz="12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96" r:id="rId1"/>
    <p:sldLayoutId id="2147484697" r:id="rId2"/>
    <p:sldLayoutId id="2147484665" r:id="rId3"/>
    <p:sldLayoutId id="2147484666" r:id="rId4"/>
    <p:sldLayoutId id="2147484667" r:id="rId5"/>
    <p:sldLayoutId id="2147484668" r:id="rId6"/>
    <p:sldLayoutId id="2147484669" r:id="rId7"/>
    <p:sldLayoutId id="2147484670" r:id="rId8"/>
    <p:sldLayoutId id="2147484671" r:id="rId9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>
          <a:solidFill>
            <a:schemeClr val="bg1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0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October 12, 2016</a:t>
            </a:r>
            <a:endParaRPr lang="en-US" alt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MDWG Update to COPS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ERCOT Data Strategy &amp; MIS Changes Visibility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Cheryl </a:t>
            </a:r>
            <a:r>
              <a:rPr lang="en-US" dirty="0" err="1" smtClean="0"/>
              <a:t>Mele</a:t>
            </a:r>
            <a:r>
              <a:rPr lang="en-US" dirty="0" smtClean="0"/>
              <a:t> (ERCOT COO) met with MDWG</a:t>
            </a:r>
          </a:p>
          <a:p>
            <a:r>
              <a:rPr lang="en-US" dirty="0" smtClean="0"/>
              <a:t>ERCOT is evaluating its data strategy</a:t>
            </a:r>
          </a:p>
          <a:p>
            <a:pPr lvl="1"/>
            <a:r>
              <a:rPr lang="en-US" dirty="0" smtClean="0"/>
              <a:t>Data products</a:t>
            </a:r>
          </a:p>
          <a:p>
            <a:pPr lvl="1"/>
            <a:r>
              <a:rPr lang="en-US" dirty="0" smtClean="0"/>
              <a:t>Internal and external customers</a:t>
            </a:r>
          </a:p>
          <a:p>
            <a:pPr lvl="1"/>
            <a:r>
              <a:rPr lang="en-US" dirty="0" smtClean="0"/>
              <a:t>Information Lifecycle Management</a:t>
            </a:r>
          </a:p>
          <a:p>
            <a:r>
              <a:rPr lang="en-US" dirty="0" smtClean="0"/>
              <a:t>MDWG will be one of the forums from which external input will be collected</a:t>
            </a:r>
          </a:p>
          <a:p>
            <a:r>
              <a:rPr lang="en-US" dirty="0" smtClean="0"/>
              <a:t>MIS Changes Visibility is one aspect of this strategy</a:t>
            </a:r>
          </a:p>
          <a:p>
            <a:r>
              <a:rPr lang="en-US" dirty="0" smtClean="0"/>
              <a:t>MDWG has a subgroup working on putting together a whitepaper to follow up on our problem statement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10/11/2016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5192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NOGRR084 – Daily Grid Operations Status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Daily Grid Operations report will represent a new direction for reporting</a:t>
            </a:r>
          </a:p>
          <a:p>
            <a:r>
              <a:rPr lang="en-US" dirty="0" smtClean="0"/>
              <a:t>Report will be an aggregate report with references to the underlying data</a:t>
            </a:r>
          </a:p>
          <a:p>
            <a:r>
              <a:rPr lang="en-US" dirty="0" smtClean="0"/>
              <a:t>It will be rolled out in an incremental fashion</a:t>
            </a:r>
          </a:p>
          <a:p>
            <a:pPr lvl="1"/>
            <a:r>
              <a:rPr lang="en-US" dirty="0" smtClean="0"/>
              <a:t>New elements will be added as ready</a:t>
            </a:r>
          </a:p>
          <a:p>
            <a:r>
              <a:rPr lang="en-US" dirty="0" smtClean="0"/>
              <a:t>Data organization will be an internal ERCOT effort</a:t>
            </a:r>
          </a:p>
          <a:p>
            <a:pPr lvl="1"/>
            <a:r>
              <a:rPr lang="en-US" dirty="0" smtClean="0"/>
              <a:t>6-12 months</a:t>
            </a:r>
          </a:p>
          <a:p>
            <a:r>
              <a:rPr lang="en-US" dirty="0" smtClean="0"/>
              <a:t>Daily Grid Ops report will be defined with a new NOGRR</a:t>
            </a:r>
          </a:p>
          <a:p>
            <a:pPr lvl="1"/>
            <a:r>
              <a:rPr lang="en-US" dirty="0" smtClean="0"/>
              <a:t>First release mid-2017</a:t>
            </a:r>
          </a:p>
          <a:p>
            <a:pPr lvl="1"/>
            <a:r>
              <a:rPr lang="en-US" dirty="0" smtClean="0"/>
              <a:t>Additions and changes will be made on an on-going basis</a:t>
            </a:r>
            <a:endParaRPr lang="en-US" dirty="0" smtClean="0"/>
          </a:p>
          <a:p>
            <a:r>
              <a:rPr lang="en-US" dirty="0" smtClean="0"/>
              <a:t>Impact Analysis has a substantially decreased budget</a:t>
            </a:r>
            <a:endParaRPr lang="en-US" dirty="0" smtClean="0"/>
          </a:p>
          <a:p>
            <a:pPr lvl="1"/>
            <a:r>
              <a:rPr lang="en-US" dirty="0" smtClean="0"/>
              <a:t>50-100K</a:t>
            </a:r>
            <a:endParaRPr lang="en-US" dirty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10/11/2016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146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Reports </a:t>
            </a:r>
            <a:r>
              <a:rPr lang="en-US" dirty="0" smtClean="0"/>
              <a:t>to be Automated &amp; </a:t>
            </a:r>
            <a:r>
              <a:rPr lang="en-US" dirty="0" smtClean="0"/>
              <a:t>Open </a:t>
            </a:r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Reports to be automated</a:t>
            </a:r>
          </a:p>
          <a:p>
            <a:pPr lvl="0"/>
            <a:endParaRPr lang="en-US" dirty="0" smtClean="0"/>
          </a:p>
          <a:p>
            <a:pPr lvl="0"/>
            <a:endParaRPr lang="en-US" dirty="0"/>
          </a:p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Load </a:t>
            </a:r>
            <a:r>
              <a:rPr lang="en-US" dirty="0" smtClean="0"/>
              <a:t>Forecast Distribution Factor Report</a:t>
            </a:r>
          </a:p>
          <a:p>
            <a:pPr lvl="1"/>
            <a:r>
              <a:rPr lang="en-US" dirty="0" smtClean="0"/>
              <a:t>Change to event-driven schedule, rather than hourly</a:t>
            </a:r>
          </a:p>
          <a:p>
            <a:pPr lvl="1"/>
            <a:r>
              <a:rPr lang="en-US" dirty="0" smtClean="0"/>
              <a:t>NPRR754 – Approved </a:t>
            </a:r>
            <a:r>
              <a:rPr lang="en-US" dirty="0"/>
              <a:t>by Board</a:t>
            </a:r>
          </a:p>
          <a:p>
            <a:pPr lvl="1"/>
            <a:r>
              <a:rPr lang="en-US" dirty="0" smtClean="0"/>
              <a:t>Scheduled for R6 (December) </a:t>
            </a:r>
            <a:r>
              <a:rPr lang="en-US" dirty="0" smtClean="0"/>
              <a:t>2016 </a:t>
            </a:r>
            <a:endParaRPr lang="en-US" dirty="0"/>
          </a:p>
          <a:p>
            <a:r>
              <a:rPr lang="en-US" dirty="0" smtClean="0"/>
              <a:t>Zero/Null Data in 60-day SCED GRD Report</a:t>
            </a:r>
          </a:p>
          <a:p>
            <a:pPr lvl="1"/>
            <a:r>
              <a:rPr lang="en-US" dirty="0" smtClean="0"/>
              <a:t>Replaces zero values with nulls above top of curves</a:t>
            </a:r>
          </a:p>
          <a:p>
            <a:pPr lvl="1"/>
            <a:r>
              <a:rPr lang="en-US" dirty="0" smtClean="0"/>
              <a:t>Backed out after R4</a:t>
            </a:r>
          </a:p>
          <a:p>
            <a:pPr lvl="1"/>
            <a:r>
              <a:rPr lang="en-US" dirty="0" smtClean="0"/>
              <a:t>Analysis in progress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10/11/2016</a:t>
            </a:fld>
            <a:endParaRPr lang="en-US" dirty="0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525" y="1514475"/>
            <a:ext cx="8870950" cy="115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461612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Missed Postings List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5334000"/>
          </a:xfrm>
        </p:spPr>
        <p:txBody>
          <a:bodyPr>
            <a:normAutofit/>
          </a:bodyPr>
          <a:lstStyle/>
          <a:p>
            <a:r>
              <a:rPr lang="en-US" dirty="0" smtClean="0"/>
              <a:t>September was a little rough</a:t>
            </a:r>
          </a:p>
          <a:p>
            <a:r>
              <a:rPr lang="en-US" dirty="0" smtClean="0"/>
              <a:t>Report </a:t>
            </a:r>
            <a:r>
              <a:rPr lang="en-US" dirty="0" smtClean="0"/>
              <a:t>is now part of MDWG monthly postings</a:t>
            </a:r>
          </a:p>
          <a:p>
            <a:pPr lvl="1"/>
            <a:r>
              <a:rPr lang="en-US" dirty="0" smtClean="0"/>
              <a:t>Posted to Transparency page and MDWG</a:t>
            </a:r>
          </a:p>
          <a:p>
            <a:pPr lvl="1"/>
            <a:r>
              <a:rPr lang="en-US" dirty="0" smtClean="0"/>
              <a:t>Cumulative list</a:t>
            </a:r>
          </a:p>
          <a:p>
            <a:r>
              <a:rPr lang="en-US" dirty="0" smtClean="0"/>
              <a:t>Information on Settlements Extracts will not be included</a:t>
            </a:r>
          </a:p>
          <a:p>
            <a:pPr lvl="1"/>
            <a:r>
              <a:rPr lang="en-US" dirty="0" smtClean="0"/>
              <a:t>Extracts are never “missed”</a:t>
            </a:r>
            <a:endParaRPr lang="en-US" dirty="0" smtClean="0"/>
          </a:p>
          <a:p>
            <a:r>
              <a:rPr lang="en-US" dirty="0" smtClean="0"/>
              <a:t>Market </a:t>
            </a:r>
            <a:r>
              <a:rPr lang="en-US" dirty="0" smtClean="0"/>
              <a:t>Notices vs. Missed Postings Report</a:t>
            </a:r>
          </a:p>
          <a:p>
            <a:pPr lvl="1"/>
            <a:r>
              <a:rPr lang="en-US" dirty="0" smtClean="0"/>
              <a:t>“Real-Time” vs. Historical view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10/11/2016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989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API Quick Start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ERCOT has prepared an API “Quick-Start” Guide for Market Participants</a:t>
            </a:r>
          </a:p>
          <a:p>
            <a:r>
              <a:rPr lang="en-US" dirty="0" smtClean="0"/>
              <a:t>Provides updated documentation for setting up automated processes to query the MIS</a:t>
            </a:r>
          </a:p>
          <a:p>
            <a:r>
              <a:rPr lang="en-US" dirty="0" smtClean="0"/>
              <a:t>Code samples will be available</a:t>
            </a:r>
          </a:p>
          <a:p>
            <a:r>
              <a:rPr lang="en-US" dirty="0" smtClean="0"/>
              <a:t>Existing documentation dates to Nodal Go-Live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10/11/2016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62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Upcoming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R5</a:t>
            </a:r>
            <a:endParaRPr lang="en-US" dirty="0" smtClean="0"/>
          </a:p>
          <a:p>
            <a:pPr lvl="1"/>
            <a:r>
              <a:rPr lang="en-US" dirty="0" smtClean="0"/>
              <a:t>MIS Link </a:t>
            </a:r>
            <a:r>
              <a:rPr lang="en-US" dirty="0" smtClean="0"/>
              <a:t>changes</a:t>
            </a:r>
          </a:p>
          <a:p>
            <a:pPr lvl="1"/>
            <a:r>
              <a:rPr lang="en-US" dirty="0" smtClean="0"/>
              <a:t>Changes to Ancillary Services Capacity Monitor display and System Parameters web service</a:t>
            </a:r>
            <a:endParaRPr lang="en-US" dirty="0" smtClean="0"/>
          </a:p>
          <a:p>
            <a:pPr lvl="1"/>
            <a:r>
              <a:rPr lang="en-US" dirty="0" smtClean="0"/>
              <a:t>Go-live: </a:t>
            </a:r>
            <a:r>
              <a:rPr lang="en-US" dirty="0" smtClean="0"/>
              <a:t>11/1-11/3</a:t>
            </a:r>
          </a:p>
          <a:p>
            <a:r>
              <a:rPr lang="en-US" dirty="0" smtClean="0"/>
              <a:t>R6</a:t>
            </a:r>
          </a:p>
          <a:p>
            <a:pPr lvl="1"/>
            <a:r>
              <a:rPr lang="en-US" dirty="0" smtClean="0"/>
              <a:t>Change to </a:t>
            </a:r>
            <a:r>
              <a:rPr lang="en-US" dirty="0"/>
              <a:t>Load Forecast Distribution Factors </a:t>
            </a:r>
            <a:r>
              <a:rPr lang="en-US" dirty="0" smtClean="0"/>
              <a:t>report publishing frequency</a:t>
            </a:r>
          </a:p>
          <a:p>
            <a:pPr lvl="1"/>
            <a:r>
              <a:rPr lang="en-US" dirty="0" smtClean="0"/>
              <a:t>QSEs in ERCOT Region report automated and published to MIS</a:t>
            </a:r>
          </a:p>
          <a:p>
            <a:pPr lvl="1"/>
            <a:r>
              <a:rPr lang="en-US" dirty="0" smtClean="0"/>
              <a:t>Go-Live: 12/6-12/8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10/11/2016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4870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MDWG Meetings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029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Next Meeting</a:t>
            </a:r>
          </a:p>
          <a:p>
            <a:pPr lvl="1"/>
            <a:r>
              <a:rPr lang="en-US" dirty="0"/>
              <a:t>Monday</a:t>
            </a:r>
            <a:r>
              <a:rPr lang="en-US" dirty="0" smtClean="0"/>
              <a:t>, December 12, 2016</a:t>
            </a:r>
            <a:endParaRPr lang="en-US" dirty="0" smtClean="0"/>
          </a:p>
          <a:p>
            <a:pPr lvl="1"/>
            <a:r>
              <a:rPr lang="en-US" dirty="0" smtClean="0"/>
              <a:t>9:30 AM – 12 </a:t>
            </a:r>
            <a:r>
              <a:rPr lang="en-US" dirty="0" smtClean="0"/>
              <a:t>PM, WebEx Only</a:t>
            </a:r>
          </a:p>
          <a:p>
            <a:r>
              <a:rPr lang="en-US" dirty="0" smtClean="0"/>
              <a:t>2017 Meetings will remain on 4</a:t>
            </a:r>
            <a:r>
              <a:rPr lang="en-US" baseline="30000" dirty="0" smtClean="0"/>
              <a:t>th</a:t>
            </a:r>
            <a:r>
              <a:rPr lang="en-US" dirty="0" smtClean="0"/>
              <a:t> Tuesdays</a:t>
            </a:r>
          </a:p>
          <a:p>
            <a:pPr lvl="1"/>
            <a:r>
              <a:rPr lang="en-US" dirty="0" smtClean="0"/>
              <a:t>On-site Meetings: January, April, July October</a:t>
            </a:r>
          </a:p>
          <a:p>
            <a:pPr lvl="1"/>
            <a:r>
              <a:rPr lang="en-US" dirty="0" smtClean="0"/>
              <a:t>WebEx for the rest</a:t>
            </a:r>
          </a:p>
          <a:p>
            <a:pPr lvl="1"/>
            <a:endParaRPr lang="en-US" dirty="0" smtClean="0"/>
          </a:p>
          <a:p>
            <a:pPr marL="457200" lvl="1" indent="0">
              <a:buNone/>
            </a:pPr>
            <a:r>
              <a:rPr lang="en-US" dirty="0"/>
              <a:t>January </a:t>
            </a:r>
            <a:r>
              <a:rPr lang="en-US" dirty="0" smtClean="0"/>
              <a:t>24, 2017 </a:t>
            </a:r>
            <a:r>
              <a:rPr lang="en-US" dirty="0"/>
              <a:t>– on-site and WebEx</a:t>
            </a:r>
            <a:endParaRPr lang="en-US" sz="2400" dirty="0"/>
          </a:p>
          <a:p>
            <a:pPr marL="457200" lvl="1" indent="0">
              <a:buNone/>
            </a:pPr>
            <a:r>
              <a:rPr lang="en-US" dirty="0"/>
              <a:t>February </a:t>
            </a:r>
            <a:r>
              <a:rPr lang="en-US" dirty="0" smtClean="0"/>
              <a:t>28, 2017 </a:t>
            </a:r>
            <a:r>
              <a:rPr lang="en-US" dirty="0"/>
              <a:t>– WebEx</a:t>
            </a:r>
            <a:endParaRPr lang="en-US" sz="2400" dirty="0"/>
          </a:p>
          <a:p>
            <a:pPr marL="457200" lvl="1" indent="0">
              <a:buNone/>
            </a:pPr>
            <a:r>
              <a:rPr lang="en-US" dirty="0"/>
              <a:t>March </a:t>
            </a:r>
            <a:r>
              <a:rPr lang="en-US" dirty="0" smtClean="0"/>
              <a:t>28, 2017 </a:t>
            </a:r>
            <a:r>
              <a:rPr lang="en-US" dirty="0"/>
              <a:t>– </a:t>
            </a:r>
            <a:r>
              <a:rPr lang="en-US" dirty="0" smtClean="0"/>
              <a:t>WebEx</a:t>
            </a:r>
            <a:endParaRPr lang="en-US" sz="2400" dirty="0"/>
          </a:p>
          <a:p>
            <a:pPr marL="457200" lvl="1" indent="0">
              <a:buNone/>
            </a:pPr>
            <a:r>
              <a:rPr lang="en-US" dirty="0" smtClean="0"/>
              <a:t>April 25, 2017 </a:t>
            </a:r>
            <a:r>
              <a:rPr lang="en-US" dirty="0"/>
              <a:t>– on-site and WebEx</a:t>
            </a:r>
            <a:endParaRPr lang="en-US" sz="2400" dirty="0"/>
          </a:p>
          <a:p>
            <a:pPr marL="457200" lvl="1" indent="0">
              <a:buNone/>
            </a:pPr>
            <a:r>
              <a:rPr lang="en-US" dirty="0"/>
              <a:t>May </a:t>
            </a:r>
            <a:r>
              <a:rPr lang="en-US" dirty="0" smtClean="0"/>
              <a:t>23, 2017 </a:t>
            </a:r>
            <a:r>
              <a:rPr lang="en-US" dirty="0"/>
              <a:t>– WebEx</a:t>
            </a:r>
            <a:endParaRPr lang="en-US" sz="2400" dirty="0"/>
          </a:p>
          <a:p>
            <a:pPr marL="457200" lvl="1" indent="0">
              <a:buNone/>
            </a:pPr>
            <a:r>
              <a:rPr lang="en-US" dirty="0"/>
              <a:t>June </a:t>
            </a:r>
            <a:r>
              <a:rPr lang="en-US" dirty="0" smtClean="0"/>
              <a:t>27, 2017 </a:t>
            </a:r>
            <a:r>
              <a:rPr lang="en-US" dirty="0"/>
              <a:t>– WebEx</a:t>
            </a:r>
            <a:endParaRPr lang="en-US" sz="2400" dirty="0"/>
          </a:p>
          <a:p>
            <a:pPr marL="457200" lvl="1" indent="0">
              <a:buNone/>
            </a:pPr>
            <a:r>
              <a:rPr lang="en-US" dirty="0"/>
              <a:t>July </a:t>
            </a:r>
            <a:r>
              <a:rPr lang="en-US" dirty="0" smtClean="0"/>
              <a:t>25, 2017 </a:t>
            </a:r>
            <a:r>
              <a:rPr lang="en-US" dirty="0"/>
              <a:t>– on-site and WebEx</a:t>
            </a:r>
            <a:endParaRPr lang="en-US" sz="2400" dirty="0"/>
          </a:p>
          <a:p>
            <a:pPr marL="457200" lvl="1" indent="0">
              <a:buNone/>
            </a:pPr>
            <a:r>
              <a:rPr lang="en-US" dirty="0"/>
              <a:t>August </a:t>
            </a:r>
            <a:r>
              <a:rPr lang="en-US" dirty="0" smtClean="0"/>
              <a:t>22, 2017 </a:t>
            </a:r>
            <a:r>
              <a:rPr lang="en-US" dirty="0"/>
              <a:t>– WebEx</a:t>
            </a:r>
            <a:endParaRPr lang="en-US" sz="2400" dirty="0"/>
          </a:p>
          <a:p>
            <a:pPr marL="457200" lvl="1" indent="0">
              <a:buNone/>
            </a:pPr>
            <a:r>
              <a:rPr lang="en-US" dirty="0"/>
              <a:t>September </a:t>
            </a:r>
            <a:r>
              <a:rPr lang="en-US" dirty="0" smtClean="0"/>
              <a:t>26, 2017 </a:t>
            </a:r>
            <a:r>
              <a:rPr lang="en-US" dirty="0"/>
              <a:t>– </a:t>
            </a:r>
            <a:r>
              <a:rPr lang="en-US" dirty="0" smtClean="0"/>
              <a:t>WebEx</a:t>
            </a:r>
            <a:endParaRPr lang="en-US" sz="2400" dirty="0"/>
          </a:p>
          <a:p>
            <a:pPr marL="457200" lvl="1" indent="0">
              <a:buNone/>
            </a:pPr>
            <a:r>
              <a:rPr lang="en-US" dirty="0"/>
              <a:t>October </a:t>
            </a:r>
            <a:r>
              <a:rPr lang="en-US" dirty="0" smtClean="0"/>
              <a:t>24, 2017 </a:t>
            </a:r>
            <a:r>
              <a:rPr lang="en-US" dirty="0"/>
              <a:t>– on-site and </a:t>
            </a:r>
            <a:r>
              <a:rPr lang="en-US" dirty="0" smtClean="0"/>
              <a:t>WebEx</a:t>
            </a:r>
            <a:endParaRPr lang="en-US" sz="2400" dirty="0"/>
          </a:p>
          <a:p>
            <a:pPr marL="457200" lvl="1" indent="0">
              <a:buNone/>
            </a:pPr>
            <a:r>
              <a:rPr lang="en-US" dirty="0" smtClean="0"/>
              <a:t>December </a:t>
            </a:r>
            <a:r>
              <a:rPr lang="en-US" dirty="0"/>
              <a:t>12, </a:t>
            </a:r>
            <a:r>
              <a:rPr lang="en-US" dirty="0" smtClean="0"/>
              <a:t>2017 </a:t>
            </a:r>
            <a:r>
              <a:rPr lang="en-US" dirty="0"/>
              <a:t>– </a:t>
            </a:r>
            <a:r>
              <a:rPr lang="en-US" dirty="0" smtClean="0"/>
              <a:t>WebEx</a:t>
            </a:r>
            <a:endParaRPr lang="en-US" sz="2400" dirty="0"/>
          </a:p>
          <a:p>
            <a:pPr lvl="1"/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8D2890DD-8BB0-466C-ABE3-744940DF90D5}" type="datetime1">
              <a:rPr lang="en-US" smtClean="0"/>
              <a:t>10/11/2016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0399492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EB6C32BA7893B4D8D08DA703C6B8599" ma:contentTypeVersion="0" ma:contentTypeDescription="Create a new document." ma:contentTypeScope="" ma:versionID="438847a72b75665982a8a359f97ca60b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429eac13a7923d6b47fc28e8f4096b10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6206FDB-A00F-4E50-B10F-7F91EE97870B}">
  <ds:schemaRefs>
    <ds:schemaRef ds:uri="http://purl.org/dc/dcmitype/"/>
    <ds:schemaRef ds:uri="http://purl.org/dc/elements/1.1/"/>
    <ds:schemaRef ds:uri="http://schemas.microsoft.com/office/2006/documentManagement/types"/>
    <ds:schemaRef ds:uri="http://www.w3.org/XML/1998/namespace"/>
    <ds:schemaRef ds:uri="http://purl.org/dc/terms/"/>
    <ds:schemaRef ds:uri="c34af464-7aa1-4edd-9be4-83dffc1cb926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8AB91161-3323-48F3-8EC8-C98D5648DBD3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825E013-A11A-4E41-BBD9-78105CDE0F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23177</TotalTime>
  <Words>481</Words>
  <Application>Microsoft Office PowerPoint</Application>
  <PresentationFormat>On-screen Show (4:3)</PresentationFormat>
  <Paragraphs>87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Custom Design</vt:lpstr>
      <vt:lpstr>MDWG Update to COPS</vt:lpstr>
      <vt:lpstr>ERCOT Data Strategy &amp; MIS Changes Visibility</vt:lpstr>
      <vt:lpstr>NOGRR084 – Daily Grid Operations Status Update</vt:lpstr>
      <vt:lpstr>Reports to be Automated &amp; Open Issues</vt:lpstr>
      <vt:lpstr>Missed Postings List</vt:lpstr>
      <vt:lpstr>API Quick Start Guide</vt:lpstr>
      <vt:lpstr>Upcoming Changes</vt:lpstr>
      <vt:lpstr>MDWG Meetings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Apodaca, Amy</dc:creator>
  <cp:lastModifiedBy>Thomas, Julie</cp:lastModifiedBy>
  <cp:revision>929</cp:revision>
  <cp:lastPrinted>2015-04-13T14:50:48Z</cp:lastPrinted>
  <dcterms:created xsi:type="dcterms:W3CDTF">2005-04-21T14:28:35Z</dcterms:created>
  <dcterms:modified xsi:type="dcterms:W3CDTF">2016-10-11T20:44:19Z</dcterms:modified>
</cp:coreProperties>
</file>