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 varScale="1">
        <p:scale>
          <a:sx n="84" d="100"/>
          <a:sy n="84" d="100"/>
        </p:scale>
        <p:origin x="90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Adjustments to Aug 2014 -May 2016 CARD Amounts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Ohlen Dinopol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</a:t>
            </a: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Settlement Operations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Adjustments to CARD Amounts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Background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285750" lvl="1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Disqualification event caused past Pre-assigned CRR Auction Revenue Distribution amounts to be voided</a:t>
            </a:r>
          </a:p>
          <a:p>
            <a:pPr marL="571500" lvl="2" indent="-171450" eaLnBrk="0" fontAlgn="base" hangingPunct="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en-US" sz="1200" dirty="0" smtClean="0"/>
              <a:t>Resulted in a net increase of the August 2014 – May 2016 </a:t>
            </a:r>
            <a:r>
              <a:rPr lang="en-US" sz="1200" dirty="0" smtClean="0"/>
              <a:t>CARD</a:t>
            </a:r>
          </a:p>
          <a:p>
            <a:pPr marL="571500" lvl="2" indent="-171450" eaLnBrk="0" fontAlgn="base" hangingPunct="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en-US" sz="1200" dirty="0" smtClean="0"/>
              <a:t>Related ADR received by ERCOT</a:t>
            </a:r>
          </a:p>
          <a:p>
            <a:pPr marL="1028700" lvl="3" indent="-171450" eaLnBrk="0" fontAlgn="base" hangingPunct="0">
              <a:spcBef>
                <a:spcPts val="4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 smtClean="0"/>
              <a:t>Has been withdrawn</a:t>
            </a:r>
            <a:endParaRPr lang="en-US" sz="1200" dirty="0"/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endParaRPr lang="en-US" sz="1200" dirty="0" smtClean="0"/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dirty="0" smtClean="0"/>
              <a:t>Miscellaneous </a:t>
            </a:r>
            <a:r>
              <a:rPr lang="en-US" sz="1600" b="1" dirty="0" smtClean="0"/>
              <a:t>Invoices were issued on the net increase</a:t>
            </a:r>
          </a:p>
          <a:p>
            <a:pPr marL="285750" lvl="1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Do </a:t>
            </a:r>
            <a:r>
              <a:rPr lang="en-US" sz="1600" dirty="0"/>
              <a:t>not have corresponding </a:t>
            </a:r>
            <a:r>
              <a:rPr lang="en-US" sz="1600" dirty="0" smtClean="0"/>
              <a:t>extracts</a:t>
            </a:r>
          </a:p>
          <a:p>
            <a:pPr marL="285750" lvl="1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Methodology was to use CARD Final as a base</a:t>
            </a:r>
          </a:p>
          <a:p>
            <a:pPr marL="685800" lvl="2" eaLnBrk="0" fontAlgn="base" hangingPunct="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en-US" sz="1200" dirty="0" smtClean="0"/>
              <a:t>Can use corresponding CARD </a:t>
            </a:r>
            <a:r>
              <a:rPr lang="en-US" sz="1200" dirty="0"/>
              <a:t>Final extracts </a:t>
            </a:r>
            <a:r>
              <a:rPr lang="en-US" sz="1200" dirty="0" smtClean="0"/>
              <a:t>to shadow</a:t>
            </a:r>
            <a:endParaRPr lang="en-US" sz="1200" dirty="0"/>
          </a:p>
          <a:p>
            <a:pPr marL="285750" lvl="1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Market Notice provided ERCOT-wide adjustments per month</a:t>
            </a:r>
          </a:p>
          <a:p>
            <a:pPr marL="285750" lvl="1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 previous </a:t>
            </a:r>
            <a:r>
              <a:rPr lang="en-US" sz="1600" dirty="0" smtClean="0"/>
              <a:t>Misc. </a:t>
            </a:r>
            <a:r>
              <a:rPr lang="en-US" sz="1600" dirty="0"/>
              <a:t>Invoice also adjusted some of the same months covered by this adjustment</a:t>
            </a:r>
          </a:p>
          <a:p>
            <a:pPr marL="685800" lvl="2" eaLnBrk="0" fontAlgn="base" hangingPunct="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en-US" sz="1200" dirty="0"/>
              <a:t>CARD Adjustments were for December 2014 – April 2016</a:t>
            </a:r>
          </a:p>
          <a:p>
            <a:pPr marL="685800" lvl="2" eaLnBrk="0" fontAlgn="base" hangingPunct="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en-US" sz="1200" dirty="0"/>
              <a:t>Different set of MPs, although there are some overlaps</a:t>
            </a:r>
          </a:p>
          <a:p>
            <a:pPr eaLnBrk="0" fontAlgn="base" hangingPunct="0">
              <a:spcBef>
                <a:spcPts val="400"/>
              </a:spcBef>
              <a:defRPr/>
            </a:pPr>
            <a:endParaRPr lang="en-US" sz="1800" dirty="0"/>
          </a:p>
          <a:p>
            <a:pPr lvl="2" eaLnBrk="0" fontAlgn="base" hangingPunct="0">
              <a:spcBef>
                <a:spcPts val="400"/>
              </a:spcBef>
              <a:defRPr/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132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Adjustments to CARD Amounts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Dinopol, Ohlen</cp:lastModifiedBy>
  <cp:revision>72</cp:revision>
  <cp:lastPrinted>2016-01-21T20:53:15Z</cp:lastPrinted>
  <dcterms:created xsi:type="dcterms:W3CDTF">2016-01-21T15:20:31Z</dcterms:created>
  <dcterms:modified xsi:type="dcterms:W3CDTF">2016-10-10T16:00:58Z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