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9"/>
  </p:notesMasterIdLst>
  <p:handoutMasterIdLst>
    <p:handoutMasterId r:id="rId10"/>
  </p:handoutMasterIdLst>
  <p:sldIdLst>
    <p:sldId id="260" r:id="rId7"/>
    <p:sldId id="257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23" autoAdjust="0"/>
    <p:restoredTop sz="94660"/>
  </p:normalViewPr>
  <p:slideViewPr>
    <p:cSldViewPr showGuides="1">
      <p:cViewPr varScale="1">
        <p:scale>
          <a:sx n="84" d="100"/>
          <a:sy n="84" d="100"/>
        </p:scale>
        <p:origin x="90" y="21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1981200"/>
            <a:ext cx="564603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kern="0" dirty="0" smtClean="0">
                <a:solidFill>
                  <a:srgbClr val="000000"/>
                </a:solidFill>
                <a:latin typeface="Arial Black"/>
                <a:ea typeface="+mj-ea"/>
                <a:cs typeface="+mj-cs"/>
              </a:rPr>
              <a:t>Adjustments to Aug 2014 -May 2016 CARD Amounts</a:t>
            </a:r>
            <a:endParaRPr lang="en-US" dirty="0" smtClean="0"/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endParaRPr lang="en-US" sz="2000" kern="0" dirty="0" smtClean="0">
              <a:solidFill>
                <a:srgbClr val="000000"/>
              </a:solidFill>
              <a:latin typeface="Arial Black" pitchFamily="34" charset="0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 smtClean="0">
                <a:solidFill>
                  <a:srgbClr val="000000"/>
                </a:solidFill>
                <a:latin typeface="Arial Black" pitchFamily="34" charset="0"/>
              </a:rPr>
              <a:t>Ohlen Dinopol</a:t>
            </a:r>
            <a:endParaRPr lang="en-US" sz="2000" kern="0" dirty="0">
              <a:solidFill>
                <a:srgbClr val="000000"/>
              </a:solidFill>
              <a:latin typeface="Arial Black" pitchFamily="34" charset="0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Manager, </a:t>
            </a:r>
            <a:r>
              <a:rPr lang="en-US" sz="2000" kern="0" dirty="0" smtClean="0">
                <a:solidFill>
                  <a:srgbClr val="000000"/>
                </a:solidFill>
                <a:latin typeface="Arial Black" pitchFamily="34" charset="0"/>
              </a:rPr>
              <a:t>Settlement Operations</a:t>
            </a:r>
            <a:endParaRPr lang="en-US" sz="2000" kern="0" dirty="0">
              <a:solidFill>
                <a:srgbClr val="000000"/>
              </a:solidFill>
              <a:latin typeface="Arial Black" pitchFamily="34" charset="0"/>
            </a:endParaRPr>
          </a:p>
          <a:p>
            <a:endParaRPr lang="en-US" dirty="0" smtClean="0"/>
          </a:p>
          <a:p>
            <a:endParaRPr lang="en-US" dirty="0"/>
          </a:p>
          <a:p>
            <a:pPr lvl="0" defTabSz="457200"/>
            <a:r>
              <a:rPr lang="en-US" b="1" dirty="0">
                <a:solidFill>
                  <a:srgbClr val="000000"/>
                </a:solidFill>
              </a:rPr>
              <a:t>ERCOT </a:t>
            </a:r>
            <a:r>
              <a:rPr lang="en-US" b="1" dirty="0" smtClean="0">
                <a:solidFill>
                  <a:srgbClr val="000000"/>
                </a:solidFill>
              </a:rPr>
              <a:t>Public</a:t>
            </a:r>
          </a:p>
          <a:p>
            <a:pPr lvl="0" defTabSz="457200"/>
            <a:r>
              <a:rPr lang="en-US" b="1" dirty="0" smtClean="0">
                <a:solidFill>
                  <a:srgbClr val="000000"/>
                </a:solidFill>
              </a:rPr>
              <a:t>October 2016</a:t>
            </a:r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 smtClean="0"/>
              <a:t>Adjustments to CARD Amounts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914400"/>
            <a:ext cx="8686800" cy="5410200"/>
          </a:xfrm>
        </p:spPr>
        <p:txBody>
          <a:bodyPr/>
          <a:lstStyle/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endParaRPr lang="en-US" sz="1600" b="1" kern="0" dirty="0" smtClean="0">
              <a:solidFill>
                <a:srgbClr val="000000"/>
              </a:solidFill>
            </a:endParaRPr>
          </a:p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r>
              <a:rPr lang="en-US" sz="1600" b="1" kern="0" dirty="0" smtClean="0">
                <a:solidFill>
                  <a:srgbClr val="000000"/>
                </a:solidFill>
              </a:rPr>
              <a:t>Background</a:t>
            </a:r>
            <a:endParaRPr lang="en-US" sz="1600" b="1" kern="0" dirty="0" smtClean="0">
              <a:solidFill>
                <a:srgbClr val="000000"/>
              </a:solidFill>
            </a:endParaRPr>
          </a:p>
          <a:p>
            <a:pPr marL="285750" lvl="1" eaLnBrk="0" fontAlgn="base" hangingPunct="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en-US" sz="1600" dirty="0" smtClean="0"/>
              <a:t>Disqualification event caused past Pre-assigned CRR Auction Revenue Distribution amounts to be voided</a:t>
            </a:r>
          </a:p>
          <a:p>
            <a:pPr marL="571500" lvl="2" indent="-171450" eaLnBrk="0" fontAlgn="base" hangingPunct="0">
              <a:spcBef>
                <a:spcPts val="400"/>
              </a:spcBef>
              <a:buFont typeface="Wingdings" panose="05000000000000000000" pitchFamily="2" charset="2"/>
              <a:buChar char="Ø"/>
              <a:defRPr/>
            </a:pPr>
            <a:r>
              <a:rPr lang="en-US" sz="1200" dirty="0" smtClean="0"/>
              <a:t>Resulted in a net increase of the August 2014 – May 2016 </a:t>
            </a:r>
            <a:r>
              <a:rPr lang="en-US" sz="1200" dirty="0" smtClean="0"/>
              <a:t>CARD</a:t>
            </a:r>
          </a:p>
          <a:p>
            <a:pPr marL="571500" lvl="2" indent="-171450" eaLnBrk="0" fontAlgn="base" hangingPunct="0">
              <a:spcBef>
                <a:spcPts val="400"/>
              </a:spcBef>
              <a:buFont typeface="Wingdings" panose="05000000000000000000" pitchFamily="2" charset="2"/>
              <a:buChar char="Ø"/>
              <a:defRPr/>
            </a:pPr>
            <a:r>
              <a:rPr lang="en-US" sz="1200" dirty="0" smtClean="0"/>
              <a:t>Related ADR received by ERCOT</a:t>
            </a:r>
          </a:p>
          <a:p>
            <a:pPr marL="1028700" lvl="3" indent="-171450" eaLnBrk="0" fontAlgn="base" hangingPunct="0">
              <a:spcBef>
                <a:spcPts val="400"/>
              </a:spcBef>
              <a:buFont typeface="Wingdings" panose="05000000000000000000" pitchFamily="2" charset="2"/>
              <a:buChar char="§"/>
              <a:defRPr/>
            </a:pPr>
            <a:r>
              <a:rPr lang="en-US" sz="1200" dirty="0" smtClean="0"/>
              <a:t>Has been withdrawn</a:t>
            </a:r>
            <a:endParaRPr lang="en-US" sz="1200" dirty="0"/>
          </a:p>
          <a:p>
            <a:pPr marL="0" indent="0" eaLnBrk="0" fontAlgn="base" hangingPunct="0">
              <a:spcBef>
                <a:spcPts val="400"/>
              </a:spcBef>
              <a:buNone/>
              <a:defRPr/>
            </a:pPr>
            <a:endParaRPr lang="en-US" sz="1200" dirty="0" smtClean="0"/>
          </a:p>
          <a:p>
            <a:pPr marL="0" indent="0" eaLnBrk="0" fontAlgn="base" hangingPunct="0">
              <a:spcBef>
                <a:spcPts val="400"/>
              </a:spcBef>
              <a:buNone/>
              <a:defRPr/>
            </a:pPr>
            <a:r>
              <a:rPr lang="en-US" sz="1600" b="1" dirty="0" smtClean="0"/>
              <a:t>Miscellaneous </a:t>
            </a:r>
            <a:r>
              <a:rPr lang="en-US" sz="1600" b="1" dirty="0" smtClean="0"/>
              <a:t>Invoices were issued on the net increase</a:t>
            </a:r>
          </a:p>
          <a:p>
            <a:pPr marL="285750" lvl="1" eaLnBrk="0" fontAlgn="base" hangingPunct="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en-US" sz="1600" dirty="0" smtClean="0"/>
              <a:t>Do </a:t>
            </a:r>
            <a:r>
              <a:rPr lang="en-US" sz="1600" dirty="0"/>
              <a:t>not have corresponding </a:t>
            </a:r>
            <a:r>
              <a:rPr lang="en-US" sz="1600" dirty="0" smtClean="0"/>
              <a:t>extracts</a:t>
            </a:r>
          </a:p>
          <a:p>
            <a:pPr marL="285750" lvl="1" eaLnBrk="0" fontAlgn="base" hangingPunct="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Methodology was to use CARD Final as a base</a:t>
            </a:r>
          </a:p>
          <a:p>
            <a:pPr marL="685800" lvl="2" eaLnBrk="0" fontAlgn="base" hangingPunct="0">
              <a:spcBef>
                <a:spcPts val="400"/>
              </a:spcBef>
              <a:buFont typeface="Wingdings" panose="05000000000000000000" pitchFamily="2" charset="2"/>
              <a:buChar char="Ø"/>
              <a:defRPr/>
            </a:pPr>
            <a:r>
              <a:rPr lang="en-US" sz="1200" dirty="0" smtClean="0"/>
              <a:t>Can use corresponding CARD </a:t>
            </a:r>
            <a:r>
              <a:rPr lang="en-US" sz="1200" dirty="0"/>
              <a:t>Final extracts </a:t>
            </a:r>
            <a:r>
              <a:rPr lang="en-US" sz="1200" dirty="0" smtClean="0"/>
              <a:t>to shadow</a:t>
            </a:r>
            <a:endParaRPr lang="en-US" sz="1200" dirty="0"/>
          </a:p>
          <a:p>
            <a:pPr marL="285750" lvl="1" eaLnBrk="0" fontAlgn="base" hangingPunct="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Market Notice provided ERCOT-wide adjustments per month</a:t>
            </a:r>
          </a:p>
          <a:p>
            <a:pPr marL="285750" lvl="1" eaLnBrk="0" fontAlgn="base" hangingPunct="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A previous </a:t>
            </a:r>
            <a:r>
              <a:rPr lang="en-US" sz="1600" dirty="0" smtClean="0"/>
              <a:t>Misc. </a:t>
            </a:r>
            <a:r>
              <a:rPr lang="en-US" sz="1600" dirty="0"/>
              <a:t>Invoice also adjusted some of the same months covered by this adjustment</a:t>
            </a:r>
          </a:p>
          <a:p>
            <a:pPr marL="685800" lvl="2" eaLnBrk="0" fontAlgn="base" hangingPunct="0">
              <a:spcBef>
                <a:spcPts val="400"/>
              </a:spcBef>
              <a:buFont typeface="Wingdings" panose="05000000000000000000" pitchFamily="2" charset="2"/>
              <a:buChar char="Ø"/>
              <a:defRPr/>
            </a:pPr>
            <a:r>
              <a:rPr lang="en-US" sz="1200" dirty="0"/>
              <a:t>CARD Adjustments were for December 2014 – April 2016</a:t>
            </a:r>
          </a:p>
          <a:p>
            <a:pPr marL="685800" lvl="2" eaLnBrk="0" fontAlgn="base" hangingPunct="0">
              <a:spcBef>
                <a:spcPts val="400"/>
              </a:spcBef>
              <a:buFont typeface="Wingdings" panose="05000000000000000000" pitchFamily="2" charset="2"/>
              <a:buChar char="Ø"/>
              <a:defRPr/>
            </a:pPr>
            <a:r>
              <a:rPr lang="en-US" sz="1200" dirty="0"/>
              <a:t>Different set of MPs, although there are some overlaps</a:t>
            </a:r>
          </a:p>
          <a:p>
            <a:pPr eaLnBrk="0" fontAlgn="base" hangingPunct="0">
              <a:spcBef>
                <a:spcPts val="400"/>
              </a:spcBef>
              <a:defRPr/>
            </a:pPr>
            <a:endParaRPr lang="en-US" sz="1800" dirty="0"/>
          </a:p>
          <a:p>
            <a:pPr lvl="2" eaLnBrk="0" fontAlgn="base" hangingPunct="0">
              <a:spcBef>
                <a:spcPts val="400"/>
              </a:spcBef>
              <a:defRPr/>
            </a:pPr>
            <a:endParaRPr lang="en-US" sz="10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BECF69A8095C47A5FDC36D937BFC94" ma:contentTypeVersion="0" ma:contentTypeDescription="Create a new document." ma:contentTypeScope="" ma:versionID="51e0dcd167c135bf5b35199a55219b83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2D59BFD-3285-42FC-81D0-65AF7FBCF5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www.w3.org/XML/1998/namespace"/>
    <ds:schemaRef ds:uri="http://schemas.microsoft.com/office/2006/documentManagement/types"/>
    <ds:schemaRef ds:uri="http://purl.org/dc/dcmitype/"/>
    <ds:schemaRef ds:uri="c34af464-7aa1-4edd-9be4-83dffc1cb926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2382</TotalTime>
  <Words>132</Words>
  <Application>Microsoft Office PowerPoint</Application>
  <PresentationFormat>On-screen Show (4:3)</PresentationFormat>
  <Paragraphs>26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Arial Black</vt:lpstr>
      <vt:lpstr>Calibri</vt:lpstr>
      <vt:lpstr>Wingdings</vt:lpstr>
      <vt:lpstr>1_Custom Design</vt:lpstr>
      <vt:lpstr>Office Theme</vt:lpstr>
      <vt:lpstr>Custom Design</vt:lpstr>
      <vt:lpstr>PowerPoint Presentation</vt:lpstr>
      <vt:lpstr>Adjustments to CARD Amounts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Dinopol, Ohlen</cp:lastModifiedBy>
  <cp:revision>72</cp:revision>
  <cp:lastPrinted>2016-01-21T20:53:15Z</cp:lastPrinted>
  <dcterms:created xsi:type="dcterms:W3CDTF">2016-01-21T15:20:31Z</dcterms:created>
  <dcterms:modified xsi:type="dcterms:W3CDTF">2016-10-10T16:00:58Z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0x01010021BECF69A8095C47A5FDC36D937BFC94</vt:lpwstr>
  </property>
</Properties>
</file>