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6"/>
  </p:notesMasterIdLst>
  <p:handoutMasterIdLst>
    <p:handoutMasterId r:id="rId17"/>
  </p:handoutMasterIdLst>
  <p:sldIdLst>
    <p:sldId id="260" r:id="rId4"/>
    <p:sldId id="258" r:id="rId5"/>
    <p:sldId id="257" r:id="rId6"/>
    <p:sldId id="261" r:id="rId7"/>
    <p:sldId id="274" r:id="rId8"/>
    <p:sldId id="275" r:id="rId9"/>
    <p:sldId id="266" r:id="rId10"/>
    <p:sldId id="276" r:id="rId11"/>
    <p:sldId id="262" r:id="rId12"/>
    <p:sldId id="263" r:id="rId13"/>
    <p:sldId id="264" r:id="rId14"/>
    <p:sldId id="26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9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8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74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9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01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ERCOT CRR Update to CMWG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Carrie Bivens</a:t>
            </a:r>
            <a:endParaRPr lang="en-US" dirty="0"/>
          </a:p>
          <a:p>
            <a:r>
              <a:rPr lang="en-US" dirty="0" smtClean="0"/>
              <a:t>Manager, Forward Markets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Monday, October 10,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LTAS network model posting deadlines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sz="2400" dirty="0" smtClean="0"/>
              <a:t>Currently required by protocol to post no later than 20 business days before the auction (measured from bid window open date)</a:t>
            </a:r>
          </a:p>
          <a:p>
            <a:r>
              <a:rPr lang="en-US" sz="2400" dirty="0" smtClean="0"/>
              <a:t>Is 20 business days still the desired timing?</a:t>
            </a:r>
          </a:p>
          <a:p>
            <a:r>
              <a:rPr lang="en-US" sz="2400" dirty="0" smtClean="0"/>
              <a:t>Should we consider changing to 10 business days to match requirement for monthly auction network models?</a:t>
            </a:r>
          </a:p>
          <a:p>
            <a:pPr lvl="1"/>
            <a:r>
              <a:rPr lang="en-US" sz="2000" dirty="0" smtClean="0"/>
              <a:t>Would allow for 2 more weeks to gather approved outages and NOMCRs</a:t>
            </a:r>
          </a:p>
          <a:p>
            <a:pPr lvl="2"/>
            <a:r>
              <a:rPr lang="en-US" sz="1600" dirty="0" smtClean="0"/>
              <a:t>Is this worth losing 2 weeks to analyze the posted model?</a:t>
            </a:r>
          </a:p>
          <a:p>
            <a:pPr lvl="1"/>
            <a:r>
              <a:rPr lang="en-US" sz="2000" dirty="0" smtClean="0"/>
              <a:t>Change would require an NPRR</a:t>
            </a:r>
          </a:p>
          <a:p>
            <a:r>
              <a:rPr lang="en-US" sz="2400" dirty="0" smtClean="0"/>
              <a:t>ERCOT is seeking CMWG input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NPRR805 – Clarification for Multi-Month CRR Auction Offers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2400" dirty="0" smtClean="0"/>
              <a:t>Clarifies that multi-month offers can be submitted into LTAS auctions, if the following conditions are met:</a:t>
            </a:r>
          </a:p>
          <a:p>
            <a:pPr lvl="1"/>
            <a:r>
              <a:rPr lang="en-US" sz="2000" dirty="0" smtClean="0"/>
              <a:t>Strip of consecutive months</a:t>
            </a:r>
          </a:p>
          <a:p>
            <a:pPr lvl="1"/>
            <a:r>
              <a:rPr lang="en-US" sz="2000" dirty="0" smtClean="0"/>
              <a:t>Months are within the auction period</a:t>
            </a:r>
          </a:p>
          <a:p>
            <a:pPr lvl="1"/>
            <a:r>
              <a:rPr lang="en-US" sz="2000" dirty="0" smtClean="0"/>
              <a:t>Only for an LTAS auction</a:t>
            </a:r>
          </a:p>
          <a:p>
            <a:r>
              <a:rPr lang="en-US" sz="2400" dirty="0" smtClean="0"/>
              <a:t>No change to current practice, just getting language into protocol</a:t>
            </a:r>
          </a:p>
          <a:p>
            <a:r>
              <a:rPr lang="en-US" sz="2400" dirty="0" smtClean="0"/>
              <a:t>No impact NPRR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NPRR806 – Clarification for Designation of Capacity or Refund PCRRs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871" y="1295400"/>
            <a:ext cx="8534400" cy="4319832"/>
          </a:xfrm>
        </p:spPr>
        <p:txBody>
          <a:bodyPr/>
          <a:lstStyle/>
          <a:p>
            <a:r>
              <a:rPr lang="en-US" sz="2400" dirty="0" smtClean="0"/>
              <a:t>For annual PCRR nominations, clarifies how NOIEs are to designate whether they want to accept the refund option or the capacity option for their eligible resources</a:t>
            </a:r>
          </a:p>
          <a:p>
            <a:pPr lvl="1"/>
            <a:r>
              <a:rPr lang="en-US" sz="2000" dirty="0" smtClean="0"/>
              <a:t>Choice is for entire year</a:t>
            </a:r>
          </a:p>
          <a:p>
            <a:pPr lvl="1"/>
            <a:r>
              <a:rPr lang="en-US" sz="2000" dirty="0" smtClean="0"/>
              <a:t>Cannot select one option (refund or capacity) for some months of the year and the other option for the remaining months</a:t>
            </a:r>
          </a:p>
          <a:p>
            <a:pPr lvl="1"/>
            <a:r>
              <a:rPr lang="en-US" sz="2000" dirty="0" smtClean="0"/>
              <a:t>Required because there is a 40% capacity factor applied over the entire year when that option is chosen</a:t>
            </a:r>
          </a:p>
          <a:p>
            <a:r>
              <a:rPr lang="en-US" sz="2400" dirty="0" smtClean="0"/>
              <a:t>No change to current practice, just getting language into protocol ahead of CRR framework upgrade which will automatically populate the selected designation for every month of the year </a:t>
            </a:r>
          </a:p>
          <a:p>
            <a:r>
              <a:rPr lang="en-US" sz="2400" dirty="0" smtClean="0"/>
              <a:t>No impact NPRR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CRR activity calendar</a:t>
            </a:r>
          </a:p>
          <a:p>
            <a:pPr lvl="1"/>
            <a:r>
              <a:rPr lang="en-US" dirty="0" smtClean="0"/>
              <a:t>Review options for next update, proposed format change and considerations for future updates</a:t>
            </a:r>
          </a:p>
          <a:p>
            <a:r>
              <a:rPr lang="en-US" dirty="0" smtClean="0"/>
              <a:t>CRR auction notices</a:t>
            </a:r>
          </a:p>
          <a:p>
            <a:pPr lvl="1"/>
            <a:r>
              <a:rPr lang="en-US" dirty="0" smtClean="0"/>
              <a:t>Proposed change in delivery and format</a:t>
            </a:r>
          </a:p>
          <a:p>
            <a:r>
              <a:rPr lang="en-US" dirty="0" smtClean="0"/>
              <a:t>Discuss LTAS network model posting deadlines</a:t>
            </a:r>
          </a:p>
          <a:p>
            <a:r>
              <a:rPr lang="en-US" dirty="0" smtClean="0"/>
              <a:t>Review two clarification NPRRs</a:t>
            </a:r>
          </a:p>
          <a:p>
            <a:pPr lvl="1"/>
            <a:r>
              <a:rPr lang="en-US" dirty="0" smtClean="0"/>
              <a:t>NPRR805</a:t>
            </a:r>
          </a:p>
          <a:p>
            <a:pPr lvl="1"/>
            <a:r>
              <a:rPr lang="en-US" dirty="0" smtClean="0"/>
              <a:t>NPRR806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-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r>
              <a:rPr lang="en-US" sz="2400" dirty="0" smtClean="0"/>
              <a:t>ERCOT is proposing to update the calendar to cover CRR activities through early 2019</a:t>
            </a:r>
          </a:p>
          <a:p>
            <a:pPr lvl="1"/>
            <a:r>
              <a:rPr lang="en-US" sz="2000" dirty="0" smtClean="0"/>
              <a:t>Would like to review the draft calendar with CMWG and ask for their endorsement of an update</a:t>
            </a:r>
          </a:p>
          <a:p>
            <a:r>
              <a:rPr lang="en-US" sz="2400" dirty="0" smtClean="0"/>
              <a:t>The LTAS Seq3 and 4 auctions are always tricky to schedule around the end of year holidays</a:t>
            </a:r>
          </a:p>
          <a:p>
            <a:pPr lvl="1"/>
            <a:r>
              <a:rPr lang="en-US" sz="2000" dirty="0" smtClean="0"/>
              <a:t>Would like to discuss options to determine what is preferred for 2017 and beyond</a:t>
            </a:r>
          </a:p>
          <a:p>
            <a:r>
              <a:rPr lang="en-US" sz="2400" dirty="0" smtClean="0"/>
              <a:t>Proposed format changes</a:t>
            </a:r>
          </a:p>
          <a:p>
            <a:r>
              <a:rPr lang="en-US" sz="2400" dirty="0" smtClean="0"/>
              <a:t>Possible need to review protocol language (section 7.5.1(4)(b)(iii))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r>
              <a:rPr lang="en-US" sz="2400" dirty="0" smtClean="0"/>
              <a:t>Dates from the currently approved calendar remain unchanged (through 2018.FEB.Monthly.Auction)</a:t>
            </a:r>
          </a:p>
          <a:p>
            <a:pPr lvl="1"/>
            <a:r>
              <a:rPr lang="en-US" sz="2000" dirty="0" smtClean="0"/>
              <a:t>Except for adjustments to PCRR dates for 2017 (moved back by 2 weeks)</a:t>
            </a:r>
          </a:p>
          <a:p>
            <a:r>
              <a:rPr lang="en-US" sz="2400" dirty="0" smtClean="0"/>
              <a:t>Added dates to cover CRR activity into beginning of 2019 (through 2019.MAR.Monthly.Auction) and PCRR dates for 2018</a:t>
            </a:r>
          </a:p>
          <a:p>
            <a:pPr lvl="1"/>
            <a:r>
              <a:rPr lang="en-US" sz="2000" dirty="0" smtClean="0"/>
              <a:t>The same date selection patterns as used for previous years were applied to the draft to maintain Protocol requirements and consistency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options for delaying Seq3 &amp; 4 auctions around end of year holidays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319832"/>
          </a:xfrm>
        </p:spPr>
        <p:txBody>
          <a:bodyPr/>
          <a:lstStyle/>
          <a:p>
            <a:r>
              <a:rPr lang="en-US" sz="2400" dirty="0" smtClean="0"/>
              <a:t>Since beginning of LTAS auctions, it has always been difficult to schedule around end of year holidays</a:t>
            </a:r>
          </a:p>
          <a:p>
            <a:pPr lvl="1"/>
            <a:r>
              <a:rPr lang="en-US" sz="2000" dirty="0" smtClean="0"/>
              <a:t>Staffing concerns for market participants and for ERCOT</a:t>
            </a:r>
          </a:p>
          <a:p>
            <a:r>
              <a:rPr lang="en-US" sz="2400" dirty="0" smtClean="0"/>
              <a:t>Draft calendar contains multiple options for Seq3 &amp; 4 auctions</a:t>
            </a:r>
          </a:p>
          <a:p>
            <a:pPr lvl="1"/>
            <a:r>
              <a:rPr lang="en-US" sz="2000" dirty="0" smtClean="0"/>
              <a:t>Schedule right in line with previous auctions</a:t>
            </a:r>
          </a:p>
          <a:p>
            <a:pPr lvl="1"/>
            <a:r>
              <a:rPr lang="en-US" sz="2000" dirty="0" smtClean="0"/>
              <a:t>Delay Seq3 by 2 weeks to avoid opening bid window soon after Jan. 1 (Seq4 to follow as usual)</a:t>
            </a:r>
          </a:p>
          <a:p>
            <a:pPr lvl="1"/>
            <a:r>
              <a:rPr lang="en-US" sz="2000" dirty="0" smtClean="0"/>
              <a:t>Delay Seq3 until Jan (Seq4 to follow as usual)</a:t>
            </a:r>
          </a:p>
          <a:p>
            <a:r>
              <a:rPr lang="en-US" sz="2400" dirty="0" smtClean="0"/>
              <a:t>Delaying auctions would have no impact on other auctions and would not impact ERCOT’s annual PCRR model build</a:t>
            </a:r>
          </a:p>
          <a:p>
            <a:r>
              <a:rPr lang="en-US" sz="2400" dirty="0" smtClean="0"/>
              <a:t>Hope to choose the preferred option today</a:t>
            </a:r>
            <a:endParaRPr lang="en-US" sz="2400" dirty="0"/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proposed format change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319832"/>
          </a:xfrm>
        </p:spPr>
        <p:txBody>
          <a:bodyPr/>
          <a:lstStyle/>
          <a:p>
            <a:r>
              <a:rPr lang="en-US" sz="2400" dirty="0" smtClean="0"/>
              <a:t>Remove “Transaction Adjustment Period” column</a:t>
            </a:r>
          </a:p>
          <a:p>
            <a:pPr lvl="1"/>
            <a:r>
              <a:rPr lang="en-US" sz="2000" dirty="0" smtClean="0"/>
              <a:t>Has only happened once (an annual auction in Oct. 2011)</a:t>
            </a:r>
          </a:p>
          <a:p>
            <a:pPr lvl="1"/>
            <a:r>
              <a:rPr lang="en-US" sz="2000" dirty="0" smtClean="0"/>
              <a:t>An automated MIS operator message is posted right after the close of every auction bid window to notify whether or not a transaction adjustment period is needed</a:t>
            </a:r>
          </a:p>
          <a:p>
            <a:pPr lvl="2"/>
            <a:r>
              <a:rPr lang="en-US" sz="1600" dirty="0" smtClean="0"/>
              <a:t>If needed, a Market Notice and a follow-up operator message would be sent </a:t>
            </a:r>
          </a:p>
          <a:p>
            <a:pPr lvl="1"/>
            <a:r>
              <a:rPr lang="en-US" sz="2000" dirty="0" smtClean="0"/>
              <a:t>Would eliminate some clutter on the calendar</a:t>
            </a:r>
            <a:endParaRPr lang="en-US" sz="2000" dirty="0"/>
          </a:p>
          <a:p>
            <a:pPr marL="914400" lvl="2" indent="0">
              <a:buNone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3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452" y="1219200"/>
            <a:ext cx="8534400" cy="4319832"/>
          </a:xfrm>
        </p:spPr>
        <p:txBody>
          <a:bodyPr/>
          <a:lstStyle/>
          <a:p>
            <a:r>
              <a:rPr lang="en-US" sz="2400" dirty="0"/>
              <a:t>ERCOT </a:t>
            </a:r>
            <a:r>
              <a:rPr lang="en-US" sz="2400" dirty="0" smtClean="0"/>
              <a:t>would like to get decisions today on preferred options for Seq3 &amp; 4 auctions around end of year holidays and whether or not to remove “Transaction Adjustment Period” column from calendar</a:t>
            </a:r>
          </a:p>
          <a:p>
            <a:r>
              <a:rPr lang="en-US" sz="2400" dirty="0" smtClean="0"/>
              <a:t>If decisions are reached, ERCOT plans </a:t>
            </a:r>
            <a:r>
              <a:rPr lang="en-US" sz="2400" dirty="0"/>
              <a:t>to take the proposed calendar to WMS for endorsement on October </a:t>
            </a:r>
            <a:r>
              <a:rPr lang="en-US" sz="2400" dirty="0" smtClean="0"/>
              <a:t>17 or November 2, 2016</a:t>
            </a:r>
            <a:endParaRPr lang="en-US" sz="2400" dirty="0"/>
          </a:p>
          <a:p>
            <a:r>
              <a:rPr lang="en-US" sz="2400" dirty="0"/>
              <a:t>And, then to TAC for final approval on October </a:t>
            </a:r>
            <a:r>
              <a:rPr lang="en-US" sz="2400" dirty="0" smtClean="0"/>
              <a:t>27 or December 1, 2016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0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considerations for future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400" dirty="0" smtClean="0"/>
              <a:t>Is there a need to review the calendar requirements in Section 7.5.1(4)(b)(iii-iv)?</a:t>
            </a:r>
          </a:p>
          <a:p>
            <a:pPr lvl="1"/>
            <a:r>
              <a:rPr lang="en-US" sz="2000" dirty="0" smtClean="0"/>
              <a:t>Current language is a little confusing</a:t>
            </a:r>
          </a:p>
          <a:p>
            <a:pPr lvl="1"/>
            <a:r>
              <a:rPr lang="en-US" sz="2000" dirty="0" smtClean="0"/>
              <a:t>Is TAC approval still needed for calendar updates?</a:t>
            </a:r>
          </a:p>
          <a:p>
            <a:pPr lvl="2"/>
            <a:r>
              <a:rPr lang="en-US" sz="1600" dirty="0" smtClean="0"/>
              <a:t>If not, which group should approve?</a:t>
            </a:r>
          </a:p>
          <a:p>
            <a:pPr lvl="2"/>
            <a:endParaRPr lang="en-US" sz="1600" dirty="0"/>
          </a:p>
          <a:p>
            <a:r>
              <a:rPr lang="en-US" sz="2400" dirty="0" smtClean="0"/>
              <a:t>Add </a:t>
            </a:r>
            <a:r>
              <a:rPr lang="en-US" sz="2400" dirty="0"/>
              <a:t>column </a:t>
            </a:r>
            <a:r>
              <a:rPr lang="en-US" sz="2400" dirty="0" smtClean="0"/>
              <a:t>for “</a:t>
            </a:r>
            <a:r>
              <a:rPr lang="en-US" sz="2400" dirty="0"/>
              <a:t>Pull Outage and NOMCR Data”</a:t>
            </a:r>
          </a:p>
          <a:p>
            <a:pPr lvl="1"/>
            <a:r>
              <a:rPr lang="en-US" sz="2000" dirty="0"/>
              <a:t>Provide specific date on which model builder will begin the process by pulling outage and NOMCR data</a:t>
            </a:r>
          </a:p>
          <a:p>
            <a:pPr lvl="1"/>
            <a:r>
              <a:rPr lang="en-US" sz="2000" dirty="0"/>
              <a:t>Use approved outages and NOMCRs for equipment changes available on this date</a:t>
            </a:r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auction notices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r>
              <a:rPr lang="en-US" sz="2400" dirty="0" smtClean="0"/>
              <a:t>ERCOT Market Support Services is looking into ways to reduce Market Notice traffic</a:t>
            </a:r>
          </a:p>
          <a:p>
            <a:pPr lvl="1"/>
            <a:r>
              <a:rPr lang="en-US" sz="2000" dirty="0" smtClean="0"/>
              <a:t>Cut down on distribution lists and extraneous email notices</a:t>
            </a:r>
          </a:p>
          <a:p>
            <a:r>
              <a:rPr lang="en-US" sz="2400" dirty="0" smtClean="0"/>
              <a:t>CRR team proposes no longer sending email version of auction notices</a:t>
            </a:r>
          </a:p>
          <a:p>
            <a:pPr lvl="1"/>
            <a:r>
              <a:rPr lang="en-US" sz="2000" dirty="0" smtClean="0"/>
              <a:t>Not required by protocol to send Market Notice email</a:t>
            </a:r>
          </a:p>
          <a:p>
            <a:pPr lvl="1"/>
            <a:r>
              <a:rPr lang="en-US" sz="2000" dirty="0" smtClean="0"/>
              <a:t>Auction Notice zip file posted on MIS Public meets all protocol requirements</a:t>
            </a:r>
          </a:p>
          <a:p>
            <a:r>
              <a:rPr lang="en-US" sz="2400" dirty="0" smtClean="0"/>
              <a:t>Additionally, propose replacing current Word document in the zip file with a table of relevant auction information</a:t>
            </a:r>
          </a:p>
          <a:p>
            <a:pPr lvl="1"/>
            <a:r>
              <a:rPr lang="en-US" sz="2000" dirty="0" smtClean="0"/>
              <a:t>Easier to read and cuts out unnecessary language</a:t>
            </a:r>
          </a:p>
          <a:p>
            <a:r>
              <a:rPr lang="en-US" sz="2400" dirty="0" smtClean="0"/>
              <a:t>Is CMWG in agreement with these changes?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944</Words>
  <Application>Microsoft Office PowerPoint</Application>
  <PresentationFormat>On-screen Show (4:3)</PresentationFormat>
  <Paragraphs>107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CRR activity calendar - Overview</vt:lpstr>
      <vt:lpstr>CRR activity calendar – description of changes</vt:lpstr>
      <vt:lpstr>CRR activity calendar – options for delaying Seq3 &amp; 4 auctions around end of year holidays</vt:lpstr>
      <vt:lpstr>CRR activity calendar – proposed format change</vt:lpstr>
      <vt:lpstr>CRR activity calendar – next steps</vt:lpstr>
      <vt:lpstr>CRR activity calendar – considerations for future updates</vt:lpstr>
      <vt:lpstr>CRR auction notices</vt:lpstr>
      <vt:lpstr>LTAS network model posting deadlines</vt:lpstr>
      <vt:lpstr>NPRR805 – Clarification for Multi-Month CRR Auction Offers</vt:lpstr>
      <vt:lpstr>NPRR806 – Clarification for Designation of Capacity or Refund PCRRs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2016-10-07T18:07:59Z</dcterms:modified>
</cp:coreProperties>
</file>