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33"/>
  </p:notesMasterIdLst>
  <p:sldIdLst>
    <p:sldId id="642" r:id="rId4"/>
    <p:sldId id="820" r:id="rId5"/>
    <p:sldId id="821" r:id="rId6"/>
    <p:sldId id="764" r:id="rId7"/>
    <p:sldId id="812" r:id="rId8"/>
    <p:sldId id="822" r:id="rId9"/>
    <p:sldId id="823" r:id="rId10"/>
    <p:sldId id="825" r:id="rId11"/>
    <p:sldId id="824" r:id="rId12"/>
    <p:sldId id="839" r:id="rId13"/>
    <p:sldId id="840" r:id="rId14"/>
    <p:sldId id="841" r:id="rId15"/>
    <p:sldId id="842" r:id="rId16"/>
    <p:sldId id="843" r:id="rId17"/>
    <p:sldId id="844" r:id="rId18"/>
    <p:sldId id="828" r:id="rId19"/>
    <p:sldId id="829" r:id="rId20"/>
    <p:sldId id="845" r:id="rId21"/>
    <p:sldId id="831" r:id="rId22"/>
    <p:sldId id="832" r:id="rId23"/>
    <p:sldId id="833" r:id="rId24"/>
    <p:sldId id="834" r:id="rId25"/>
    <p:sldId id="835" r:id="rId26"/>
    <p:sldId id="836" r:id="rId27"/>
    <p:sldId id="837" r:id="rId28"/>
    <p:sldId id="838" r:id="rId29"/>
    <p:sldId id="846" r:id="rId30"/>
    <p:sldId id="847" r:id="rId31"/>
    <p:sldId id="848" r:id="rId32"/>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674"/>
    <a:srgbClr val="FFFF66"/>
    <a:srgbClr val="3333CC"/>
    <a:srgbClr val="FFFFCC"/>
    <a:srgbClr val="36B871"/>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40" autoAdjust="0"/>
    <p:restoredTop sz="94722" autoAdjust="0"/>
  </p:normalViewPr>
  <p:slideViewPr>
    <p:cSldViewPr>
      <p:cViewPr varScale="1">
        <p:scale>
          <a:sx n="70" d="100"/>
          <a:sy n="70" d="100"/>
        </p:scale>
        <p:origin x="912" y="62"/>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1863">
              <a:defRPr sz="2200">
                <a:solidFill>
                  <a:schemeClr val="hlink"/>
                </a:solidFill>
                <a:latin typeface="Arial" panose="020B0604020202020204" pitchFamily="34" charset="0"/>
              </a:defRPr>
            </a:lvl1pPr>
            <a:lvl2pPr marL="742950" indent="-285750" defTabSz="931863">
              <a:defRPr sz="2200">
                <a:solidFill>
                  <a:schemeClr val="hlink"/>
                </a:solidFill>
                <a:latin typeface="Arial" panose="020B0604020202020204" pitchFamily="34" charset="0"/>
              </a:defRPr>
            </a:lvl2pPr>
            <a:lvl3pPr marL="1143000" indent="-228600" defTabSz="931863">
              <a:defRPr sz="2200">
                <a:solidFill>
                  <a:schemeClr val="hlink"/>
                </a:solidFill>
                <a:latin typeface="Arial" panose="020B0604020202020204" pitchFamily="34" charset="0"/>
              </a:defRPr>
            </a:lvl3pPr>
            <a:lvl4pPr marL="1600200" indent="-228600" defTabSz="931863">
              <a:defRPr sz="2200">
                <a:solidFill>
                  <a:schemeClr val="hlink"/>
                </a:solidFill>
                <a:latin typeface="Arial" panose="020B0604020202020204" pitchFamily="34" charset="0"/>
              </a:defRPr>
            </a:lvl4pPr>
            <a:lvl5pPr marL="2057400" indent="-228600" defTabSz="931863">
              <a:defRPr sz="2200">
                <a:solidFill>
                  <a:schemeClr val="hlink"/>
                </a:solidFill>
                <a:latin typeface="Arial" panose="020B0604020202020204" pitchFamily="34" charset="0"/>
              </a:defRPr>
            </a:lvl5pPr>
            <a:lvl6pPr marL="2514600" indent="-228600" defTabSz="931863"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931863"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931863"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931863" eaLnBrk="0" fontAlgn="base" hangingPunct="0">
              <a:spcBef>
                <a:spcPct val="0"/>
              </a:spcBef>
              <a:spcAft>
                <a:spcPct val="0"/>
              </a:spcAft>
              <a:defRPr sz="2200">
                <a:solidFill>
                  <a:schemeClr val="hlink"/>
                </a:solidFill>
                <a:latin typeface="Arial" panose="020B0604020202020204" pitchFamily="34" charset="0"/>
              </a:defRPr>
            </a:lvl9pPr>
          </a:lstStyle>
          <a:p>
            <a:fld id="{E534CFE4-7F2A-425E-A43F-A7C07BF29A17}" type="slidenum">
              <a:rPr lang="en-US" altLang="en-US" sz="1200" smtClean="0">
                <a:solidFill>
                  <a:schemeClr val="tx1"/>
                </a:solidFill>
              </a:rPr>
              <a:pPr/>
              <a:t>17</a:t>
            </a:fld>
            <a:endParaRPr lang="en-US" altLang="en-US" sz="1200" smtClean="0">
              <a:solidFill>
                <a:schemeClr val="tx1"/>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0244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21</a:t>
            </a:fld>
            <a:endParaRPr lang="en-US"/>
          </a:p>
        </p:txBody>
      </p:sp>
    </p:spTree>
    <p:extLst>
      <p:ext uri="{BB962C8B-B14F-4D97-AF65-F5344CB8AC3E}">
        <p14:creationId xmlns:p14="http://schemas.microsoft.com/office/powerpoint/2010/main" val="329410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10/6/2016</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10/6/2016</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10/6/2016</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10/6/2016</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10/6/2016</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10/6/2016</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10/6/2016</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10/6/2016</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10/6/2016</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10/6/2016</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10/6/2016</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10/6/2016</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13" Type="http://schemas.openxmlformats.org/officeDocument/2006/relationships/image" Target="../media/image9.wmf"/><Relationship Id="rId18" Type="http://schemas.openxmlformats.org/officeDocument/2006/relationships/oleObject" Target="../embeddings/Microsoft_Word_97_-_2003_Document8.doc"/><Relationship Id="rId3" Type="http://schemas.openxmlformats.org/officeDocument/2006/relationships/notesSlide" Target="../notesSlides/notesSlide2.xml"/><Relationship Id="rId21" Type="http://schemas.openxmlformats.org/officeDocument/2006/relationships/image" Target="../media/image13.wmf"/><Relationship Id="rId7" Type="http://schemas.openxmlformats.org/officeDocument/2006/relationships/image" Target="../media/image6.wmf"/><Relationship Id="rId12" Type="http://schemas.openxmlformats.org/officeDocument/2006/relationships/oleObject" Target="../embeddings/Microsoft_Word_97_-_2003_Document5.doc"/><Relationship Id="rId17" Type="http://schemas.openxmlformats.org/officeDocument/2006/relationships/image" Target="../media/image11.wmf"/><Relationship Id="rId2" Type="http://schemas.openxmlformats.org/officeDocument/2006/relationships/slideLayout" Target="../slideLayouts/slideLayout7.xml"/><Relationship Id="rId16" Type="http://schemas.openxmlformats.org/officeDocument/2006/relationships/oleObject" Target="../embeddings/Microsoft_Word_97_-_2003_Document7.doc"/><Relationship Id="rId20"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oleObject" Target="../embeddings/Microsoft_Word_97_-_2003_Document2.doc"/><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23" Type="http://schemas.openxmlformats.org/officeDocument/2006/relationships/image" Target="../media/image14.wmf"/><Relationship Id="rId10" Type="http://schemas.openxmlformats.org/officeDocument/2006/relationships/oleObject" Target="../embeddings/Microsoft_Word_97_-_2003_Document4.doc"/><Relationship Id="rId19" Type="http://schemas.openxmlformats.org/officeDocument/2006/relationships/image" Target="../media/image12.wmf"/><Relationship Id="rId4" Type="http://schemas.openxmlformats.org/officeDocument/2006/relationships/oleObject" Target="../embeddings/Microsoft_Word_97_-_2003_Document1.doc"/><Relationship Id="rId9" Type="http://schemas.openxmlformats.org/officeDocument/2006/relationships/image" Target="../media/image7.wmf"/><Relationship Id="rId14" Type="http://schemas.openxmlformats.org/officeDocument/2006/relationships/oleObject" Target="../embeddings/Microsoft_Word_97_-_2003_Document6.doc"/><Relationship Id="rId22" Type="http://schemas.openxmlformats.org/officeDocument/2006/relationships/oleObject" Target="../embeddings/Microsoft_Word_97_-_2003_Document10.doc"/></Relationships>
</file>

<file path=ppt/slides/_rels/slide22.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Microsoft_Word_97_-_2003_Document16.doc"/><Relationship Id="rId18" Type="http://schemas.openxmlformats.org/officeDocument/2006/relationships/image" Target="../media/image22.wmf"/><Relationship Id="rId3" Type="http://schemas.openxmlformats.org/officeDocument/2006/relationships/oleObject" Target="../embeddings/Microsoft_Word_97_-_2003_Document11.doc"/><Relationship Id="rId7" Type="http://schemas.openxmlformats.org/officeDocument/2006/relationships/oleObject" Target="../embeddings/Microsoft_Word_97_-_2003_Document13.doc"/><Relationship Id="rId12" Type="http://schemas.openxmlformats.org/officeDocument/2006/relationships/image" Target="../media/image19.wmf"/><Relationship Id="rId17"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Microsoft_Word_97_-_2003_Document15.doc"/><Relationship Id="rId5" Type="http://schemas.openxmlformats.org/officeDocument/2006/relationships/oleObject" Target="../embeddings/Microsoft_Word_97_-_2003_Document12.doc"/><Relationship Id="rId15" Type="http://schemas.openxmlformats.org/officeDocument/2006/relationships/oleObject" Target="../embeddings/Microsoft_Word_97_-_2003_Document17.doc"/><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Microsoft_Word_97_-_2003_Document14.doc"/><Relationship Id="rId14" Type="http://schemas.openxmlformats.org/officeDocument/2006/relationships/image" Target="../media/image20.wmf"/></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Microsoft_Word_97_-_2003_Document24.doc"/><Relationship Id="rId18" Type="http://schemas.openxmlformats.org/officeDocument/2006/relationships/image" Target="../media/image30.wmf"/><Relationship Id="rId3" Type="http://schemas.openxmlformats.org/officeDocument/2006/relationships/oleObject" Target="../embeddings/Microsoft_Word_97_-_2003_Document19.doc"/><Relationship Id="rId21" Type="http://schemas.openxmlformats.org/officeDocument/2006/relationships/oleObject" Target="../embeddings/Microsoft_Word_97_-_2003_Document28.doc"/><Relationship Id="rId7" Type="http://schemas.openxmlformats.org/officeDocument/2006/relationships/oleObject" Target="../embeddings/Microsoft_Word_97_-_2003_Document21.doc"/><Relationship Id="rId12" Type="http://schemas.openxmlformats.org/officeDocument/2006/relationships/image" Target="../media/image27.wmf"/><Relationship Id="rId17" Type="http://schemas.openxmlformats.org/officeDocument/2006/relationships/oleObject" Target="../embeddings/Microsoft_Word_97_-_2003_Document26.doc"/><Relationship Id="rId2" Type="http://schemas.openxmlformats.org/officeDocument/2006/relationships/slideLayout" Target="../slideLayouts/slideLayout7.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oleObject" Target="../embeddings/Microsoft_Word_97_-_2003_Document23.doc"/><Relationship Id="rId24" Type="http://schemas.openxmlformats.org/officeDocument/2006/relationships/image" Target="../media/image33.wmf"/><Relationship Id="rId5" Type="http://schemas.openxmlformats.org/officeDocument/2006/relationships/oleObject" Target="../embeddings/Microsoft_Word_97_-_2003_Document20.doc"/><Relationship Id="rId15" Type="http://schemas.openxmlformats.org/officeDocument/2006/relationships/oleObject" Target="../embeddings/Microsoft_Word_97_-_2003_Document25.doc"/><Relationship Id="rId23" Type="http://schemas.openxmlformats.org/officeDocument/2006/relationships/oleObject" Target="../embeddings/Microsoft_Word_97_-_2003_Document29.doc"/><Relationship Id="rId10" Type="http://schemas.openxmlformats.org/officeDocument/2006/relationships/image" Target="../media/image26.wmf"/><Relationship Id="rId19" Type="http://schemas.openxmlformats.org/officeDocument/2006/relationships/oleObject" Target="../embeddings/Microsoft_Word_97_-_2003_Document27.doc"/><Relationship Id="rId4" Type="http://schemas.openxmlformats.org/officeDocument/2006/relationships/image" Target="../media/image23.wmf"/><Relationship Id="rId9" Type="http://schemas.openxmlformats.org/officeDocument/2006/relationships/oleObject" Target="../embeddings/Microsoft_Word_97_-_2003_Document22.doc"/><Relationship Id="rId14" Type="http://schemas.openxmlformats.org/officeDocument/2006/relationships/image" Target="../media/image28.wmf"/><Relationship Id="rId22" Type="http://schemas.openxmlformats.org/officeDocument/2006/relationships/image" Target="../media/image32.wmf"/></Relationships>
</file>

<file path=ppt/slides/_rels/slide24.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Microsoft_Word_97_-_2003_Document35.doc"/><Relationship Id="rId18" Type="http://schemas.openxmlformats.org/officeDocument/2006/relationships/image" Target="../media/image41.wmf"/><Relationship Id="rId3" Type="http://schemas.openxmlformats.org/officeDocument/2006/relationships/oleObject" Target="../embeddings/Microsoft_Word_97_-_2003_Document30.doc"/><Relationship Id="rId21" Type="http://schemas.openxmlformats.org/officeDocument/2006/relationships/oleObject" Target="../embeddings/Microsoft_Word_97_-_2003_Document39.doc"/><Relationship Id="rId7" Type="http://schemas.openxmlformats.org/officeDocument/2006/relationships/oleObject" Target="../embeddings/Microsoft_Word_97_-_2003_Document32.doc"/><Relationship Id="rId12" Type="http://schemas.openxmlformats.org/officeDocument/2006/relationships/image" Target="../media/image38.wmf"/><Relationship Id="rId17" Type="http://schemas.openxmlformats.org/officeDocument/2006/relationships/oleObject" Target="../embeddings/Microsoft_Word_97_-_2003_Document37.doc"/><Relationship Id="rId2" Type="http://schemas.openxmlformats.org/officeDocument/2006/relationships/slideLayout" Target="../slideLayouts/slideLayout7.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4.vml"/><Relationship Id="rId6" Type="http://schemas.openxmlformats.org/officeDocument/2006/relationships/image" Target="../media/image35.wmf"/><Relationship Id="rId11" Type="http://schemas.openxmlformats.org/officeDocument/2006/relationships/oleObject" Target="../embeddings/Microsoft_Word_97_-_2003_Document34.doc"/><Relationship Id="rId24" Type="http://schemas.openxmlformats.org/officeDocument/2006/relationships/image" Target="../media/image44.wmf"/><Relationship Id="rId5" Type="http://schemas.openxmlformats.org/officeDocument/2006/relationships/oleObject" Target="../embeddings/Microsoft_Word_97_-_2003_Document31.doc"/><Relationship Id="rId15" Type="http://schemas.openxmlformats.org/officeDocument/2006/relationships/oleObject" Target="../embeddings/Microsoft_Word_97_-_2003_Document36.doc"/><Relationship Id="rId23" Type="http://schemas.openxmlformats.org/officeDocument/2006/relationships/oleObject" Target="../embeddings/Microsoft_Word_97_-_2003_Document40.doc"/><Relationship Id="rId10" Type="http://schemas.openxmlformats.org/officeDocument/2006/relationships/image" Target="../media/image37.wmf"/><Relationship Id="rId19" Type="http://schemas.openxmlformats.org/officeDocument/2006/relationships/oleObject" Target="../embeddings/Microsoft_Word_97_-_2003_Document38.doc"/><Relationship Id="rId4" Type="http://schemas.openxmlformats.org/officeDocument/2006/relationships/image" Target="../media/image34.wmf"/><Relationship Id="rId9" Type="http://schemas.openxmlformats.org/officeDocument/2006/relationships/oleObject" Target="../embeddings/Microsoft_Word_97_-_2003_Document33.doc"/><Relationship Id="rId14" Type="http://schemas.openxmlformats.org/officeDocument/2006/relationships/image" Target="../media/image39.wmf"/><Relationship Id="rId22"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41.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6.wmf"/><Relationship Id="rId5" Type="http://schemas.openxmlformats.org/officeDocument/2006/relationships/oleObject" Target="../embeddings/Microsoft_Word_97_-_2003_Document42.doc"/><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October 7</a:t>
            </a:r>
            <a:r>
              <a:rPr lang="en-US" sz="2800" b="1" dirty="0" smtClean="0">
                <a:solidFill>
                  <a:schemeClr val="tx1"/>
                </a:solidFill>
                <a:cs typeface="Aharoni" pitchFamily="2" charset="-79"/>
              </a:rPr>
              <a:t>, 2016</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October 8 through October 15, 2016</a:t>
            </a:r>
            <a:br>
              <a:rPr lang="en-US" sz="3600" b="1" dirty="0" smtClean="0"/>
            </a:br>
            <a:r>
              <a:rPr lang="en-US" sz="3600" b="1" dirty="0" smtClean="0"/>
              <a:t>SMT </a:t>
            </a:r>
            <a:r>
              <a:rPr lang="en-US" sz="3200" b="1" dirty="0" smtClean="0"/>
              <a:t>Disaster Recovery Exercise</a:t>
            </a:r>
            <a:endParaRPr lang="en-US" sz="3200" dirty="0"/>
          </a:p>
        </p:txBody>
      </p:sp>
    </p:spTree>
    <p:extLst>
      <p:ext uri="{BB962C8B-B14F-4D97-AF65-F5344CB8AC3E}">
        <p14:creationId xmlns:p14="http://schemas.microsoft.com/office/powerpoint/2010/main" val="60809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October 8 through October 15, </a:t>
            </a:r>
            <a:r>
              <a:rPr lang="en-US" sz="2600" dirty="0">
                <a:solidFill>
                  <a:srgbClr val="C00000"/>
                </a:solidFill>
              </a:rPr>
              <a:t>2016</a:t>
            </a:r>
            <a:r>
              <a:rPr lang="en-US" sz="2600" dirty="0"/>
              <a:t/>
            </a:r>
            <a:br>
              <a:rPr lang="en-US" sz="2600" dirty="0"/>
            </a:br>
            <a:r>
              <a:rPr lang="en-US" sz="2600" dirty="0" smtClean="0">
                <a:solidFill>
                  <a:srgbClr val="C00000"/>
                </a:solidFill>
              </a:rPr>
              <a:t>SMT Disaster </a:t>
            </a:r>
            <a:r>
              <a:rPr lang="en-US" sz="2600" smtClean="0">
                <a:solidFill>
                  <a:srgbClr val="C00000"/>
                </a:solidFill>
              </a:rPr>
              <a:t>Recovery Exercise</a:t>
            </a:r>
            <a:r>
              <a:rPr lang="en-US" sz="2600" dirty="0" smtClean="0">
                <a:solidFill>
                  <a:srgbClr val="C00000"/>
                </a:solidFill>
              </a:rPr>
              <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11</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r>
              <a:rPr lang="en-US" sz="1800" b="1" dirty="0"/>
              <a:t>DAYS AFFECTED:</a:t>
            </a:r>
            <a:r>
              <a:rPr lang="en-US" sz="1800" dirty="0"/>
              <a:t>  </a:t>
            </a:r>
            <a:endParaRPr lang="en-US" sz="1800" dirty="0" smtClean="0"/>
          </a:p>
          <a:p>
            <a:pPr marL="0" indent="0">
              <a:buNone/>
            </a:pPr>
            <a:endParaRPr lang="en-US" sz="1800" dirty="0"/>
          </a:p>
          <a:p>
            <a:r>
              <a:rPr lang="en-US" sz="1800" dirty="0"/>
              <a:t>Saturday October 8, 2016 00:01 A.M. CST until Saturday October 8, 2016 10:00 A.M. CST outage of all SMT </a:t>
            </a:r>
            <a:r>
              <a:rPr lang="en-US" sz="1800" dirty="0" smtClean="0"/>
              <a:t>services.</a:t>
            </a:r>
          </a:p>
          <a:p>
            <a:r>
              <a:rPr lang="en-US" sz="1800" dirty="0" smtClean="0"/>
              <a:t>Saturday </a:t>
            </a:r>
            <a:r>
              <a:rPr lang="en-US" sz="1800" dirty="0"/>
              <a:t>October 8, 2016 01:01 A.M. CST ROR and Third Party FTPS Folders for LSE interval data will become available for download utilizing the SMT Disaster Recovery environment</a:t>
            </a:r>
            <a:r>
              <a:rPr lang="en-US" sz="1800" dirty="0" smtClean="0"/>
              <a:t>.</a:t>
            </a:r>
          </a:p>
          <a:p>
            <a:r>
              <a:rPr lang="en-US" sz="1800" dirty="0" smtClean="0"/>
              <a:t>Saturday </a:t>
            </a:r>
            <a:r>
              <a:rPr lang="en-US" sz="1800" dirty="0"/>
              <a:t>October 8, 2016 10:01 A.M. CST until Saturday October 15, 2016 00:00 A.M. CST all SMT services are available utilizing SMT Disaster Recovery </a:t>
            </a:r>
            <a:r>
              <a:rPr lang="en-US" sz="1800"/>
              <a:t>environment</a:t>
            </a:r>
            <a:r>
              <a:rPr lang="en-US" sz="1800" smtClean="0"/>
              <a:t>.</a:t>
            </a:r>
          </a:p>
          <a:p>
            <a:pPr marL="0" indent="0">
              <a:buNone/>
            </a:pPr>
            <a:endParaRPr lang="en-US" sz="1800" dirty="0"/>
          </a:p>
          <a:p>
            <a:r>
              <a:rPr lang="en-US" sz="1800" dirty="0"/>
              <a:t>Saturday October 15, 2016 00:01 A.M. CST until Saturday October 15, 2016 10:00 A.M. CST outage of all SMT services. </a:t>
            </a:r>
          </a:p>
          <a:p>
            <a:r>
              <a:rPr lang="en-US" sz="1800" dirty="0"/>
              <a:t>Saturday October 15, 2015 01:01 A.M. CST ROR and Third Party FTPS Folders for LSE interval data will become available for download utilizing the SMT Production environment.</a:t>
            </a:r>
          </a:p>
          <a:p>
            <a:r>
              <a:rPr lang="en-US" sz="1800" dirty="0"/>
              <a:t>Saturday October 15, 2016 10:01 A.M. CST all SMT services are available utilizing SMT Production environment.</a:t>
            </a:r>
          </a:p>
        </p:txBody>
      </p:sp>
    </p:spTree>
    <p:extLst>
      <p:ext uri="{BB962C8B-B14F-4D97-AF65-F5344CB8AC3E}">
        <p14:creationId xmlns:p14="http://schemas.microsoft.com/office/powerpoint/2010/main" val="1949809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Discuss Appropriate Management of Customer</a:t>
            </a:r>
            <a:br>
              <a:rPr lang="en-US" sz="3600" b="1" dirty="0" smtClean="0"/>
            </a:br>
            <a:r>
              <a:rPr lang="en-US" sz="3600" b="1" dirty="0" smtClean="0"/>
              <a:t>Share Feedback SMT </a:t>
            </a:r>
            <a:r>
              <a:rPr lang="en-US" sz="3600" b="1" smtClean="0"/>
              <a:t>Enhancement Suggestions</a:t>
            </a:r>
            <a:endParaRPr lang="en-US" sz="3200" dirty="0"/>
          </a:p>
        </p:txBody>
      </p:sp>
    </p:spTree>
    <p:extLst>
      <p:ext uri="{BB962C8B-B14F-4D97-AF65-F5344CB8AC3E}">
        <p14:creationId xmlns:p14="http://schemas.microsoft.com/office/powerpoint/2010/main" val="341451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September 2016</a:t>
            </a:r>
            <a:endParaRPr lang="en-US" sz="3600" dirty="0"/>
          </a:p>
        </p:txBody>
      </p:sp>
    </p:spTree>
    <p:extLst>
      <p:ext uri="{BB962C8B-B14F-4D97-AF65-F5344CB8AC3E}">
        <p14:creationId xmlns:p14="http://schemas.microsoft.com/office/powerpoint/2010/main" val="464691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Monthly Market </a:t>
            </a:r>
            <a:r>
              <a:rPr lang="en-US" sz="2600" dirty="0">
                <a:solidFill>
                  <a:srgbClr val="C00000"/>
                </a:solidFill>
              </a:rPr>
              <a:t>Report </a:t>
            </a:r>
            <a:r>
              <a:rPr lang="en-US" sz="2600" dirty="0" smtClean="0">
                <a:solidFill>
                  <a:srgbClr val="C00000"/>
                </a:solidFill>
              </a:rPr>
              <a:t>AMWG Requested Statistics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14</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r>
              <a:rPr lang="en-US" sz="1800" dirty="0" smtClean="0"/>
              <a:t>How many </a:t>
            </a:r>
            <a:r>
              <a:rPr lang="en-US" sz="1800" dirty="0"/>
              <a:t>i</a:t>
            </a:r>
            <a:r>
              <a:rPr lang="en-US" sz="1800" dirty="0" smtClean="0"/>
              <a:t>ndividual </a:t>
            </a:r>
            <a:r>
              <a:rPr lang="en-US" sz="1800" dirty="0"/>
              <a:t>r</a:t>
            </a:r>
            <a:r>
              <a:rPr lang="en-US" sz="1800" dirty="0" smtClean="0"/>
              <a:t>esidential </a:t>
            </a:r>
            <a:r>
              <a:rPr lang="en-US" sz="1800" dirty="0"/>
              <a:t>c</a:t>
            </a:r>
            <a:r>
              <a:rPr lang="en-US" sz="1800" dirty="0" smtClean="0"/>
              <a:t>ustomers </a:t>
            </a:r>
            <a:r>
              <a:rPr lang="en-US" sz="1800" dirty="0"/>
              <a:t>u</a:t>
            </a:r>
            <a:r>
              <a:rPr lang="en-US" sz="1800" dirty="0" smtClean="0"/>
              <a:t>tilize the SMT On Demand Reads function? – How many ESIIDs are represented by the 9076 Residential ODRs reported in August 2016</a:t>
            </a:r>
            <a:endParaRPr lang="en-US" sz="1800" b="1" dirty="0"/>
          </a:p>
          <a:p>
            <a:pPr lvl="1"/>
            <a:r>
              <a:rPr lang="en-US" sz="1800" dirty="0" smtClean="0"/>
              <a:t>There were 1,549 residential customers that utilized ODR in August that represent the 9076 residential ODRs in August</a:t>
            </a:r>
          </a:p>
          <a:p>
            <a:pPr lvl="1"/>
            <a:endParaRPr lang="en-US" sz="1800" dirty="0"/>
          </a:p>
          <a:p>
            <a:r>
              <a:rPr lang="en-US" sz="1800" dirty="0" smtClean="0"/>
              <a:t>How many Third Party agreements have been terminated?</a:t>
            </a:r>
          </a:p>
          <a:p>
            <a:pPr lvl="1"/>
            <a:r>
              <a:rPr lang="en-US" sz="1800" dirty="0" smtClean="0"/>
              <a:t>Total terminations - 48</a:t>
            </a:r>
          </a:p>
          <a:p>
            <a:pPr lvl="2"/>
            <a:r>
              <a:rPr lang="en-US" sz="1800" dirty="0" smtClean="0"/>
              <a:t>REP A as a Third Party - 6 terminations in November of 2014</a:t>
            </a:r>
          </a:p>
          <a:p>
            <a:pPr lvl="2"/>
            <a:r>
              <a:rPr lang="en-US" sz="1800" dirty="0" smtClean="0"/>
              <a:t>Third Party A – 39 terminations during the summer of 2015</a:t>
            </a:r>
          </a:p>
          <a:p>
            <a:pPr lvl="2"/>
            <a:r>
              <a:rPr lang="en-US" sz="1800" dirty="0" smtClean="0"/>
              <a:t>Third Party B – 2 terminations in February 2016</a:t>
            </a:r>
          </a:p>
          <a:p>
            <a:pPr lvl="2"/>
            <a:r>
              <a:rPr lang="en-US" sz="1800" dirty="0" smtClean="0"/>
              <a:t>Third Party C – 1 termination in April 2016</a:t>
            </a:r>
          </a:p>
          <a:p>
            <a:pPr marL="9525" indent="0">
              <a:buNone/>
            </a:pPr>
            <a:endParaRPr lang="en-US" sz="1800" dirty="0"/>
          </a:p>
        </p:txBody>
      </p:sp>
    </p:spTree>
    <p:extLst>
      <p:ext uri="{BB962C8B-B14F-4D97-AF65-F5344CB8AC3E}">
        <p14:creationId xmlns:p14="http://schemas.microsoft.com/office/powerpoint/2010/main" val="3660684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Monthly Market </a:t>
            </a:r>
            <a:r>
              <a:rPr lang="en-US" sz="2600" dirty="0">
                <a:solidFill>
                  <a:srgbClr val="C00000"/>
                </a:solidFill>
              </a:rPr>
              <a:t>Report </a:t>
            </a:r>
            <a:r>
              <a:rPr lang="en-US" sz="2600" dirty="0" smtClean="0">
                <a:solidFill>
                  <a:srgbClr val="C00000"/>
                </a:solidFill>
              </a:rPr>
              <a:t>AMWG Requested Statistics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15</a:t>
            </a:fld>
            <a:endParaRPr lang="en-US"/>
          </a:p>
        </p:txBody>
      </p:sp>
      <p:sp>
        <p:nvSpPr>
          <p:cNvPr id="6" name="Content Placeholder 12"/>
          <p:cNvSpPr>
            <a:spLocks noGrp="1"/>
          </p:cNvSpPr>
          <p:nvPr>
            <p:ph idx="1"/>
          </p:nvPr>
        </p:nvSpPr>
        <p:spPr>
          <a:xfrm>
            <a:off x="533400" y="1371600"/>
            <a:ext cx="10698480" cy="4876800"/>
          </a:xfrm>
        </p:spPr>
        <p:txBody>
          <a:bodyPr>
            <a:normAutofit fontScale="92500" lnSpcReduction="20000"/>
          </a:bodyPr>
          <a:lstStyle/>
          <a:p>
            <a:pPr marL="295275" indent="-285750"/>
            <a:r>
              <a:rPr lang="en-US" sz="1800" dirty="0" smtClean="0"/>
              <a:t>How many Third Party agreements were rejected, </a:t>
            </a:r>
            <a:r>
              <a:rPr lang="en-US" sz="1800" dirty="0"/>
              <a:t>by Third </a:t>
            </a:r>
            <a:r>
              <a:rPr lang="en-US" sz="1800" dirty="0" smtClean="0"/>
              <a:t>Party, by reason, and by time frame</a:t>
            </a:r>
          </a:p>
          <a:p>
            <a:pPr marL="295275" indent="-285750"/>
            <a:endParaRPr lang="en-US" sz="1800" dirty="0"/>
          </a:p>
          <a:p>
            <a:pPr marL="9525" indent="0">
              <a:buNone/>
            </a:pPr>
            <a:r>
              <a:rPr lang="en-US" sz="1800" dirty="0" smtClean="0"/>
              <a:t>Total rejected Third Party agreements is </a:t>
            </a:r>
            <a:r>
              <a:rPr lang="en-US" sz="1800" dirty="0" smtClean="0"/>
              <a:t>113</a:t>
            </a:r>
          </a:p>
          <a:p>
            <a:pPr marL="9525" indent="0">
              <a:buNone/>
            </a:pPr>
            <a:endParaRPr lang="en-US" sz="1800" dirty="0" smtClean="0"/>
          </a:p>
          <a:p>
            <a:pPr marL="631825" lvl="1" indent="-285750"/>
            <a:r>
              <a:rPr lang="en-US" sz="1800" dirty="0"/>
              <a:t>REP as a Third Party A – 2 agreement rejections </a:t>
            </a:r>
            <a:r>
              <a:rPr lang="en-US" sz="1800" dirty="0" smtClean="0"/>
              <a:t>in November of 2014</a:t>
            </a:r>
          </a:p>
          <a:p>
            <a:pPr marL="977900" lvl="2" indent="-285750"/>
            <a:r>
              <a:rPr lang="en-US" sz="1800" dirty="0" smtClean="0"/>
              <a:t>1 Did not agree to an agreement with this company</a:t>
            </a:r>
          </a:p>
          <a:p>
            <a:pPr marL="977900" lvl="2" indent="-285750"/>
            <a:r>
              <a:rPr lang="en-US" sz="1800" dirty="0" smtClean="0"/>
              <a:t>1 </a:t>
            </a:r>
            <a:r>
              <a:rPr lang="en-US" sz="1800" dirty="0" smtClean="0"/>
              <a:t>Not satisfied with current service</a:t>
            </a:r>
            <a:endParaRPr lang="en-US" sz="1800" dirty="0"/>
          </a:p>
          <a:p>
            <a:pPr marL="631825" lvl="1" indent="-285750"/>
            <a:r>
              <a:rPr lang="en-US" sz="1800" dirty="0" smtClean="0"/>
              <a:t>Third Party A </a:t>
            </a:r>
            <a:r>
              <a:rPr lang="en-US" sz="1800" smtClean="0"/>
              <a:t>– 100 </a:t>
            </a:r>
            <a:r>
              <a:rPr lang="en-US" sz="1800" dirty="0" smtClean="0"/>
              <a:t>agreement rejections</a:t>
            </a:r>
            <a:endParaRPr lang="en-US" sz="1800" dirty="0" smtClean="0"/>
          </a:p>
          <a:p>
            <a:pPr marL="977900" lvl="2" indent="-285750"/>
            <a:r>
              <a:rPr lang="en-US" sz="1800" dirty="0" smtClean="0"/>
              <a:t>75 </a:t>
            </a:r>
            <a:r>
              <a:rPr lang="en-US" sz="1800" dirty="0" smtClean="0"/>
              <a:t>agreement rejections in July of 2015</a:t>
            </a:r>
          </a:p>
          <a:p>
            <a:pPr marL="1325562" lvl="3" indent="-285750"/>
            <a:r>
              <a:rPr lang="en-US" sz="1800" dirty="0" smtClean="0">
                <a:solidFill>
                  <a:schemeClr val="tx1"/>
                </a:solidFill>
              </a:rPr>
              <a:t>1 Not satisfied with current service</a:t>
            </a:r>
          </a:p>
          <a:p>
            <a:pPr marL="1325562" lvl="3" indent="-285750"/>
            <a:r>
              <a:rPr lang="en-US" sz="1800" dirty="0" smtClean="0">
                <a:solidFill>
                  <a:schemeClr val="tx1"/>
                </a:solidFill>
              </a:rPr>
              <a:t>1 Changed my mind</a:t>
            </a:r>
          </a:p>
          <a:p>
            <a:pPr marL="1325562" lvl="3" indent="-285750"/>
            <a:r>
              <a:rPr lang="en-US" sz="1800" dirty="0" smtClean="0">
                <a:solidFill>
                  <a:schemeClr val="tx1"/>
                </a:solidFill>
              </a:rPr>
              <a:t>1 Skip do not want to </a:t>
            </a:r>
            <a:r>
              <a:rPr lang="en-US" sz="1800" dirty="0" smtClean="0">
                <a:solidFill>
                  <a:schemeClr val="tx1"/>
                </a:solidFill>
              </a:rPr>
              <a:t>provide</a:t>
            </a:r>
          </a:p>
          <a:p>
            <a:pPr marL="1325562" lvl="3" indent="-285750"/>
            <a:r>
              <a:rPr lang="en-US" sz="1800" dirty="0" smtClean="0">
                <a:solidFill>
                  <a:schemeClr val="tx1"/>
                </a:solidFill>
              </a:rPr>
              <a:t>72 Request rejected</a:t>
            </a:r>
          </a:p>
          <a:p>
            <a:pPr marL="977900" lvl="2" indent="-285750"/>
            <a:r>
              <a:rPr lang="en-US" sz="1800" dirty="0" smtClean="0"/>
              <a:t>25</a:t>
            </a:r>
            <a:r>
              <a:rPr lang="en-US" sz="1800" dirty="0" smtClean="0"/>
              <a:t> agreement rejections in August of 2015 – reason Request Rejected</a:t>
            </a:r>
          </a:p>
          <a:p>
            <a:pPr marL="631825" lvl="1" indent="-285750"/>
            <a:r>
              <a:rPr lang="en-US" sz="1800" dirty="0" smtClean="0"/>
              <a:t>Third Party B – 8 rejections in April of 2016 – reason Request Rejected</a:t>
            </a:r>
          </a:p>
          <a:p>
            <a:pPr marL="631825" lvl="1" indent="-285750"/>
            <a:r>
              <a:rPr lang="en-US" sz="1800" dirty="0" smtClean="0">
                <a:solidFill>
                  <a:schemeClr val="tx1"/>
                </a:solidFill>
              </a:rPr>
              <a:t>Third Party C – 1 rejection in August of 2016 – reason Request Rejected</a:t>
            </a:r>
          </a:p>
          <a:p>
            <a:pPr marL="631825" lvl="1" indent="-285750"/>
            <a:r>
              <a:rPr lang="en-US" sz="1800" dirty="0" smtClean="0"/>
              <a:t>Third Party D – 1 rejection in September of 2016 – reason Request Rejected</a:t>
            </a:r>
          </a:p>
          <a:p>
            <a:pPr marL="631825" lvl="1" indent="-285750"/>
            <a:r>
              <a:rPr lang="en-US" sz="1800" dirty="0" smtClean="0">
                <a:solidFill>
                  <a:schemeClr val="tx1"/>
                </a:solidFill>
              </a:rPr>
              <a:t>Third Party E – 1 rejection in September of 2016 – reason Request Rejected</a:t>
            </a:r>
            <a:endParaRPr lang="en-US" sz="1800" dirty="0" smtClean="0">
              <a:solidFill>
                <a:schemeClr val="tx1"/>
              </a:solidFill>
            </a:endParaRPr>
          </a:p>
          <a:p>
            <a:pPr marL="977900" lvl="2" indent="-285750"/>
            <a:endParaRPr lang="en-US" sz="1800" dirty="0" smtClean="0"/>
          </a:p>
          <a:p>
            <a:pPr marL="295275" indent="-285750"/>
            <a:endParaRPr lang="en-US" sz="1800" dirty="0"/>
          </a:p>
        </p:txBody>
      </p:sp>
    </p:spTree>
    <p:extLst>
      <p:ext uri="{BB962C8B-B14F-4D97-AF65-F5344CB8AC3E}">
        <p14:creationId xmlns:p14="http://schemas.microsoft.com/office/powerpoint/2010/main" val="2836530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200" b="1" dirty="0" smtClean="0"/>
              <a:t>SMT Third Party One Time Help Desk Tickets Inquiry</a:t>
            </a:r>
            <a:br>
              <a:rPr lang="en-US" sz="3200" b="1" dirty="0" smtClean="0"/>
            </a:br>
            <a:r>
              <a:rPr lang="en-US" sz="3200" b="1" dirty="0" smtClean="0"/>
              <a:t/>
            </a:r>
            <a:br>
              <a:rPr lang="en-US" sz="3200" b="1" dirty="0" smtClean="0"/>
            </a:br>
            <a:r>
              <a:rPr lang="en-US" sz="3200" b="1" dirty="0" smtClean="0"/>
              <a:t>Analysis of the 81 ROR Validation Help Desk Tickets</a:t>
            </a:r>
            <a:endParaRPr lang="en-US" sz="3200" dirty="0"/>
          </a:p>
        </p:txBody>
      </p:sp>
    </p:spTree>
    <p:extLst>
      <p:ext uri="{BB962C8B-B14F-4D97-AF65-F5344CB8AC3E}">
        <p14:creationId xmlns:p14="http://schemas.microsoft.com/office/powerpoint/2010/main" val="454748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fld id="{591948CB-70B2-4C81-8BD2-E802D57A6986}" type="slidenum">
              <a:rPr lang="en-US" altLang="en-US" sz="800">
                <a:solidFill>
                  <a:schemeClr val="tx1"/>
                </a:solidFill>
              </a:rPr>
              <a:pPr/>
              <a:t>17</a:t>
            </a:fld>
            <a:endParaRPr lang="en-US" altLang="en-US" sz="800">
              <a:solidFill>
                <a:schemeClr val="tx1"/>
              </a:solidFill>
            </a:endParaRPr>
          </a:p>
        </p:txBody>
      </p:sp>
      <p:sp>
        <p:nvSpPr>
          <p:cNvPr id="7171" name="Rectangle 2"/>
          <p:cNvSpPr>
            <a:spLocks noGrp="1" noChangeArrowheads="1"/>
          </p:cNvSpPr>
          <p:nvPr>
            <p:ph type="title"/>
          </p:nvPr>
        </p:nvSpPr>
        <p:spPr>
          <a:xfrm>
            <a:off x="1509712" y="631825"/>
            <a:ext cx="11291888" cy="511175"/>
          </a:xfrm>
        </p:spPr>
        <p:txBody>
          <a:bodyPr/>
          <a:lstStyle/>
          <a:p>
            <a:pPr eaLnBrk="1" hangingPunct="1"/>
            <a:r>
              <a:rPr lang="en-US" altLang="en-US" sz="1800" b="1" dirty="0">
                <a:solidFill>
                  <a:srgbClr val="0825F8"/>
                </a:solidFill>
              </a:rPr>
              <a:t>Level 1 Help  Desk – Third Party Tickets September 1, 2015 – June 30</a:t>
            </a:r>
            <a:r>
              <a:rPr lang="en-US" altLang="en-US" sz="1800" b="1" baseline="30000" dirty="0">
                <a:solidFill>
                  <a:srgbClr val="0825F8"/>
                </a:solidFill>
              </a:rPr>
              <a:t>th</a:t>
            </a:r>
            <a:r>
              <a:rPr lang="en-US" altLang="en-US" sz="1800" b="1" dirty="0">
                <a:solidFill>
                  <a:srgbClr val="0825F8"/>
                </a:solidFill>
              </a:rPr>
              <a:t>, 2016</a:t>
            </a:r>
            <a:br>
              <a:rPr lang="en-US" altLang="en-US" sz="1800" b="1" dirty="0">
                <a:solidFill>
                  <a:srgbClr val="0825F8"/>
                </a:solidFill>
              </a:rPr>
            </a:br>
            <a:endParaRPr lang="en-US" altLang="en-US" sz="1800" b="1" dirty="0">
              <a:solidFill>
                <a:srgbClr val="0825F8"/>
              </a:solidFill>
            </a:endParaRP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7315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934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Analysis of 81 Third Party ROR Validation Tickets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18</a:t>
            </a:fld>
            <a:endParaRPr lang="en-US"/>
          </a:p>
        </p:txBody>
      </p:sp>
      <p:sp>
        <p:nvSpPr>
          <p:cNvPr id="6" name="Content Placeholder 12"/>
          <p:cNvSpPr>
            <a:spLocks noGrp="1"/>
          </p:cNvSpPr>
          <p:nvPr>
            <p:ph idx="1"/>
          </p:nvPr>
        </p:nvSpPr>
        <p:spPr>
          <a:xfrm>
            <a:off x="533400" y="1143000"/>
            <a:ext cx="10698480" cy="5334000"/>
          </a:xfrm>
        </p:spPr>
        <p:txBody>
          <a:bodyPr>
            <a:normAutofit fontScale="85000" lnSpcReduction="10000"/>
          </a:bodyPr>
          <a:lstStyle/>
          <a:p>
            <a:r>
              <a:rPr lang="en-US" sz="1800" dirty="0" smtClean="0"/>
              <a:t>35 - Request for a new Third Party account / Third Party Access to SMT</a:t>
            </a:r>
          </a:p>
          <a:p>
            <a:pPr marL="0" indent="0">
              <a:buNone/>
            </a:pPr>
            <a:endParaRPr lang="en-US" sz="1800" dirty="0"/>
          </a:p>
          <a:p>
            <a:r>
              <a:rPr lang="en-US" sz="1800" dirty="0" smtClean="0"/>
              <a:t>10 </a:t>
            </a:r>
            <a:r>
              <a:rPr lang="en-US" sz="1800" dirty="0"/>
              <a:t>– Request assistance with </a:t>
            </a:r>
            <a:r>
              <a:rPr lang="en-US" sz="1800" dirty="0" smtClean="0"/>
              <a:t>reporting </a:t>
            </a:r>
            <a:r>
              <a:rPr lang="en-US" sz="1800" dirty="0"/>
              <a:t>or </a:t>
            </a:r>
            <a:r>
              <a:rPr lang="en-US" sz="1800" dirty="0" smtClean="0"/>
              <a:t>how to access </a:t>
            </a:r>
            <a:r>
              <a:rPr lang="en-US" sz="1800" dirty="0"/>
              <a:t>customer usage </a:t>
            </a:r>
            <a:endParaRPr lang="en-US" sz="1800" dirty="0" smtClean="0"/>
          </a:p>
          <a:p>
            <a:pPr marL="0" indent="0">
              <a:buNone/>
            </a:pPr>
            <a:endParaRPr lang="en-US" sz="1800" dirty="0"/>
          </a:p>
          <a:p>
            <a:r>
              <a:rPr lang="en-US" sz="1800" dirty="0"/>
              <a:t>9</a:t>
            </a:r>
            <a:r>
              <a:rPr lang="en-US" sz="1800" dirty="0" smtClean="0"/>
              <a:t> – Request for assistance with Third Party agreement invitations</a:t>
            </a:r>
          </a:p>
          <a:p>
            <a:pPr marL="0" indent="0">
              <a:buNone/>
            </a:pPr>
            <a:endParaRPr lang="en-US" sz="1800" dirty="0" smtClean="0"/>
          </a:p>
          <a:p>
            <a:r>
              <a:rPr lang="en-US" sz="1800" dirty="0" smtClean="0"/>
              <a:t>6 – Request for assistance during Third Party registration process</a:t>
            </a:r>
          </a:p>
          <a:p>
            <a:endParaRPr lang="en-US" sz="1800" dirty="0" smtClean="0"/>
          </a:p>
          <a:p>
            <a:r>
              <a:rPr lang="en-US" sz="1800" dirty="0"/>
              <a:t>5</a:t>
            </a:r>
            <a:r>
              <a:rPr lang="en-US" sz="1800" dirty="0" smtClean="0"/>
              <a:t> - Request for integration to the SMT API service</a:t>
            </a:r>
          </a:p>
          <a:p>
            <a:pPr marL="0" indent="0">
              <a:buNone/>
            </a:pPr>
            <a:endParaRPr lang="en-US" sz="1800" dirty="0" smtClean="0"/>
          </a:p>
          <a:p>
            <a:r>
              <a:rPr lang="en-US" sz="1800" dirty="0" smtClean="0"/>
              <a:t>5 – General SMT information</a:t>
            </a:r>
          </a:p>
          <a:p>
            <a:pPr marL="0" indent="0">
              <a:buNone/>
            </a:pPr>
            <a:endParaRPr lang="en-US" sz="1800" dirty="0" smtClean="0"/>
          </a:p>
          <a:p>
            <a:r>
              <a:rPr lang="en-US" sz="1800" dirty="0" smtClean="0"/>
              <a:t>4 – Request for integration to the SMT FTPS service</a:t>
            </a:r>
          </a:p>
          <a:p>
            <a:endParaRPr lang="en-US" sz="1800" dirty="0"/>
          </a:p>
          <a:p>
            <a:r>
              <a:rPr lang="en-US" sz="1800" dirty="0"/>
              <a:t>2</a:t>
            </a:r>
            <a:r>
              <a:rPr lang="en-US" sz="1800" dirty="0" smtClean="0"/>
              <a:t> – Assistance with ROR validation</a:t>
            </a:r>
          </a:p>
          <a:p>
            <a:endParaRPr lang="en-US" sz="1800" dirty="0" smtClean="0"/>
          </a:p>
          <a:p>
            <a:r>
              <a:rPr lang="en-US" sz="1800" dirty="0" smtClean="0"/>
              <a:t>2 – SMT portal website login assistance</a:t>
            </a:r>
          </a:p>
          <a:p>
            <a:pPr marL="0" indent="0">
              <a:buNone/>
            </a:pPr>
            <a:endParaRPr lang="en-US" sz="1800" dirty="0" smtClean="0"/>
          </a:p>
          <a:p>
            <a:r>
              <a:rPr lang="en-US" sz="1800" dirty="0" smtClean="0"/>
              <a:t>1 – Third Party company logo not showing in emails</a:t>
            </a:r>
          </a:p>
          <a:p>
            <a:pPr marL="0" indent="0">
              <a:buNone/>
            </a:pPr>
            <a:endParaRPr lang="en-US" sz="1800" dirty="0" smtClean="0"/>
          </a:p>
          <a:p>
            <a:r>
              <a:rPr lang="en-US" sz="1800" dirty="0" smtClean="0"/>
              <a:t>1 – Request for on behalf vendor integration</a:t>
            </a:r>
          </a:p>
          <a:p>
            <a:endParaRPr lang="en-US" sz="1800" dirty="0"/>
          </a:p>
        </p:txBody>
      </p:sp>
    </p:spTree>
    <p:extLst>
      <p:ext uri="{BB962C8B-B14F-4D97-AF65-F5344CB8AC3E}">
        <p14:creationId xmlns:p14="http://schemas.microsoft.com/office/powerpoint/2010/main" val="4090868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8655" y="2162891"/>
            <a:ext cx="10571560" cy="1433274"/>
          </a:xfrm>
        </p:spPr>
        <p:txBody>
          <a:bodyPr>
            <a:noAutofit/>
          </a:bodyPr>
          <a:lstStyle/>
          <a:p>
            <a:pPr algn="ctr"/>
            <a:r>
              <a:rPr lang="en-US" sz="3510" b="1" dirty="0"/>
              <a:t>Status Update of AMWG Change Requests</a:t>
            </a:r>
            <a:br>
              <a:rPr lang="en-US" sz="3510" b="1" dirty="0"/>
            </a:br>
            <a:r>
              <a:rPr lang="en-US" sz="3510" b="1" dirty="0"/>
              <a:t>As of February 15, 2016</a:t>
            </a:r>
            <a:endParaRPr lang="en-US" sz="3510" dirty="0"/>
          </a:p>
        </p:txBody>
      </p:sp>
    </p:spTree>
    <p:extLst>
      <p:ext uri="{BB962C8B-B14F-4D97-AF65-F5344CB8AC3E}">
        <p14:creationId xmlns:p14="http://schemas.microsoft.com/office/powerpoint/2010/main" val="3309424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SMT Standard Monthly </a:t>
            </a:r>
            <a:br>
              <a:rPr lang="en-US" sz="3600" b="1" dirty="0" smtClean="0"/>
            </a:br>
            <a:r>
              <a:rPr lang="en-US" sz="3600" b="1" dirty="0" smtClean="0"/>
              <a:t>Maintenance Schedule</a:t>
            </a:r>
            <a:endParaRPr lang="en-US" sz="3600" dirty="0"/>
          </a:p>
        </p:txBody>
      </p:sp>
    </p:spTree>
    <p:extLst>
      <p:ext uri="{BB962C8B-B14F-4D97-AF65-F5344CB8AC3E}">
        <p14:creationId xmlns:p14="http://schemas.microsoft.com/office/powerpoint/2010/main" val="3455526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8091" y="-508635"/>
            <a:ext cx="10431018" cy="1114425"/>
          </a:xfrm>
        </p:spPr>
        <p:txBody>
          <a:bodyPr>
            <a:normAutofit/>
          </a:bodyPr>
          <a:lstStyle/>
          <a:p>
            <a:pPr algn="ctr"/>
            <a:r>
              <a:rPr lang="en-US" sz="2535" dirty="0">
                <a:solidFill>
                  <a:srgbClr val="C00000"/>
                </a:solidFill>
              </a:rPr>
              <a:t>Status of AMWG Change Requests </a:t>
            </a:r>
            <a:endParaRPr lang="en-US" sz="2535" dirty="0"/>
          </a:p>
        </p:txBody>
      </p:sp>
      <p:sp>
        <p:nvSpPr>
          <p:cNvPr id="2" name="Slide Number Placeholder 1"/>
          <p:cNvSpPr>
            <a:spLocks noGrp="1"/>
          </p:cNvSpPr>
          <p:nvPr>
            <p:ph type="sldNum" sz="quarter" idx="4294967295"/>
          </p:nvPr>
        </p:nvSpPr>
        <p:spPr>
          <a:xfrm>
            <a:off x="8454771" y="6283169"/>
            <a:ext cx="2704338" cy="355997"/>
          </a:xfrm>
          <a:prstGeom prst="rect">
            <a:avLst/>
          </a:prstGeom>
        </p:spPr>
        <p:txBody>
          <a:bodyPr/>
          <a:lstStyle/>
          <a:p>
            <a:fld id="{55A6C506-8EF9-49FE-BAD8-BB04BE2F5208}" type="slidenum">
              <a:rPr lang="en-US" smtClean="0"/>
              <a:t>20</a:t>
            </a:fld>
            <a:endParaRPr lang="en-US"/>
          </a:p>
        </p:txBody>
      </p:sp>
      <p:sp>
        <p:nvSpPr>
          <p:cNvPr id="6" name="Content Placeholder 12"/>
          <p:cNvSpPr>
            <a:spLocks noGrp="1"/>
          </p:cNvSpPr>
          <p:nvPr>
            <p:ph idx="1"/>
          </p:nvPr>
        </p:nvSpPr>
        <p:spPr>
          <a:xfrm>
            <a:off x="817245" y="1125855"/>
            <a:ext cx="10431018" cy="4754880"/>
          </a:xfrm>
        </p:spPr>
        <p:txBody>
          <a:bodyPr>
            <a:normAutofit/>
          </a:bodyPr>
          <a:lstStyle/>
          <a:p>
            <a:pPr marL="0" indent="0">
              <a:buNone/>
            </a:pPr>
            <a:endParaRPr lang="en-US" sz="2340" dirty="0">
              <a:cs typeface="Aharoni" pitchFamily="2" charset="-79"/>
            </a:endParaRPr>
          </a:p>
        </p:txBody>
      </p:sp>
      <p:graphicFrame>
        <p:nvGraphicFramePr>
          <p:cNvPr id="5" name="Table 4"/>
          <p:cNvGraphicFramePr>
            <a:graphicFrameLocks noGrp="1"/>
          </p:cNvGraphicFramePr>
          <p:nvPr>
            <p:extLst/>
          </p:nvPr>
        </p:nvGraphicFramePr>
        <p:xfrm>
          <a:off x="371475" y="680085"/>
          <a:ext cx="11292840" cy="6664730"/>
        </p:xfrm>
        <a:graphic>
          <a:graphicData uri="http://schemas.openxmlformats.org/drawingml/2006/table">
            <a:tbl>
              <a:tblPr firstRow="1" bandRow="1">
                <a:tableStyleId>{5C22544A-7EE6-4342-B048-85BDC9FD1C3A}</a:tableStyleId>
              </a:tblPr>
              <a:tblGrid>
                <a:gridCol w="1013460"/>
                <a:gridCol w="1190625"/>
                <a:gridCol w="1129284"/>
                <a:gridCol w="1541237"/>
                <a:gridCol w="1462381"/>
                <a:gridCol w="1381139"/>
                <a:gridCol w="974922"/>
                <a:gridCol w="816712"/>
                <a:gridCol w="879653"/>
                <a:gridCol w="903427"/>
              </a:tblGrid>
              <a:tr h="807132">
                <a:tc>
                  <a:txBody>
                    <a:bodyPr/>
                    <a:lstStyle/>
                    <a:p>
                      <a:r>
                        <a:rPr lang="en-US" sz="1200" dirty="0" smtClean="0"/>
                        <a:t>Delivered</a:t>
                      </a:r>
                      <a:endParaRPr lang="en-US" sz="1200" dirty="0"/>
                    </a:p>
                  </a:txBody>
                  <a:tcPr marL="89154" marR="89154" marT="44577" marB="44577"/>
                </a:tc>
                <a:tc>
                  <a:txBody>
                    <a:bodyPr/>
                    <a:lstStyle/>
                    <a:p>
                      <a:r>
                        <a:rPr lang="en-US" sz="1200" dirty="0" smtClean="0"/>
                        <a:t>Approved Awaiting Project Packaging</a:t>
                      </a:r>
                      <a:endParaRPr lang="en-US" sz="1200" dirty="0"/>
                    </a:p>
                  </a:txBody>
                  <a:tcPr marL="89154" marR="89154" marT="44577" marB="44577"/>
                </a:tc>
                <a:tc>
                  <a:txBody>
                    <a:bodyPr/>
                    <a:lstStyle/>
                    <a:p>
                      <a:r>
                        <a:rPr lang="en-US" sz="1200" dirty="0" smtClean="0"/>
                        <a:t>Approved</a:t>
                      </a:r>
                    </a:p>
                    <a:p>
                      <a:r>
                        <a:rPr lang="en-US" sz="1200" dirty="0" smtClean="0"/>
                        <a:t>Awaiting Project Packaging</a:t>
                      </a:r>
                      <a:endParaRPr lang="en-US" sz="1200" dirty="0"/>
                    </a:p>
                  </a:txBody>
                  <a:tcPr marL="89154" marR="89154" marT="44577" marB="44577"/>
                </a:tc>
                <a:tc>
                  <a:txBody>
                    <a:bodyPr/>
                    <a:lstStyle/>
                    <a:p>
                      <a:r>
                        <a:rPr lang="en-US" sz="1200" dirty="0" smtClean="0"/>
                        <a:t>AMWG</a:t>
                      </a:r>
                      <a:r>
                        <a:rPr lang="en-US" sz="1200" baseline="0" dirty="0" smtClean="0"/>
                        <a:t>  Reporting Options Under Review</a:t>
                      </a:r>
                      <a:endParaRPr lang="en-US" sz="1200" dirty="0"/>
                    </a:p>
                  </a:txBody>
                  <a:tcPr marL="89154" marR="89154" marT="44577" marB="44577"/>
                </a:tc>
                <a:tc>
                  <a:txBody>
                    <a:bodyPr/>
                    <a:lstStyle/>
                    <a:p>
                      <a:r>
                        <a:rPr lang="en-US" sz="1200" dirty="0" smtClean="0"/>
                        <a:t>RMS Approved</a:t>
                      </a:r>
                    </a:p>
                    <a:p>
                      <a:r>
                        <a:rPr lang="en-US" sz="1200" dirty="0" smtClean="0"/>
                        <a:t>Awaiting</a:t>
                      </a:r>
                    </a:p>
                    <a:p>
                      <a:r>
                        <a:rPr lang="en-US" sz="1200" dirty="0" smtClean="0"/>
                        <a:t>Categorization</a:t>
                      </a:r>
                      <a:endParaRPr lang="en-US" sz="1200" dirty="0"/>
                    </a:p>
                  </a:txBody>
                  <a:tcPr marL="89154" marR="89154" marT="44577" marB="44577"/>
                </a:tc>
                <a:tc>
                  <a:txBody>
                    <a:bodyPr/>
                    <a:lstStyle/>
                    <a:p>
                      <a:r>
                        <a:rPr lang="en-US" sz="1200" dirty="0" smtClean="0"/>
                        <a:t>JDOA Estimated Awaiting AMWG Review</a:t>
                      </a:r>
                      <a:endParaRPr lang="en-US" sz="1200" dirty="0"/>
                    </a:p>
                  </a:txBody>
                  <a:tcPr marL="89154" marR="89154" marT="44577" marB="44577"/>
                </a:tc>
                <a:tc>
                  <a:txBody>
                    <a:bodyPr/>
                    <a:lstStyle/>
                    <a:p>
                      <a:r>
                        <a:rPr lang="en-US" sz="1200" dirty="0" smtClean="0"/>
                        <a:t>Tabled RMS</a:t>
                      </a:r>
                      <a:endParaRPr lang="en-US" sz="1200" dirty="0"/>
                    </a:p>
                  </a:txBody>
                  <a:tcPr marL="89154" marR="89154" marT="44577" marB="44577"/>
                </a:tc>
                <a:tc>
                  <a:txBody>
                    <a:bodyPr/>
                    <a:lstStyle/>
                    <a:p>
                      <a:r>
                        <a:rPr lang="en-US" sz="1200" baseline="0" dirty="0" smtClean="0"/>
                        <a:t>AMWG Delayed</a:t>
                      </a:r>
                      <a:endParaRPr lang="en-US" sz="1200" dirty="0"/>
                    </a:p>
                  </a:txBody>
                  <a:tcPr marL="89154" marR="89154" marT="44577" marB="44577"/>
                </a:tc>
                <a:tc>
                  <a:txBody>
                    <a:bodyPr/>
                    <a:lstStyle/>
                    <a:p>
                      <a:r>
                        <a:rPr lang="en-US" sz="1100" baseline="0" dirty="0" smtClean="0"/>
                        <a:t>RMS Remanded back to AMWG</a:t>
                      </a:r>
                      <a:endParaRPr lang="en-US" sz="1100" dirty="0"/>
                    </a:p>
                  </a:txBody>
                  <a:tcPr marL="89154" marR="89154" marT="44577" marB="44577"/>
                </a:tc>
                <a:tc>
                  <a:txBody>
                    <a:bodyPr/>
                    <a:lstStyle/>
                    <a:p>
                      <a:r>
                        <a:rPr lang="en-US" sz="1200" dirty="0" smtClean="0"/>
                        <a:t>Pushed Back</a:t>
                      </a:r>
                      <a:r>
                        <a:rPr lang="en-US" sz="1200" baseline="0" dirty="0" smtClean="0"/>
                        <a:t> as Defect</a:t>
                      </a:r>
                      <a:endParaRPr lang="en-US" sz="1200" dirty="0"/>
                    </a:p>
                  </a:txBody>
                  <a:tcPr marL="89154" marR="89154" marT="44577" marB="44577"/>
                </a:tc>
              </a:tr>
              <a:tr h="445770">
                <a:tc>
                  <a:txBody>
                    <a:bodyPr/>
                    <a:lstStyle/>
                    <a:p>
                      <a:r>
                        <a:rPr lang="en-US" sz="1200" dirty="0" smtClean="0"/>
                        <a:t>2013 002</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2015 021</a:t>
                      </a:r>
                    </a:p>
                    <a:p>
                      <a:endParaRPr lang="en-US" sz="1200" dirty="0" smtClean="0"/>
                    </a:p>
                  </a:txBody>
                  <a:tcPr marL="89154" marR="89154" marT="44577" marB="44577"/>
                </a:tc>
                <a:tc>
                  <a:txBody>
                    <a:bodyPr/>
                    <a:lstStyle/>
                    <a:p>
                      <a:r>
                        <a:rPr lang="en-US" sz="1200" dirty="0" smtClean="0"/>
                        <a:t>2013 015</a:t>
                      </a:r>
                      <a:endParaRPr lang="en-US" sz="1200" dirty="0"/>
                    </a:p>
                  </a:txBody>
                  <a:tcPr marL="89154" marR="89154" marT="44577" marB="44577"/>
                </a:tc>
                <a:tc>
                  <a:txBody>
                    <a:bodyPr/>
                    <a:lstStyle/>
                    <a:p>
                      <a:r>
                        <a:rPr lang="en-US" sz="1200" dirty="0" smtClean="0"/>
                        <a:t>2013 001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2014 018</a:t>
                      </a:r>
                      <a:endParaRPr lang="en-US" sz="1200" dirty="0"/>
                    </a:p>
                  </a:txBody>
                  <a:tcPr marL="89154" marR="89154" marT="44577" marB="44577"/>
                </a:tc>
                <a:tc>
                  <a:txBody>
                    <a:bodyPr/>
                    <a:lstStyle/>
                    <a:p>
                      <a:r>
                        <a:rPr lang="en-US" sz="1200" dirty="0" smtClean="0"/>
                        <a:t>2015 029</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2015 022</a:t>
                      </a:r>
                      <a:endParaRPr lang="en-US" sz="1200" dirty="0"/>
                    </a:p>
                  </a:txBody>
                  <a:tcPr marL="89154" marR="89154" marT="44577" marB="44577"/>
                </a:tc>
              </a:tr>
              <a:tr h="353887">
                <a:tc>
                  <a:txBody>
                    <a:bodyPr/>
                    <a:lstStyle/>
                    <a:p>
                      <a:r>
                        <a:rPr lang="en-US" sz="1200" dirty="0" smtClean="0"/>
                        <a:t>2013 005</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2015 042</a:t>
                      </a:r>
                    </a:p>
                  </a:txBody>
                  <a:tcPr marL="89154" marR="89154" marT="44577" marB="44577"/>
                </a:tc>
                <a:tc>
                  <a:txBody>
                    <a:bodyPr/>
                    <a:lstStyle/>
                    <a:p>
                      <a:r>
                        <a:rPr lang="en-US" sz="1200" dirty="0" smtClean="0"/>
                        <a:t>2015 019</a:t>
                      </a:r>
                      <a:endParaRPr lang="en-US" sz="1200" dirty="0"/>
                    </a:p>
                  </a:txBody>
                  <a:tcPr marL="89154" marR="89154" marT="44577" marB="44577"/>
                </a:tc>
                <a:tc>
                  <a:txBody>
                    <a:bodyPr/>
                    <a:lstStyle/>
                    <a:p>
                      <a:r>
                        <a:rPr lang="en-US" sz="1200" dirty="0" smtClean="0"/>
                        <a:t>2013 003</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2015 030</a:t>
                      </a:r>
                      <a:endParaRPr lang="en-US" sz="1200" dirty="0"/>
                    </a:p>
                  </a:txBody>
                  <a:tcPr marL="89154" marR="89154" marT="44577" marB="44577"/>
                </a:tc>
                <a:tc>
                  <a:txBody>
                    <a:bodyPr/>
                    <a:lstStyle/>
                    <a:p>
                      <a:endParaRPr lang="en-US" sz="1200"/>
                    </a:p>
                  </a:txBody>
                  <a:tcPr marL="89154" marR="89154" marT="44577" marB="44577"/>
                </a:tc>
                <a:tc>
                  <a:txBody>
                    <a:bodyPr/>
                    <a:lstStyle/>
                    <a:p>
                      <a:endParaRPr lang="en-US" sz="1200"/>
                    </a:p>
                  </a:txBody>
                  <a:tcPr marL="89154" marR="89154" marT="44577" marB="44577"/>
                </a:tc>
              </a:tr>
              <a:tr h="353887">
                <a:tc>
                  <a:txBody>
                    <a:bodyPr/>
                    <a:lstStyle/>
                    <a:p>
                      <a:r>
                        <a:rPr lang="en-US" sz="1200" dirty="0" smtClean="0"/>
                        <a:t>2013 006</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2015 033</a:t>
                      </a:r>
                    </a:p>
                  </a:txBody>
                  <a:tcPr marL="89154" marR="89154" marT="44577" marB="44577"/>
                </a:tc>
                <a:tc>
                  <a:txBody>
                    <a:bodyPr/>
                    <a:lstStyle/>
                    <a:p>
                      <a:r>
                        <a:rPr lang="en-US" sz="1200" dirty="0" smtClean="0"/>
                        <a:t>2015 020</a:t>
                      </a:r>
                      <a:endParaRPr lang="en-US" sz="1200" dirty="0"/>
                    </a:p>
                  </a:txBody>
                  <a:tcPr marL="89154" marR="89154" marT="44577" marB="44577"/>
                </a:tc>
                <a:tc>
                  <a:txBody>
                    <a:bodyPr/>
                    <a:lstStyle/>
                    <a:p>
                      <a:r>
                        <a:rPr lang="en-US" sz="1200" dirty="0" smtClean="0"/>
                        <a:t>2013 004</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a:p>
                  </a:txBody>
                  <a:tcPr marL="89154" marR="89154" marT="44577" marB="44577"/>
                </a:tc>
              </a:tr>
              <a:tr h="353887">
                <a:tc>
                  <a:txBody>
                    <a:bodyPr/>
                    <a:lstStyle/>
                    <a:p>
                      <a:r>
                        <a:rPr lang="en-US" sz="1200" dirty="0" smtClean="0"/>
                        <a:t>2013 007</a:t>
                      </a:r>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2015 023</a:t>
                      </a:r>
                      <a:endParaRPr lang="en-US" sz="1200" dirty="0"/>
                    </a:p>
                  </a:txBody>
                  <a:tcPr marL="89154" marR="89154" marT="44577" marB="44577"/>
                </a:tc>
                <a:tc>
                  <a:txBody>
                    <a:bodyPr/>
                    <a:lstStyle/>
                    <a:p>
                      <a:r>
                        <a:rPr lang="en-US" sz="1200" dirty="0" smtClean="0"/>
                        <a:t>2013 008</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2015 032</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6616">
                <a:tc>
                  <a:txBody>
                    <a:bodyPr/>
                    <a:lstStyle/>
                    <a:p>
                      <a:r>
                        <a:rPr lang="en-US" sz="1200" dirty="0" smtClean="0"/>
                        <a:t>2013 009</a:t>
                      </a:r>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2015 025</a:t>
                      </a:r>
                      <a:endParaRPr lang="en-US" sz="1200" dirty="0"/>
                    </a:p>
                  </a:txBody>
                  <a:tcPr marL="89154" marR="89154" marT="44577" marB="44577"/>
                </a:tc>
                <a:tc>
                  <a:txBody>
                    <a:bodyPr/>
                    <a:lstStyle/>
                    <a:p>
                      <a:r>
                        <a:rPr lang="en-US" sz="1200" dirty="0" smtClean="0"/>
                        <a:t>2013 010</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2015 034</a:t>
                      </a:r>
                      <a:endParaRPr lang="en-US" sz="1200" dirty="0"/>
                    </a:p>
                  </a:txBody>
                  <a:tcPr marL="89154" marR="89154" marT="44577" marB="44577"/>
                </a:tc>
                <a:tc>
                  <a:txBody>
                    <a:bodyPr/>
                    <a:lstStyle/>
                    <a:p>
                      <a:endParaRPr lang="en-US" sz="1800" dirty="0"/>
                    </a:p>
                  </a:txBody>
                  <a:tcPr marL="89154" marR="89154" marT="44577" marB="44577"/>
                </a:tc>
                <a:tc>
                  <a:txBody>
                    <a:bodyPr/>
                    <a:lstStyle/>
                    <a:p>
                      <a:endParaRPr lang="en-US" sz="1200" dirty="0"/>
                    </a:p>
                  </a:txBody>
                  <a:tcPr marL="89154" marR="89154" marT="44577" marB="44577"/>
                </a:tc>
              </a:tr>
              <a:tr h="374916">
                <a:tc>
                  <a:txBody>
                    <a:bodyPr/>
                    <a:lstStyle/>
                    <a:p>
                      <a:r>
                        <a:rPr lang="en-US" sz="1200" dirty="0" smtClean="0"/>
                        <a:t>2013 012</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2015 026</a:t>
                      </a:r>
                      <a:endParaRPr lang="en-US" sz="1200" dirty="0"/>
                    </a:p>
                  </a:txBody>
                  <a:tcPr marL="89154" marR="89154" marT="44577" marB="44577"/>
                </a:tc>
                <a:tc>
                  <a:txBody>
                    <a:bodyPr/>
                    <a:lstStyle/>
                    <a:p>
                      <a:r>
                        <a:rPr lang="en-US" sz="1200" dirty="0" smtClean="0"/>
                        <a:t>2013 011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80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2015 038</a:t>
                      </a:r>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r>
                        <a:rPr lang="en-US" sz="1200" dirty="0" smtClean="0"/>
                        <a:t>2013 013</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2015 027</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2015 040</a:t>
                      </a:r>
                    </a:p>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r>
                        <a:rPr lang="en-US" sz="1200" dirty="0" smtClean="0"/>
                        <a:t>2013</a:t>
                      </a:r>
                      <a:r>
                        <a:rPr lang="en-US" sz="1200" baseline="0" dirty="0" smtClean="0"/>
                        <a:t> 016</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2015 028</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2015 041</a:t>
                      </a:r>
                    </a:p>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r>
                        <a:rPr lang="en-US" sz="1200" dirty="0" smtClean="0"/>
                        <a:t>2013 017</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2015 035</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2015 024</a:t>
                      </a:r>
                    </a:p>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2015 036</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2013 </a:t>
                      </a:r>
                      <a:r>
                        <a:rPr lang="en-US" sz="1200" baseline="0" dirty="0" smtClean="0"/>
                        <a:t> 014</a:t>
                      </a:r>
                      <a:endParaRPr lang="en-US" sz="1200" dirty="0" smtClean="0"/>
                    </a:p>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2015 037</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2015 039</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r>
                        <a:rPr lang="en-US" sz="1200" dirty="0" smtClean="0"/>
                        <a:t>Total</a:t>
                      </a:r>
                      <a:r>
                        <a:rPr lang="en-US" sz="1200" baseline="0" dirty="0" smtClean="0"/>
                        <a:t> 10</a:t>
                      </a:r>
                      <a:endParaRPr lang="en-US" sz="1200" dirty="0"/>
                    </a:p>
                  </a:txBody>
                  <a:tcPr marL="89154" marR="89154" marT="44577" marB="44577"/>
                </a:tc>
                <a:tc>
                  <a:txBody>
                    <a:bodyPr/>
                    <a:lstStyle/>
                    <a:p>
                      <a:r>
                        <a:rPr lang="en-US" sz="1200" dirty="0" smtClean="0"/>
                        <a:t>See</a:t>
                      </a:r>
                      <a:r>
                        <a:rPr lang="en-US" sz="1200" baseline="0" dirty="0" smtClean="0"/>
                        <a:t> column 3</a:t>
                      </a:r>
                      <a:endParaRPr lang="en-US" sz="1200" dirty="0"/>
                    </a:p>
                  </a:txBody>
                  <a:tcPr marL="89154" marR="89154" marT="44577" marB="44577"/>
                </a:tc>
                <a:tc>
                  <a:txBody>
                    <a:bodyPr/>
                    <a:lstStyle/>
                    <a:p>
                      <a:r>
                        <a:rPr lang="en-US" sz="1200" dirty="0" smtClean="0"/>
                        <a:t>Total 15</a:t>
                      </a:r>
                      <a:endParaRPr lang="en-US" sz="1200" dirty="0"/>
                    </a:p>
                  </a:txBody>
                  <a:tcPr marL="89154" marR="89154" marT="44577" marB="44577"/>
                </a:tc>
                <a:tc>
                  <a:txBody>
                    <a:bodyPr/>
                    <a:lstStyle/>
                    <a:p>
                      <a:r>
                        <a:rPr lang="en-US" sz="1200" dirty="0" smtClean="0"/>
                        <a:t>Total 6</a:t>
                      </a:r>
                      <a:endParaRPr lang="en-US" sz="1200" dirty="0"/>
                    </a:p>
                  </a:txBody>
                  <a:tcPr marL="89154" marR="89154" marT="44577" marB="44577"/>
                </a:tc>
                <a:tc>
                  <a:txBody>
                    <a:bodyPr/>
                    <a:lstStyle/>
                    <a:p>
                      <a:r>
                        <a:rPr lang="en-US" sz="1200" dirty="0" smtClean="0"/>
                        <a:t>Total </a:t>
                      </a:r>
                      <a:r>
                        <a:rPr lang="en-US" sz="1200" baseline="0" dirty="0" smtClean="0"/>
                        <a:t> 1</a:t>
                      </a:r>
                      <a:endParaRPr lang="en-US" sz="1200" dirty="0"/>
                    </a:p>
                  </a:txBody>
                  <a:tcPr marL="89154" marR="89154" marT="44577" marB="44577"/>
                </a:tc>
                <a:tc>
                  <a:txBody>
                    <a:bodyPr/>
                    <a:lstStyle/>
                    <a:p>
                      <a:r>
                        <a:rPr lang="en-US" sz="1200" dirty="0" smtClean="0"/>
                        <a:t>Total 0</a:t>
                      </a:r>
                      <a:endParaRPr lang="en-US" sz="1200" dirty="0"/>
                    </a:p>
                  </a:txBody>
                  <a:tcPr marL="89154" marR="89154" marT="44577" marB="44577"/>
                </a:tc>
                <a:tc>
                  <a:txBody>
                    <a:bodyPr/>
                    <a:lstStyle/>
                    <a:p>
                      <a:r>
                        <a:rPr lang="en-US" sz="1200" dirty="0" smtClean="0"/>
                        <a:t>Total 1</a:t>
                      </a:r>
                      <a:endParaRPr lang="en-US" sz="1200" dirty="0"/>
                    </a:p>
                  </a:txBody>
                  <a:tcPr marL="89154" marR="89154" marT="44577" marB="44577"/>
                </a:tc>
                <a:tc>
                  <a:txBody>
                    <a:bodyPr/>
                    <a:lstStyle/>
                    <a:p>
                      <a:r>
                        <a:rPr lang="en-US" sz="1200" dirty="0" smtClean="0"/>
                        <a:t>Total 8</a:t>
                      </a:r>
                      <a:endParaRPr lang="en-US" sz="1200" dirty="0"/>
                    </a:p>
                  </a:txBody>
                  <a:tcPr marL="89154" marR="89154" marT="44577" marB="44577"/>
                </a:tc>
                <a:tc>
                  <a:txBody>
                    <a:bodyPr/>
                    <a:lstStyle/>
                    <a:p>
                      <a:r>
                        <a:rPr lang="en-US" sz="1200" dirty="0" smtClean="0"/>
                        <a:t>Total 0</a:t>
                      </a:r>
                      <a:endParaRPr lang="en-US" sz="1200" dirty="0"/>
                    </a:p>
                  </a:txBody>
                  <a:tcPr marL="89154" marR="89154" marT="44577" marB="44577"/>
                </a:tc>
                <a:tc>
                  <a:txBody>
                    <a:bodyPr/>
                    <a:lstStyle/>
                    <a:p>
                      <a:r>
                        <a:rPr lang="en-US" sz="1200" dirty="0" smtClean="0"/>
                        <a:t>Total 1</a:t>
                      </a:r>
                      <a:endParaRPr lang="en-US" sz="1200" dirty="0"/>
                    </a:p>
                  </a:txBody>
                  <a:tcPr marL="89154" marR="89154" marT="44577" marB="44577"/>
                </a:tc>
              </a:tr>
            </a:tbl>
          </a:graphicData>
        </a:graphic>
      </p:graphicFrame>
    </p:spTree>
    <p:extLst>
      <p:ext uri="{BB962C8B-B14F-4D97-AF65-F5344CB8AC3E}">
        <p14:creationId xmlns:p14="http://schemas.microsoft.com/office/powerpoint/2010/main" val="3885910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2" y="977265"/>
          <a:ext cx="11035310" cy="6727698"/>
        </p:xfrm>
        <a:graphic>
          <a:graphicData uri="http://schemas.openxmlformats.org/drawingml/2006/table">
            <a:tbl>
              <a:tblPr firstRow="1" bandRow="1">
                <a:tableStyleId>{5940675A-B579-460E-94D1-54222C63F5DA}</a:tableStyleId>
              </a:tblPr>
              <a:tblGrid>
                <a:gridCol w="5378635"/>
                <a:gridCol w="1280627"/>
                <a:gridCol w="1594912"/>
                <a:gridCol w="1478594"/>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000" b="1" dirty="0" smtClean="0">
                          <a:latin typeface="Arial" pitchFamily="34" charset="0"/>
                          <a:cs typeface="Arial" pitchFamily="34" charset="0"/>
                        </a:rPr>
                        <a:t>Categorization and Estimated Delivery Date</a:t>
                      </a:r>
                      <a:endParaRPr lang="en-US" sz="10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579501">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728091" y="234315"/>
            <a:ext cx="10431018"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535" dirty="0">
                <a:latin typeface="+mj-lt"/>
              </a:rPr>
              <a:t>AMWG  Change Requests</a:t>
            </a:r>
          </a:p>
        </p:txBody>
      </p:sp>
      <p:graphicFrame>
        <p:nvGraphicFramePr>
          <p:cNvPr id="11" name="Object 10"/>
          <p:cNvGraphicFramePr>
            <a:graphicFrameLocks noChangeAspect="1"/>
          </p:cNvGraphicFramePr>
          <p:nvPr>
            <p:extLst/>
          </p:nvPr>
        </p:nvGraphicFramePr>
        <p:xfrm>
          <a:off x="5925026" y="1645920"/>
          <a:ext cx="891540" cy="297180"/>
        </p:xfrm>
        <a:graphic>
          <a:graphicData uri="http://schemas.openxmlformats.org/presentationml/2006/ole">
            <mc:AlternateContent xmlns:mc="http://schemas.openxmlformats.org/markup-compatibility/2006">
              <mc:Choice xmlns:v="urn:schemas-microsoft-com:vml" Requires="v">
                <p:oleObj spid="_x0000_s136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925026" y="1645920"/>
                        <a:ext cx="891540" cy="29718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943600" y="2165986"/>
          <a:ext cx="891540" cy="297179"/>
        </p:xfrm>
        <a:graphic>
          <a:graphicData uri="http://schemas.openxmlformats.org/presentationml/2006/ole">
            <mc:AlternateContent xmlns:mc="http://schemas.openxmlformats.org/markup-compatibility/2006">
              <mc:Choice xmlns:v="urn:schemas-microsoft-com:vml" Requires="v">
                <p:oleObj spid="_x0000_s1367" name="Document" showAsIcon="1" r:id="rId6" imgW="914400" imgH="792360" progId="Word.Document.8">
                  <p:embed/>
                </p:oleObj>
              </mc:Choice>
              <mc:Fallback>
                <p:oleObj name="Document" showAsIcon="1" r:id="rId6" imgW="914400" imgH="792360" progId="Word.Document.8">
                  <p:embed/>
                  <p:pic>
                    <p:nvPicPr>
                      <p:cNvPr id="0" name=""/>
                      <p:cNvPicPr/>
                      <p:nvPr/>
                    </p:nvPicPr>
                    <p:blipFill>
                      <a:blip r:embed="rId7"/>
                      <a:stretch>
                        <a:fillRect/>
                      </a:stretch>
                    </p:blipFill>
                    <p:spPr>
                      <a:xfrm>
                        <a:off x="5943600" y="2165986"/>
                        <a:ext cx="891540" cy="297179"/>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943600" y="2686052"/>
          <a:ext cx="891540" cy="386953"/>
        </p:xfrm>
        <a:graphic>
          <a:graphicData uri="http://schemas.openxmlformats.org/presentationml/2006/ole">
            <mc:AlternateContent xmlns:mc="http://schemas.openxmlformats.org/markup-compatibility/2006">
              <mc:Choice xmlns:v="urn:schemas-microsoft-com:vml" Requires="v">
                <p:oleObj spid="_x0000_s1368"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686052"/>
                        <a:ext cx="891540" cy="386953"/>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943600" y="3131820"/>
          <a:ext cx="891540" cy="371475"/>
        </p:xfrm>
        <a:graphic>
          <a:graphicData uri="http://schemas.openxmlformats.org/presentationml/2006/ole">
            <mc:AlternateContent xmlns:mc="http://schemas.openxmlformats.org/markup-compatibility/2006">
              <mc:Choice xmlns:v="urn:schemas-microsoft-com:vml" Requires="v">
                <p:oleObj spid="_x0000_s1369"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943600" y="3131820"/>
                        <a:ext cx="891540" cy="37147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5943600" y="3636408"/>
          <a:ext cx="891540" cy="386953"/>
        </p:xfrm>
        <a:graphic>
          <a:graphicData uri="http://schemas.openxmlformats.org/presentationml/2006/ole">
            <mc:AlternateContent xmlns:mc="http://schemas.openxmlformats.org/markup-compatibility/2006">
              <mc:Choice xmlns:v="urn:schemas-microsoft-com:vml" Requires="v">
                <p:oleObj spid="_x0000_s1370" name="Document" showAsIcon="1" r:id="rId12" imgW="914400" imgH="792360" progId="Word.Document.8">
                  <p:embed/>
                </p:oleObj>
              </mc:Choice>
              <mc:Fallback>
                <p:oleObj name="Document" showAsIcon="1" r:id="rId12" imgW="914400" imgH="792360" progId="Word.Document.8">
                  <p:embed/>
                  <p:pic>
                    <p:nvPicPr>
                      <p:cNvPr id="0" name=""/>
                      <p:cNvPicPr/>
                      <p:nvPr/>
                    </p:nvPicPr>
                    <p:blipFill>
                      <a:blip r:embed="rId13"/>
                      <a:stretch>
                        <a:fillRect/>
                      </a:stretch>
                    </p:blipFill>
                    <p:spPr>
                      <a:xfrm>
                        <a:off x="5943600" y="3636408"/>
                        <a:ext cx="891540" cy="386953"/>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5943600" y="4246245"/>
          <a:ext cx="891540" cy="297180"/>
        </p:xfrm>
        <a:graphic>
          <a:graphicData uri="http://schemas.openxmlformats.org/presentationml/2006/ole">
            <mc:AlternateContent xmlns:mc="http://schemas.openxmlformats.org/markup-compatibility/2006">
              <mc:Choice xmlns:v="urn:schemas-microsoft-com:vml" Requires="v">
                <p:oleObj spid="_x0000_s1371"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4246245"/>
                        <a:ext cx="891540" cy="29718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943600" y="4914900"/>
          <a:ext cx="891540" cy="297180"/>
        </p:xfrm>
        <a:graphic>
          <a:graphicData uri="http://schemas.openxmlformats.org/presentationml/2006/ole">
            <mc:AlternateContent xmlns:mc="http://schemas.openxmlformats.org/markup-compatibility/2006">
              <mc:Choice xmlns:v="urn:schemas-microsoft-com:vml" Requires="v">
                <p:oleObj spid="_x0000_s1372"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943600" y="4914900"/>
                        <a:ext cx="891540" cy="29718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5943600" y="5434965"/>
          <a:ext cx="891540" cy="297180"/>
        </p:xfrm>
        <a:graphic>
          <a:graphicData uri="http://schemas.openxmlformats.org/presentationml/2006/ole">
            <mc:AlternateContent xmlns:mc="http://schemas.openxmlformats.org/markup-compatibility/2006">
              <mc:Choice xmlns:v="urn:schemas-microsoft-com:vml" Requires="v">
                <p:oleObj spid="_x0000_s1373" name="Document" showAsIcon="1" r:id="rId18" imgW="914400" imgH="792360" progId="Word.Document.8">
                  <p:embed/>
                </p:oleObj>
              </mc:Choice>
              <mc:Fallback>
                <p:oleObj name="Document" showAsIcon="1" r:id="rId18" imgW="914400" imgH="792360" progId="Word.Document.8">
                  <p:embed/>
                  <p:pic>
                    <p:nvPicPr>
                      <p:cNvPr id="0" name=""/>
                      <p:cNvPicPr/>
                      <p:nvPr/>
                    </p:nvPicPr>
                    <p:blipFill>
                      <a:blip r:embed="rId19"/>
                      <a:stretch>
                        <a:fillRect/>
                      </a:stretch>
                    </p:blipFill>
                    <p:spPr>
                      <a:xfrm>
                        <a:off x="5943600" y="5434965"/>
                        <a:ext cx="891540" cy="29718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5943600" y="5955030"/>
          <a:ext cx="891540" cy="371475"/>
        </p:xfrm>
        <a:graphic>
          <a:graphicData uri="http://schemas.openxmlformats.org/presentationml/2006/ole">
            <mc:AlternateContent xmlns:mc="http://schemas.openxmlformats.org/markup-compatibility/2006">
              <mc:Choice xmlns:v="urn:schemas-microsoft-com:vml" Requires="v">
                <p:oleObj spid="_x0000_s1374"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5955030"/>
                        <a:ext cx="891540" cy="371475"/>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5927272" y="6475097"/>
          <a:ext cx="891540" cy="386953"/>
        </p:xfrm>
        <a:graphic>
          <a:graphicData uri="http://schemas.openxmlformats.org/presentationml/2006/ole">
            <mc:AlternateContent xmlns:mc="http://schemas.openxmlformats.org/markup-compatibility/2006">
              <mc:Choice xmlns:v="urn:schemas-microsoft-com:vml" Requires="v">
                <p:oleObj spid="_x0000_s1375"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927272" y="6475097"/>
                        <a:ext cx="891540" cy="386953"/>
                      </a:xfrm>
                      <a:prstGeom prst="rect">
                        <a:avLst/>
                      </a:prstGeom>
                    </p:spPr>
                  </p:pic>
                </p:oleObj>
              </mc:Fallback>
            </mc:AlternateContent>
          </a:graphicData>
        </a:graphic>
      </p:graphicFrame>
    </p:spTree>
    <p:extLst>
      <p:ext uri="{BB962C8B-B14F-4D97-AF65-F5344CB8AC3E}">
        <p14:creationId xmlns:p14="http://schemas.microsoft.com/office/powerpoint/2010/main" val="1144385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13550" y="457200"/>
          <a:ext cx="11035310" cy="6109183"/>
        </p:xfrm>
        <a:graphic>
          <a:graphicData uri="http://schemas.openxmlformats.org/drawingml/2006/table">
            <a:tbl>
              <a:tblPr firstRow="1" bandRow="1">
                <a:tableStyleId>{5940675A-B579-460E-94D1-54222C63F5DA}</a:tableStyleId>
              </a:tblPr>
              <a:tblGrid>
                <a:gridCol w="5122510"/>
                <a:gridCol w="1125700"/>
                <a:gridCol w="1708785"/>
                <a:gridCol w="1634490"/>
                <a:gridCol w="1443825"/>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5900" marR="115900" marT="44577" marB="44577" anchor="ctr">
                    <a:solidFill>
                      <a:srgbClr val="92D050"/>
                    </a:solidFill>
                  </a:tcPr>
                </a:tc>
                <a:tc>
                  <a:txBody>
                    <a:bodyPr/>
                    <a:lstStyle/>
                    <a:p>
                      <a:r>
                        <a:rPr lang="en-US" sz="1200" dirty="0" smtClean="0"/>
                        <a:t>Q4 2014 Delivered</a:t>
                      </a:r>
                      <a:endParaRPr lang="en-US" sz="1200" dirty="0"/>
                    </a:p>
                  </a:txBody>
                  <a:tcPr marL="115900" marR="115900" marT="44577" marB="44577" anchor="ctr">
                    <a:solidFill>
                      <a:srgbClr val="92D050"/>
                    </a:solidFill>
                  </a:tcPr>
                </a:tc>
                <a:tc>
                  <a:txBody>
                    <a:bodyPr/>
                    <a:lstStyle/>
                    <a:p>
                      <a:r>
                        <a:rPr lang="en-US" sz="1200" dirty="0" smtClean="0"/>
                        <a:t>Included in Third-Party</a:t>
                      </a:r>
                      <a:endParaRPr lang="en-US" sz="1200" dirty="0"/>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Q4 2014 Delivered</a:t>
                      </a:r>
                      <a:endParaRPr lang="en-US" sz="1200" dirty="0"/>
                    </a:p>
                  </a:txBody>
                  <a:tcPr marL="115900" marR="115900" marT="44577" marB="44577" anchor="ctr">
                    <a:solidFill>
                      <a:srgbClr val="92D050"/>
                    </a:solidFill>
                  </a:tcPr>
                </a:tc>
                <a:tc>
                  <a:txBody>
                    <a:bodyPr/>
                    <a:lstStyle/>
                    <a:p>
                      <a:r>
                        <a:rPr lang="en-US" sz="1200" dirty="0" smtClean="0"/>
                        <a:t>Included in Third-Party</a:t>
                      </a:r>
                      <a:endParaRPr lang="en-US" sz="1200" dirty="0"/>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5900" marR="115900" marT="44577" marB="44577" anchor="ctr">
                    <a:solidFill>
                      <a:srgbClr val="92D050"/>
                    </a:solidFill>
                  </a:tcPr>
                </a:tc>
                <a:tc>
                  <a:txBody>
                    <a:bodyPr/>
                    <a:lstStyle/>
                    <a:p>
                      <a:r>
                        <a:rPr lang="en-US" sz="1200" dirty="0" smtClean="0"/>
                        <a:t>February 2016 Delivered</a:t>
                      </a:r>
                      <a:endParaRPr lang="en-US" sz="1200" dirty="0"/>
                    </a:p>
                  </a:txBody>
                  <a:tcPr marL="115900" marR="115900" marT="44577" marB="44577" anchor="ctr">
                    <a:solidFill>
                      <a:srgbClr val="92D050"/>
                    </a:solidFill>
                  </a:tcPr>
                </a:tc>
                <a:tc>
                  <a:txBody>
                    <a:bodyPr/>
                    <a:lstStyle/>
                    <a:p>
                      <a:r>
                        <a:rPr lang="en-US" sz="1200" dirty="0" smtClean="0"/>
                        <a:t>Included in Usability</a:t>
                      </a:r>
                      <a:endParaRPr lang="en-US" sz="1200" dirty="0"/>
                    </a:p>
                  </a:txBody>
                  <a:tcPr marL="115900" marR="115900" marT="44577" marB="44577" anchor="ctr">
                    <a:solidFill>
                      <a:srgbClr val="92D050"/>
                    </a:solidFill>
                  </a:tcP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5900" marR="115900" marT="44577" marB="44577" anchor="ctr">
                    <a:solidFill>
                      <a:srgbClr val="92D050"/>
                    </a:solidFill>
                  </a:tcPr>
                </a:tc>
                <a:tc>
                  <a:txBody>
                    <a:bodyPr/>
                    <a:lstStyle/>
                    <a:p>
                      <a:r>
                        <a:rPr lang="en-US" sz="1200" dirty="0" smtClean="0"/>
                        <a:t>Q3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 Older infrastructure prior to May 2015 unable to meet required CR 017 volume )</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5900" marR="115900" marT="44577" marB="44577" anchor="ctr">
                    <a:solidFill>
                      <a:srgbClr val="92D050"/>
                    </a:solidFill>
                  </a:tcPr>
                </a:tc>
                <a:tc>
                  <a:txBody>
                    <a:bodyPr/>
                    <a:lstStyle/>
                    <a:p>
                      <a:r>
                        <a:rPr lang="en-US" sz="1200" dirty="0" smtClean="0"/>
                        <a:t>Q4 2013 Delivered</a:t>
                      </a:r>
                      <a:endParaRPr lang="en-US" sz="1200" dirty="0"/>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Maintenance</a:t>
                      </a:r>
                      <a:r>
                        <a:rPr lang="en-US" sz="1200" baseline="0" dirty="0" smtClean="0"/>
                        <a:t> Contract</a:t>
                      </a:r>
                      <a:endParaRPr lang="en-US" sz="1200" dirty="0" smtClean="0"/>
                    </a:p>
                  </a:txBody>
                  <a:tcPr marL="115900" marR="115900" marT="44577" marB="44577" anchor="ctr">
                    <a:solidFill>
                      <a:srgbClr val="92D050"/>
                    </a:solidFill>
                  </a:tcPr>
                </a:tc>
              </a:tr>
              <a:tr h="62407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r>
                        <a:rPr lang="en-US" sz="1200" baseline="0" dirty="0" smtClean="0">
                          <a:effectLst/>
                          <a:latin typeface="+mn-lt"/>
                          <a:ea typeface="Arial"/>
                          <a:cs typeface="Times New Roman"/>
                        </a:rPr>
                        <a:t>” Older infrastructure prior to May 2015 unable to meet required CR 017 volume )</a:t>
                      </a:r>
                      <a:endParaRPr lang="en-US" sz="1200" dirty="0" smtClean="0">
                        <a:effectLst/>
                        <a:latin typeface="+mn-lt"/>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15163">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FINAL - On May 2015 the new SMT infrastructure</a:t>
                      </a:r>
                      <a:r>
                        <a:rPr lang="en-US" sz="1200" baseline="0" dirty="0" smtClean="0">
                          <a:effectLst/>
                          <a:latin typeface="Arial"/>
                          <a:ea typeface="Arial"/>
                          <a:cs typeface="Arial"/>
                        </a:rPr>
                        <a:t> was implemented which enabled SMT to support the required CR 017 volumes)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accent1">
                              <a:lumMod val="50000"/>
                            </a:schemeClr>
                          </a:solidFill>
                        </a:rPr>
                        <a:t>New SMT infrastructure meets performance requirements in the CR</a:t>
                      </a:r>
                      <a:endParaRPr lang="en-US" sz="1100" b="0" dirty="0" smtClean="0">
                        <a:solidFill>
                          <a:schemeClr val="accent1">
                            <a:lumMod val="50000"/>
                          </a:schemeClr>
                        </a:solidFill>
                      </a:endParaRPr>
                    </a:p>
                  </a:txBody>
                  <a:tcPr marL="115900" marR="115900" marT="44577" marB="44577" anchor="ctr">
                    <a:solidFill>
                      <a:srgbClr val="92D050"/>
                    </a:solidFill>
                  </a:tcPr>
                </a:tc>
                <a:tc>
                  <a:txBody>
                    <a:bodyPr/>
                    <a:lstStyle/>
                    <a:p>
                      <a:r>
                        <a:rPr lang="en-US" sz="1200" baseline="0" dirty="0" smtClean="0"/>
                        <a:t>Q2 2015 Delivered</a:t>
                      </a:r>
                      <a:endParaRPr lang="en-US" sz="1200" dirty="0"/>
                    </a:p>
                  </a:txBody>
                  <a:tcPr marL="115900" marR="115900" marT="44577" marB="44577" anchor="ctr">
                    <a:solidFill>
                      <a:srgbClr val="92D050"/>
                    </a:solidFill>
                  </a:tcPr>
                </a:tc>
                <a:tc>
                  <a:txBody>
                    <a:bodyPr/>
                    <a:lstStyle/>
                    <a:p>
                      <a:r>
                        <a:rPr lang="en-US" sz="1200" smtClean="0">
                          <a:latin typeface="Arial" pitchFamily="34" charset="0"/>
                          <a:cs typeface="Arial" pitchFamily="34" charset="0"/>
                        </a:rPr>
                        <a:t>Delivered 2015</a:t>
                      </a:r>
                      <a:endParaRPr lang="en-US" sz="1200" dirty="0">
                        <a:latin typeface="Arial" pitchFamily="34" charset="0"/>
                        <a:cs typeface="Arial" pitchFamily="34" charset="0"/>
                      </a:endParaRPr>
                    </a:p>
                  </a:txBody>
                  <a:tcPr marL="115900" marR="115900" marT="44577" marB="44577" anchor="ctr">
                    <a:solidFill>
                      <a:srgbClr val="92D050"/>
                    </a:solidFill>
                  </a:tcPr>
                </a:tc>
              </a:tr>
              <a:tr h="683514">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5900" marR="115900" marT="44577" marB="44577" anchor="ctr"/>
                </a:tc>
                <a:tc>
                  <a:txBody>
                    <a:bodyPr/>
                    <a:lstStyle/>
                    <a:p>
                      <a:r>
                        <a:rPr lang="en-US" sz="1200" dirty="0" smtClean="0"/>
                        <a:t>RMS Tabled 6/2/15</a:t>
                      </a:r>
                    </a:p>
                    <a:p>
                      <a:r>
                        <a:rPr lang="en-US" sz="1200" dirty="0" smtClean="0"/>
                        <a:t>RMS Tabled 8/4/15</a:t>
                      </a:r>
                      <a:endParaRPr lang="en-US" sz="1200" dirty="0"/>
                    </a:p>
                  </a:txBody>
                  <a:tcPr marL="115900" marR="115900" marT="44577" marB="44577"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3" name="Object 2"/>
          <p:cNvGraphicFramePr>
            <a:graphicFrameLocks noChangeAspect="1"/>
          </p:cNvGraphicFramePr>
          <p:nvPr>
            <p:extLst/>
          </p:nvPr>
        </p:nvGraphicFramePr>
        <p:xfrm>
          <a:off x="5720715" y="1200152"/>
          <a:ext cx="891540" cy="312658"/>
        </p:xfrm>
        <a:graphic>
          <a:graphicData uri="http://schemas.openxmlformats.org/presentationml/2006/ole">
            <mc:AlternateContent xmlns:mc="http://schemas.openxmlformats.org/markup-compatibility/2006">
              <mc:Choice xmlns:v="urn:schemas-microsoft-com:vml" Requires="v">
                <p:oleObj spid="_x0000_s2322"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20715" y="1200152"/>
                        <a:ext cx="891540" cy="31265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20715" y="1676011"/>
          <a:ext cx="891540" cy="386953"/>
        </p:xfrm>
        <a:graphic>
          <a:graphicData uri="http://schemas.openxmlformats.org/presentationml/2006/ole">
            <mc:AlternateContent xmlns:mc="http://schemas.openxmlformats.org/markup-compatibility/2006">
              <mc:Choice xmlns:v="urn:schemas-microsoft-com:vml" Requires="v">
                <p:oleObj spid="_x0000_s2323"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20715" y="1676011"/>
                        <a:ext cx="891540" cy="38695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20715" y="2121781"/>
          <a:ext cx="891540" cy="386953"/>
        </p:xfrm>
        <a:graphic>
          <a:graphicData uri="http://schemas.openxmlformats.org/presentationml/2006/ole">
            <mc:AlternateContent xmlns:mc="http://schemas.openxmlformats.org/markup-compatibility/2006">
              <mc:Choice xmlns:v="urn:schemas-microsoft-com:vml" Requires="v">
                <p:oleObj spid="_x0000_s2324"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20715" y="2121781"/>
                        <a:ext cx="891540" cy="38695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20715" y="2583028"/>
          <a:ext cx="891540" cy="371475"/>
        </p:xfrm>
        <a:graphic>
          <a:graphicData uri="http://schemas.openxmlformats.org/presentationml/2006/ole">
            <mc:AlternateContent xmlns:mc="http://schemas.openxmlformats.org/markup-compatibility/2006">
              <mc:Choice xmlns:v="urn:schemas-microsoft-com:vml" Requires="v">
                <p:oleObj spid="_x0000_s2325"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20715" y="2583028"/>
                        <a:ext cx="891540" cy="37147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20715" y="3028798"/>
          <a:ext cx="891540" cy="371475"/>
        </p:xfrm>
        <a:graphic>
          <a:graphicData uri="http://schemas.openxmlformats.org/presentationml/2006/ole">
            <mc:AlternateContent xmlns:mc="http://schemas.openxmlformats.org/markup-compatibility/2006">
              <mc:Choice xmlns:v="urn:schemas-microsoft-com:vml" Requires="v">
                <p:oleObj spid="_x0000_s2326"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20715" y="3028798"/>
                        <a:ext cx="891540" cy="371475"/>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20715" y="3548865"/>
          <a:ext cx="891540" cy="445769"/>
        </p:xfrm>
        <a:graphic>
          <a:graphicData uri="http://schemas.openxmlformats.org/presentationml/2006/ole">
            <mc:AlternateContent xmlns:mc="http://schemas.openxmlformats.org/markup-compatibility/2006">
              <mc:Choice xmlns:v="urn:schemas-microsoft-com:vml" Requires="v">
                <p:oleObj spid="_x0000_s2327"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20715" y="3548865"/>
                        <a:ext cx="891540" cy="445769"/>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646420" y="5286375"/>
          <a:ext cx="891540" cy="445770"/>
        </p:xfrm>
        <a:graphic>
          <a:graphicData uri="http://schemas.openxmlformats.org/presentationml/2006/ole">
            <mc:AlternateContent xmlns:mc="http://schemas.openxmlformats.org/markup-compatibility/2006">
              <mc:Choice xmlns:v="urn:schemas-microsoft-com:vml" Requires="v">
                <p:oleObj spid="_x0000_s2328" name="Document" showAsIcon="1" r:id="rId15" imgW="914400" imgH="771480" progId="Word.Document.8">
                  <p:embed/>
                </p:oleObj>
              </mc:Choice>
              <mc:Fallback>
                <p:oleObj name="Document" showAsIcon="1" r:id="rId15" imgW="914400" imgH="771480" progId="Word.Document.8">
                  <p:embed/>
                  <p:pic>
                    <p:nvPicPr>
                      <p:cNvPr id="0" name=""/>
                      <p:cNvPicPr/>
                      <p:nvPr/>
                    </p:nvPicPr>
                    <p:blipFill>
                      <a:blip r:embed="rId16"/>
                      <a:stretch>
                        <a:fillRect/>
                      </a:stretch>
                    </p:blipFill>
                    <p:spPr>
                      <a:xfrm>
                        <a:off x="5646420" y="5286375"/>
                        <a:ext cx="891540" cy="44577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646420" y="6029325"/>
          <a:ext cx="817245" cy="495043"/>
        </p:xfrm>
        <a:graphic>
          <a:graphicData uri="http://schemas.openxmlformats.org/presentationml/2006/ole">
            <mc:AlternateContent xmlns:mc="http://schemas.openxmlformats.org/markup-compatibility/2006">
              <mc:Choice xmlns:v="urn:schemas-microsoft-com:vml" Requires="v">
                <p:oleObj spid="_x0000_s2329"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646420" y="6029325"/>
                        <a:ext cx="817245" cy="495043"/>
                      </a:xfrm>
                      <a:prstGeom prst="rect">
                        <a:avLst/>
                      </a:prstGeom>
                    </p:spPr>
                  </p:pic>
                </p:oleObj>
              </mc:Fallback>
            </mc:AlternateContent>
          </a:graphicData>
        </a:graphic>
      </p:graphicFrame>
    </p:spTree>
    <p:extLst>
      <p:ext uri="{BB962C8B-B14F-4D97-AF65-F5344CB8AC3E}">
        <p14:creationId xmlns:p14="http://schemas.microsoft.com/office/powerpoint/2010/main" val="2849583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5580888"/>
        </p:xfrm>
        <a:graphic>
          <a:graphicData uri="http://schemas.openxmlformats.org/drawingml/2006/table">
            <a:tbl>
              <a:tblPr firstRow="1" bandRow="1">
                <a:tableStyleId>{5940675A-B579-460E-94D1-54222C63F5DA}</a:tableStyleId>
              </a:tblPr>
              <a:tblGrid>
                <a:gridCol w="5122510"/>
                <a:gridCol w="1274290"/>
                <a:gridCol w="1708785"/>
                <a:gridCol w="1634490"/>
                <a:gridCol w="1295235"/>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5900" marR="115900" marT="44577" marB="44577"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Q4 2015 Delivered</a:t>
                      </a:r>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3" name="Object 2"/>
          <p:cNvGraphicFramePr>
            <a:graphicFrameLocks noChangeAspect="1"/>
          </p:cNvGraphicFramePr>
          <p:nvPr>
            <p:extLst/>
          </p:nvPr>
        </p:nvGraphicFramePr>
        <p:xfrm>
          <a:off x="5795010" y="1125855"/>
          <a:ext cx="891540" cy="348258"/>
        </p:xfrm>
        <a:graphic>
          <a:graphicData uri="http://schemas.openxmlformats.org/presentationml/2006/ole">
            <mc:AlternateContent xmlns:mc="http://schemas.openxmlformats.org/markup-compatibility/2006">
              <mc:Choice xmlns:v="urn:schemas-microsoft-com:vml" Requires="v">
                <p:oleObj spid="_x0000_s3448"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5010" y="1125855"/>
                        <a:ext cx="891540" cy="34825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95010" y="1542218"/>
          <a:ext cx="891540" cy="326589"/>
        </p:xfrm>
        <a:graphic>
          <a:graphicData uri="http://schemas.openxmlformats.org/presentationml/2006/ole">
            <mc:AlternateContent xmlns:mc="http://schemas.openxmlformats.org/markup-compatibility/2006">
              <mc:Choice xmlns:v="urn:schemas-microsoft-com:vml" Requires="v">
                <p:oleObj spid="_x0000_s3449"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5010" y="1542218"/>
                        <a:ext cx="891540" cy="326589"/>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95010" y="2017395"/>
          <a:ext cx="891540" cy="371475"/>
        </p:xfrm>
        <a:graphic>
          <a:graphicData uri="http://schemas.openxmlformats.org/presentationml/2006/ole">
            <mc:AlternateContent xmlns:mc="http://schemas.openxmlformats.org/markup-compatibility/2006">
              <mc:Choice xmlns:v="urn:schemas-microsoft-com:vml" Requires="v">
                <p:oleObj spid="_x0000_s345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5010" y="2017395"/>
                        <a:ext cx="891540" cy="371475"/>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95010" y="2521983"/>
          <a:ext cx="891540" cy="386953"/>
        </p:xfrm>
        <a:graphic>
          <a:graphicData uri="http://schemas.openxmlformats.org/presentationml/2006/ole">
            <mc:AlternateContent xmlns:mc="http://schemas.openxmlformats.org/markup-compatibility/2006">
              <mc:Choice xmlns:v="urn:schemas-microsoft-com:vml" Requires="v">
                <p:oleObj spid="_x0000_s3451"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5010" y="2521983"/>
                        <a:ext cx="891540" cy="386953"/>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95010" y="2983230"/>
          <a:ext cx="891540" cy="371475"/>
        </p:xfrm>
        <a:graphic>
          <a:graphicData uri="http://schemas.openxmlformats.org/presentationml/2006/ole">
            <mc:AlternateContent xmlns:mc="http://schemas.openxmlformats.org/markup-compatibility/2006">
              <mc:Choice xmlns:v="urn:schemas-microsoft-com:vml" Requires="v">
                <p:oleObj spid="_x0000_s3452"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95010" y="2983230"/>
                        <a:ext cx="891540" cy="371475"/>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95010" y="3354707"/>
          <a:ext cx="891540" cy="386953"/>
        </p:xfrm>
        <a:graphic>
          <a:graphicData uri="http://schemas.openxmlformats.org/presentationml/2006/ole">
            <mc:AlternateContent xmlns:mc="http://schemas.openxmlformats.org/markup-compatibility/2006">
              <mc:Choice xmlns:v="urn:schemas-microsoft-com:vml" Requires="v">
                <p:oleObj spid="_x0000_s3453"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5010" y="3354707"/>
                        <a:ext cx="891540" cy="38695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795010" y="3800477"/>
          <a:ext cx="891540" cy="386953"/>
        </p:xfrm>
        <a:graphic>
          <a:graphicData uri="http://schemas.openxmlformats.org/presentationml/2006/ole">
            <mc:AlternateContent xmlns:mc="http://schemas.openxmlformats.org/markup-compatibility/2006">
              <mc:Choice xmlns:v="urn:schemas-microsoft-com:vml" Requires="v">
                <p:oleObj spid="_x0000_s3454"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5010" y="3800477"/>
                        <a:ext cx="891540" cy="386953"/>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5010" y="4246247"/>
          <a:ext cx="891540" cy="312658"/>
        </p:xfrm>
        <a:graphic>
          <a:graphicData uri="http://schemas.openxmlformats.org/presentationml/2006/ole">
            <mc:AlternateContent xmlns:mc="http://schemas.openxmlformats.org/markup-compatibility/2006">
              <mc:Choice xmlns:v="urn:schemas-microsoft-com:vml" Requires="v">
                <p:oleObj spid="_x0000_s3455"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5010" y="4246247"/>
                        <a:ext cx="891540" cy="312658"/>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795010" y="4692016"/>
          <a:ext cx="891540" cy="297179"/>
        </p:xfrm>
        <a:graphic>
          <a:graphicData uri="http://schemas.openxmlformats.org/presentationml/2006/ole">
            <mc:AlternateContent xmlns:mc="http://schemas.openxmlformats.org/markup-compatibility/2006">
              <mc:Choice xmlns:v="urn:schemas-microsoft-com:vml" Requires="v">
                <p:oleObj spid="_x0000_s3456"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5010" y="4692016"/>
                        <a:ext cx="891540" cy="297179"/>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5795010" y="5137785"/>
          <a:ext cx="891540" cy="297180"/>
        </p:xfrm>
        <a:graphic>
          <a:graphicData uri="http://schemas.openxmlformats.org/presentationml/2006/ole">
            <mc:AlternateContent xmlns:mc="http://schemas.openxmlformats.org/markup-compatibility/2006">
              <mc:Choice xmlns:v="urn:schemas-microsoft-com:vml" Requires="v">
                <p:oleObj spid="_x0000_s3457"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5010" y="5137785"/>
                        <a:ext cx="891540" cy="29718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5795010" y="5583557"/>
          <a:ext cx="891540" cy="312658"/>
        </p:xfrm>
        <a:graphic>
          <a:graphicData uri="http://schemas.openxmlformats.org/presentationml/2006/ole">
            <mc:AlternateContent xmlns:mc="http://schemas.openxmlformats.org/markup-compatibility/2006">
              <mc:Choice xmlns:v="urn:schemas-microsoft-com:vml" Requires="v">
                <p:oleObj spid="_x0000_s3458"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795010" y="5583557"/>
                        <a:ext cx="891540" cy="312658"/>
                      </a:xfrm>
                      <a:prstGeom prst="rect">
                        <a:avLst/>
                      </a:prstGeom>
                    </p:spPr>
                  </p:pic>
                </p:oleObj>
              </mc:Fallback>
            </mc:AlternateContent>
          </a:graphicData>
        </a:graphic>
      </p:graphicFrame>
    </p:spTree>
    <p:extLst>
      <p:ext uri="{BB962C8B-B14F-4D97-AF65-F5344CB8AC3E}">
        <p14:creationId xmlns:p14="http://schemas.microsoft.com/office/powerpoint/2010/main" val="1866587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6545873"/>
        </p:xfrm>
        <a:graphic>
          <a:graphicData uri="http://schemas.openxmlformats.org/drawingml/2006/table">
            <a:tbl>
              <a:tblPr firstRow="1" bandRow="1">
                <a:tableStyleId>{5940675A-B579-460E-94D1-54222C63F5DA}</a:tableStyleId>
              </a:tblPr>
              <a:tblGrid>
                <a:gridCol w="5122510"/>
                <a:gridCol w="1571470"/>
                <a:gridCol w="1263015"/>
                <a:gridCol w="1775773"/>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r>
                        <a:rPr lang="en-US" sz="1200" baseline="0" dirty="0" smtClean="0"/>
                        <a:t> </a:t>
                      </a:r>
                      <a:endParaRPr lang="en-US" sz="1200" dirty="0"/>
                    </a:p>
                  </a:txBody>
                  <a:tcPr marL="115900" marR="115900" marT="44577" marB="44577"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r>
                        <a:rPr lang="en-US" sz="1200" baseline="0" dirty="0" smtClean="0"/>
                        <a:t> </a:t>
                      </a:r>
                      <a:endParaRPr lang="en-US" sz="1200" dirty="0"/>
                    </a:p>
                  </a:txBody>
                  <a:tcPr marL="115900" marR="115900" marT="44577" marB="44577"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30911">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5900" marR="115900" marT="44577" marB="44577"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41605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1516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549783">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54978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534924">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802386">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2" name="Object 1"/>
          <p:cNvGraphicFramePr>
            <a:graphicFrameLocks noChangeAspect="1"/>
          </p:cNvGraphicFramePr>
          <p:nvPr>
            <p:extLst/>
          </p:nvPr>
        </p:nvGraphicFramePr>
        <p:xfrm>
          <a:off x="5795010" y="1125856"/>
          <a:ext cx="891540" cy="371474"/>
        </p:xfrm>
        <a:graphic>
          <a:graphicData uri="http://schemas.openxmlformats.org/presentationml/2006/ole">
            <mc:AlternateContent xmlns:mc="http://schemas.openxmlformats.org/markup-compatibility/2006">
              <mc:Choice xmlns:v="urn:schemas-microsoft-com:vml" Requires="v">
                <p:oleObj spid="_x0000_s4472"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5010" y="1125856"/>
                        <a:ext cx="891540" cy="371474"/>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5795010" y="1556148"/>
          <a:ext cx="891540" cy="386953"/>
        </p:xfrm>
        <a:graphic>
          <a:graphicData uri="http://schemas.openxmlformats.org/presentationml/2006/ole">
            <mc:AlternateContent xmlns:mc="http://schemas.openxmlformats.org/markup-compatibility/2006">
              <mc:Choice xmlns:v="urn:schemas-microsoft-com:vml" Requires="v">
                <p:oleObj spid="_x0000_s4473"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5010" y="1556148"/>
                        <a:ext cx="891540" cy="386953"/>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95010" y="1943102"/>
          <a:ext cx="891540" cy="386953"/>
        </p:xfrm>
        <a:graphic>
          <a:graphicData uri="http://schemas.openxmlformats.org/presentationml/2006/ole">
            <mc:AlternateContent xmlns:mc="http://schemas.openxmlformats.org/markup-compatibility/2006">
              <mc:Choice xmlns:v="urn:schemas-microsoft-com:vml" Requires="v">
                <p:oleObj spid="_x0000_s4474"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5010" y="1943102"/>
                        <a:ext cx="891540" cy="38695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95010" y="2447688"/>
          <a:ext cx="891540" cy="386953"/>
        </p:xfrm>
        <a:graphic>
          <a:graphicData uri="http://schemas.openxmlformats.org/presentationml/2006/ole">
            <mc:AlternateContent xmlns:mc="http://schemas.openxmlformats.org/markup-compatibility/2006">
              <mc:Choice xmlns:v="urn:schemas-microsoft-com:vml" Requires="v">
                <p:oleObj spid="_x0000_s4475" name="Document" showAsIcon="1" r:id="rId9" imgW="914400" imgH="792360" progId="Word.Document.8">
                  <p:embed/>
                </p:oleObj>
              </mc:Choice>
              <mc:Fallback>
                <p:oleObj name="Document" showAsIcon="1" r:id="rId9" imgW="914400" imgH="792360" progId="Word.Document.8">
                  <p:embed/>
                  <p:pic>
                    <p:nvPicPr>
                      <p:cNvPr id="0" name=""/>
                      <p:cNvPicPr/>
                      <p:nvPr/>
                    </p:nvPicPr>
                    <p:blipFill>
                      <a:blip r:embed="rId10"/>
                      <a:stretch>
                        <a:fillRect/>
                      </a:stretch>
                    </p:blipFill>
                    <p:spPr>
                      <a:xfrm>
                        <a:off x="5795010" y="2447688"/>
                        <a:ext cx="891540" cy="38695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20715" y="2983231"/>
          <a:ext cx="939832" cy="371474"/>
        </p:xfrm>
        <a:graphic>
          <a:graphicData uri="http://schemas.openxmlformats.org/presentationml/2006/ole">
            <mc:AlternateContent xmlns:mc="http://schemas.openxmlformats.org/markup-compatibility/2006">
              <mc:Choice xmlns:v="urn:schemas-microsoft-com:vml" Requires="v">
                <p:oleObj spid="_x0000_s4476"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720715" y="2983231"/>
                        <a:ext cx="939832" cy="371474"/>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95010" y="3503297"/>
          <a:ext cx="891540" cy="312658"/>
        </p:xfrm>
        <a:graphic>
          <a:graphicData uri="http://schemas.openxmlformats.org/presentationml/2006/ole">
            <mc:AlternateContent xmlns:mc="http://schemas.openxmlformats.org/markup-compatibility/2006">
              <mc:Choice xmlns:v="urn:schemas-microsoft-com:vml" Requires="v">
                <p:oleObj spid="_x0000_s4477"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5010" y="3503297"/>
                        <a:ext cx="891540" cy="312658"/>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95010" y="4082178"/>
          <a:ext cx="891540" cy="312658"/>
        </p:xfrm>
        <a:graphic>
          <a:graphicData uri="http://schemas.openxmlformats.org/presentationml/2006/ole">
            <mc:AlternateContent xmlns:mc="http://schemas.openxmlformats.org/markup-compatibility/2006">
              <mc:Choice xmlns:v="urn:schemas-microsoft-com:vml" Requires="v">
                <p:oleObj spid="_x0000_s4478" name="Document" showAsIcon="1" r:id="rId15" imgW="914400" imgH="792360" progId="Word.Document.8">
                  <p:embed/>
                </p:oleObj>
              </mc:Choice>
              <mc:Fallback>
                <p:oleObj name="Document" showAsIcon="1" r:id="rId15" imgW="914400" imgH="792360" progId="Word.Document.8">
                  <p:embed/>
                  <p:pic>
                    <p:nvPicPr>
                      <p:cNvPr id="0" name=""/>
                      <p:cNvPicPr/>
                      <p:nvPr/>
                    </p:nvPicPr>
                    <p:blipFill>
                      <a:blip r:embed="rId16"/>
                      <a:stretch>
                        <a:fillRect/>
                      </a:stretch>
                    </p:blipFill>
                    <p:spPr>
                      <a:xfrm>
                        <a:off x="5795010" y="4082178"/>
                        <a:ext cx="891540" cy="312658"/>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795010" y="4676538"/>
          <a:ext cx="891540" cy="238363"/>
        </p:xfrm>
        <a:graphic>
          <a:graphicData uri="http://schemas.openxmlformats.org/presentationml/2006/ole">
            <mc:AlternateContent xmlns:mc="http://schemas.openxmlformats.org/markup-compatibility/2006">
              <mc:Choice xmlns:v="urn:schemas-microsoft-com:vml" Requires="v">
                <p:oleObj spid="_x0000_s4479"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795010" y="4676538"/>
                        <a:ext cx="891540" cy="238363"/>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5010" y="5122308"/>
          <a:ext cx="891540" cy="312658"/>
        </p:xfrm>
        <a:graphic>
          <a:graphicData uri="http://schemas.openxmlformats.org/presentationml/2006/ole">
            <mc:AlternateContent xmlns:mc="http://schemas.openxmlformats.org/markup-compatibility/2006">
              <mc:Choice xmlns:v="urn:schemas-microsoft-com:vml" Requires="v">
                <p:oleObj spid="_x0000_s4480"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5010" y="5122308"/>
                        <a:ext cx="891540" cy="312658"/>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795010" y="5568078"/>
          <a:ext cx="891540" cy="312658"/>
        </p:xfrm>
        <a:graphic>
          <a:graphicData uri="http://schemas.openxmlformats.org/presentationml/2006/ole">
            <mc:AlternateContent xmlns:mc="http://schemas.openxmlformats.org/markup-compatibility/2006">
              <mc:Choice xmlns:v="urn:schemas-microsoft-com:vml" Requires="v">
                <p:oleObj spid="_x0000_s4481" name="Document" showAsIcon="1" r:id="rId21" imgW="914400" imgH="792360" progId="Word.Document.8">
                  <p:embed/>
                </p:oleObj>
              </mc:Choice>
              <mc:Fallback>
                <p:oleObj name="Document" showAsIcon="1" r:id="rId21" imgW="914400" imgH="792360" progId="Word.Document.8">
                  <p:embed/>
                  <p:pic>
                    <p:nvPicPr>
                      <p:cNvPr id="0" name=""/>
                      <p:cNvPicPr/>
                      <p:nvPr/>
                    </p:nvPicPr>
                    <p:blipFill>
                      <a:blip r:embed="rId22"/>
                      <a:stretch>
                        <a:fillRect/>
                      </a:stretch>
                    </p:blipFill>
                    <p:spPr>
                      <a:xfrm>
                        <a:off x="5795010" y="5568078"/>
                        <a:ext cx="891540" cy="312658"/>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869305" y="6103620"/>
          <a:ext cx="742950" cy="297181"/>
        </p:xfrm>
        <a:graphic>
          <a:graphicData uri="http://schemas.openxmlformats.org/presentationml/2006/ole">
            <mc:AlternateContent xmlns:mc="http://schemas.openxmlformats.org/markup-compatibility/2006">
              <mc:Choice xmlns:v="urn:schemas-microsoft-com:vml" Requires="v">
                <p:oleObj spid="_x0000_s4482"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869305" y="6103620"/>
                        <a:ext cx="742950" cy="297181"/>
                      </a:xfrm>
                      <a:prstGeom prst="rect">
                        <a:avLst/>
                      </a:prstGeom>
                    </p:spPr>
                  </p:pic>
                </p:oleObj>
              </mc:Fallback>
            </mc:AlternateContent>
          </a:graphicData>
        </a:graphic>
      </p:graphicFrame>
    </p:spTree>
    <p:extLst>
      <p:ext uri="{BB962C8B-B14F-4D97-AF65-F5344CB8AC3E}">
        <p14:creationId xmlns:p14="http://schemas.microsoft.com/office/powerpoint/2010/main" val="197458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5360289"/>
        </p:xfrm>
        <a:graphic>
          <a:graphicData uri="http://schemas.openxmlformats.org/drawingml/2006/table">
            <a:tbl>
              <a:tblPr firstRow="1" bandRow="1">
                <a:tableStyleId>{5940675A-B579-460E-94D1-54222C63F5DA}</a:tableStyleId>
              </a:tblPr>
              <a:tblGrid>
                <a:gridCol w="5122510"/>
                <a:gridCol w="1571470"/>
                <a:gridCol w="1263015"/>
                <a:gridCol w="1775773"/>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74295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Remanded back</a:t>
                      </a:r>
                      <a:r>
                        <a:rPr lang="en-US" sz="1100" b="0" baseline="0" dirty="0" smtClean="0">
                          <a:solidFill>
                            <a:schemeClr val="accent1"/>
                          </a:solidFill>
                        </a:rPr>
                        <a:t> to AMWG for Further Discussion</a:t>
                      </a:r>
                      <a:endParaRPr lang="en-US" sz="1100" b="0" dirty="0" smtClean="0">
                        <a:solidFill>
                          <a:schemeClr val="accent1"/>
                        </a:solidFill>
                      </a:endParaRPr>
                    </a:p>
                  </a:txBody>
                  <a:tcPr marL="115900" marR="115900" marT="44577" marB="44577" anchor="ctr"/>
                </a:tc>
                <a:tc>
                  <a:txBody>
                    <a:bodyPr/>
                    <a:lstStyle/>
                    <a:p>
                      <a:r>
                        <a:rPr lang="en-US" sz="1200" dirty="0" smtClean="0"/>
                        <a:t>AMWG</a:t>
                      </a:r>
                      <a:r>
                        <a:rPr lang="en-US" sz="1200" baseline="0" dirty="0" smtClean="0"/>
                        <a:t> Delayed</a:t>
                      </a:r>
                      <a:endParaRPr lang="en-US" sz="1200" dirty="0" smtClean="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solidFill>
                          <a:srgbClr val="FF0000"/>
                        </a:solidFill>
                      </a:endParaRPr>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5900" marR="115900" marT="44577" marB="44577" anchor="ctr"/>
                </a:tc>
                <a:tc>
                  <a:txBody>
                    <a:bodyPr/>
                    <a:lstStyle/>
                    <a:p>
                      <a:endParaRPr lang="en-US" sz="1200" dirty="0">
                        <a:solidFill>
                          <a:srgbClr val="FF0000"/>
                        </a:solidFill>
                      </a:endParaRPr>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endParaRPr lang="en-US" sz="1800"/>
                    </a:p>
                  </a:txBody>
                  <a:tcPr marL="115900" marR="115900" marT="44577" marB="44577" anchor="ctr"/>
                </a:tc>
                <a:tc>
                  <a:txBody>
                    <a:bodyPr/>
                    <a:lstStyle/>
                    <a:p>
                      <a:endParaRPr lang="en-US" sz="18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r>
              <a:tr h="3615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14" name="Object 13"/>
          <p:cNvGraphicFramePr>
            <a:graphicFrameLocks noChangeAspect="1"/>
          </p:cNvGraphicFramePr>
          <p:nvPr>
            <p:extLst/>
          </p:nvPr>
        </p:nvGraphicFramePr>
        <p:xfrm>
          <a:off x="5795010" y="1868807"/>
          <a:ext cx="891540" cy="363736"/>
        </p:xfrm>
        <a:graphic>
          <a:graphicData uri="http://schemas.openxmlformats.org/presentationml/2006/ole">
            <mc:AlternateContent xmlns:mc="http://schemas.openxmlformats.org/markup-compatibility/2006">
              <mc:Choice xmlns:v="urn:schemas-microsoft-com:vml" Requires="v">
                <p:oleObj spid="_x0000_s5190" name="Document" showAsIcon="1" r:id="rId3" imgW="914400" imgH="792360" progId="Word.Document.8">
                  <p:embed/>
                </p:oleObj>
              </mc:Choice>
              <mc:Fallback>
                <p:oleObj name="Document" showAsIcon="1" r:id="rId3" imgW="914400" imgH="792360" progId="Word.Document.8">
                  <p:embed/>
                  <p:pic>
                    <p:nvPicPr>
                      <p:cNvPr id="0" name=""/>
                      <p:cNvPicPr/>
                      <p:nvPr/>
                    </p:nvPicPr>
                    <p:blipFill>
                      <a:blip r:embed="rId4"/>
                      <a:stretch>
                        <a:fillRect/>
                      </a:stretch>
                    </p:blipFill>
                    <p:spPr>
                      <a:xfrm>
                        <a:off x="5795010" y="1868807"/>
                        <a:ext cx="891540" cy="363736"/>
                      </a:xfrm>
                      <a:prstGeom prst="rect">
                        <a:avLst/>
                      </a:prstGeom>
                    </p:spPr>
                  </p:pic>
                </p:oleObj>
              </mc:Fallback>
            </mc:AlternateContent>
          </a:graphicData>
        </a:graphic>
      </p:graphicFrame>
      <p:graphicFrame>
        <p:nvGraphicFramePr>
          <p:cNvPr id="2" name="Object 1"/>
          <p:cNvGraphicFramePr>
            <a:graphicFrameLocks noChangeAspect="1"/>
          </p:cNvGraphicFramePr>
          <p:nvPr>
            <p:extLst/>
          </p:nvPr>
        </p:nvGraphicFramePr>
        <p:xfrm>
          <a:off x="5795010" y="1153717"/>
          <a:ext cx="891540" cy="386953"/>
        </p:xfrm>
        <a:graphic>
          <a:graphicData uri="http://schemas.openxmlformats.org/presentationml/2006/ole">
            <mc:AlternateContent xmlns:mc="http://schemas.openxmlformats.org/markup-compatibility/2006">
              <mc:Choice xmlns:v="urn:schemas-microsoft-com:vml" Requires="v">
                <p:oleObj spid="_x0000_s5191"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795010" y="1153717"/>
                        <a:ext cx="891540" cy="386953"/>
                      </a:xfrm>
                      <a:prstGeom prst="rect">
                        <a:avLst/>
                      </a:prstGeom>
                    </p:spPr>
                  </p:pic>
                </p:oleObj>
              </mc:Fallback>
            </mc:AlternateContent>
          </a:graphicData>
        </a:graphic>
      </p:graphicFrame>
    </p:spTree>
    <p:extLst>
      <p:ext uri="{BB962C8B-B14F-4D97-AF65-F5344CB8AC3E}">
        <p14:creationId xmlns:p14="http://schemas.microsoft.com/office/powerpoint/2010/main" val="814282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730" dirty="0">
                <a:solidFill>
                  <a:srgbClr val="FF0000"/>
                </a:solidFill>
              </a:rPr>
              <a:t>Rough Order Of Magnitude (ROM) Estimate of Effort Classification</a:t>
            </a:r>
          </a:p>
        </p:txBody>
      </p:sp>
      <p:sp>
        <p:nvSpPr>
          <p:cNvPr id="56323" name="TextBox 1"/>
          <p:cNvSpPr txBox="1">
            <a:spLocks noChangeArrowheads="1"/>
          </p:cNvSpPr>
          <p:nvPr/>
        </p:nvSpPr>
        <p:spPr bwMode="auto">
          <a:xfrm>
            <a:off x="586106" y="5062455"/>
            <a:ext cx="951542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78606" indent="-278606">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p>
          <a:p>
            <a:pPr marL="278606" indent="-278606">
              <a:buFont typeface="Arial" panose="020B0604020202020204" pitchFamily="34" charset="0"/>
              <a:buChar char="•"/>
            </a:pPr>
            <a:r>
              <a:rPr lang="en-US" altLang="en-US" i="0" dirty="0">
                <a:solidFill>
                  <a:schemeClr val="accent1"/>
                </a:solidFill>
                <a:ea typeface="MS PGothic" pitchFamily="34" charset="-128"/>
              </a:rPr>
              <a:t>Actual estimates could vary significantly depending on requirements.</a:t>
            </a:r>
          </a:p>
          <a:p>
            <a:pPr marL="278606" indent="-278606">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p>
          <a:p>
            <a:pPr marL="278606" indent="-278606">
              <a:buFont typeface="Arial" panose="020B0604020202020204" pitchFamily="34" charset="0"/>
              <a:buChar char="•"/>
            </a:pPr>
            <a:r>
              <a:rPr lang="en-US" altLang="en-US" i="0" dirty="0">
                <a:solidFill>
                  <a:schemeClr val="accent1"/>
                </a:solidFill>
                <a:ea typeface="MS PGothic" pitchFamily="34" charset="-128"/>
              </a:rPr>
              <a:t>Overall project cost will vary based on efficiency gains from packaging like functionality </a:t>
            </a:r>
          </a:p>
        </p:txBody>
      </p:sp>
      <p:graphicFrame>
        <p:nvGraphicFramePr>
          <p:cNvPr id="142393" name="Group 57"/>
          <p:cNvGraphicFramePr>
            <a:graphicFrameLocks noGrp="1"/>
          </p:cNvGraphicFramePr>
          <p:nvPr/>
        </p:nvGraphicFramePr>
        <p:xfrm>
          <a:off x="2750465" y="1789868"/>
          <a:ext cx="5822871" cy="2985731"/>
        </p:xfrm>
        <a:graphic>
          <a:graphicData uri="http://schemas.openxmlformats.org/drawingml/2006/table">
            <a:tbl>
              <a:tblPr/>
              <a:tblGrid>
                <a:gridCol w="2911435"/>
                <a:gridCol w="2911436"/>
              </a:tblGrid>
              <a:tr h="424101">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41127">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37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14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499">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491">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32519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Analysis of AMWG Change Requests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27</a:t>
            </a:fld>
            <a:endParaRPr lang="en-US"/>
          </a:p>
        </p:txBody>
      </p:sp>
      <p:sp>
        <p:nvSpPr>
          <p:cNvPr id="6" name="Content Placeholder 12"/>
          <p:cNvSpPr>
            <a:spLocks noGrp="1"/>
          </p:cNvSpPr>
          <p:nvPr>
            <p:ph idx="1"/>
          </p:nvPr>
        </p:nvSpPr>
        <p:spPr>
          <a:xfrm>
            <a:off x="533400" y="1143000"/>
            <a:ext cx="10698480" cy="5334000"/>
          </a:xfrm>
        </p:spPr>
        <p:txBody>
          <a:bodyPr>
            <a:normAutofit/>
          </a:bodyPr>
          <a:lstStyle/>
          <a:p>
            <a:r>
              <a:rPr lang="en-US" sz="2000" dirty="0" smtClean="0"/>
              <a:t>12 – Customer Usability Improvement</a:t>
            </a:r>
          </a:p>
          <a:p>
            <a:pPr marL="0" indent="0">
              <a:buNone/>
            </a:pPr>
            <a:endParaRPr lang="en-US" sz="2000" dirty="0"/>
          </a:p>
          <a:p>
            <a:r>
              <a:rPr lang="en-US" sz="2000" dirty="0"/>
              <a:t>7</a:t>
            </a:r>
            <a:r>
              <a:rPr lang="en-US" sz="2000" dirty="0" smtClean="0"/>
              <a:t> </a:t>
            </a:r>
            <a:r>
              <a:rPr lang="en-US" sz="2000" dirty="0"/>
              <a:t>– </a:t>
            </a:r>
            <a:r>
              <a:rPr lang="en-US" sz="2000" dirty="0" smtClean="0"/>
              <a:t>Third Party Enhancement</a:t>
            </a:r>
          </a:p>
          <a:p>
            <a:pPr marL="0" indent="0">
              <a:buNone/>
            </a:pPr>
            <a:endParaRPr lang="en-US" sz="2000" dirty="0"/>
          </a:p>
          <a:p>
            <a:r>
              <a:rPr lang="en-US" sz="2000" dirty="0" smtClean="0"/>
              <a:t>6 – SMT New Reporting</a:t>
            </a:r>
          </a:p>
          <a:p>
            <a:pPr marL="0" indent="0">
              <a:buNone/>
            </a:pPr>
            <a:endParaRPr lang="en-US" sz="2000" dirty="0" smtClean="0"/>
          </a:p>
          <a:p>
            <a:r>
              <a:rPr lang="en-US" sz="2000" dirty="0"/>
              <a:t>6</a:t>
            </a:r>
            <a:r>
              <a:rPr lang="en-US" sz="2000" dirty="0" smtClean="0"/>
              <a:t> – REP Usability Improvement</a:t>
            </a:r>
          </a:p>
          <a:p>
            <a:pPr marL="0" indent="0">
              <a:buNone/>
            </a:pPr>
            <a:endParaRPr lang="en-US" sz="1800" dirty="0" smtClean="0"/>
          </a:p>
        </p:txBody>
      </p:sp>
    </p:spTree>
    <p:extLst>
      <p:ext uri="{BB962C8B-B14F-4D97-AF65-F5344CB8AC3E}">
        <p14:creationId xmlns:p14="http://schemas.microsoft.com/office/powerpoint/2010/main" val="1206653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8655" y="2162891"/>
            <a:ext cx="10571560" cy="1433274"/>
          </a:xfrm>
        </p:spPr>
        <p:txBody>
          <a:bodyPr>
            <a:noAutofit/>
          </a:bodyPr>
          <a:lstStyle/>
          <a:p>
            <a:pPr algn="ctr"/>
            <a:r>
              <a:rPr lang="en-US" sz="3510" b="1" dirty="0" smtClean="0"/>
              <a:t>Summary of July 2016 Update to</a:t>
            </a:r>
            <a:br>
              <a:rPr lang="en-US" sz="3510" b="1" dirty="0" smtClean="0"/>
            </a:br>
            <a:r>
              <a:rPr lang="en-US" sz="3510" b="1" dirty="0" smtClean="0"/>
              <a:t>SMT Terms and Conditions</a:t>
            </a:r>
            <a:endParaRPr lang="en-US" sz="3510" dirty="0"/>
          </a:p>
        </p:txBody>
      </p:sp>
    </p:spTree>
    <p:extLst>
      <p:ext uri="{BB962C8B-B14F-4D97-AF65-F5344CB8AC3E}">
        <p14:creationId xmlns:p14="http://schemas.microsoft.com/office/powerpoint/2010/main" val="1059079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Summary of July 2016 SMT Terms and Conditions Update</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29</a:t>
            </a:fld>
            <a:endParaRPr lang="en-US"/>
          </a:p>
        </p:txBody>
      </p:sp>
      <p:sp>
        <p:nvSpPr>
          <p:cNvPr id="6" name="Content Placeholder 12"/>
          <p:cNvSpPr>
            <a:spLocks noGrp="1"/>
          </p:cNvSpPr>
          <p:nvPr>
            <p:ph idx="1"/>
          </p:nvPr>
        </p:nvSpPr>
        <p:spPr>
          <a:xfrm>
            <a:off x="533400" y="1143000"/>
            <a:ext cx="10698480" cy="5334000"/>
          </a:xfrm>
        </p:spPr>
        <p:txBody>
          <a:bodyPr>
            <a:normAutofit/>
          </a:bodyPr>
          <a:lstStyle/>
          <a:p>
            <a:pPr marL="0" indent="0">
              <a:buNone/>
            </a:pPr>
            <a:endParaRPr lang="en-US" sz="2000" dirty="0" smtClean="0"/>
          </a:p>
          <a:p>
            <a:pPr marL="0" indent="0">
              <a:buNone/>
            </a:pPr>
            <a:endParaRPr lang="en-US" sz="2000" dirty="0"/>
          </a:p>
          <a:p>
            <a:pPr marL="0" indent="0">
              <a:buNone/>
            </a:pPr>
            <a:r>
              <a:rPr lang="en-US" sz="2000" dirty="0" smtClean="0"/>
              <a:t>The SMT Website terms and conditions were updated in July 2016 to allow Third Parties to utilize vendors for their integration to SMT FTPS and API services.  This was already previously covered for REPS to utilize vendors.</a:t>
            </a:r>
          </a:p>
          <a:p>
            <a:pPr marL="0" indent="0">
              <a:buNone/>
            </a:pPr>
            <a:endParaRPr lang="en-US" sz="2000" dirty="0"/>
          </a:p>
          <a:p>
            <a:pPr marL="0" indent="0">
              <a:buNone/>
            </a:pPr>
            <a:r>
              <a:rPr lang="en-US" sz="2000" dirty="0" smtClean="0"/>
              <a:t>Terms and conditions were added to cover that Third Party vendors were not to share data outside of the Third Party.</a:t>
            </a:r>
          </a:p>
          <a:p>
            <a:pPr marL="0" indent="0">
              <a:buNone/>
            </a:pPr>
            <a:endParaRPr lang="en-US" sz="2000" dirty="0" smtClean="0"/>
          </a:p>
          <a:p>
            <a:pPr marL="0" indent="0">
              <a:buNone/>
            </a:pPr>
            <a:endParaRPr lang="en-US" sz="1800" dirty="0" smtClean="0"/>
          </a:p>
        </p:txBody>
      </p:sp>
    </p:spTree>
    <p:extLst>
      <p:ext uri="{BB962C8B-B14F-4D97-AF65-F5344CB8AC3E}">
        <p14:creationId xmlns:p14="http://schemas.microsoft.com/office/powerpoint/2010/main" val="4115934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Monthly Maintenance Schedule</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594360" y="1371600"/>
            <a:ext cx="10698480" cy="4876800"/>
          </a:xfrm>
        </p:spPr>
        <p:txBody>
          <a:bodyPr>
            <a:normAutofit/>
          </a:bodyPr>
          <a:lstStyle/>
          <a:p>
            <a:pPr marL="63500" indent="0">
              <a:buNone/>
            </a:pPr>
            <a:endParaRPr lang="en-US" sz="2400" dirty="0" smtClean="0">
              <a:cs typeface="Aharoni" pitchFamily="2" charset="-79"/>
            </a:endParaRPr>
          </a:p>
          <a:p>
            <a:pPr marL="63500" indent="0">
              <a:buNone/>
            </a:pPr>
            <a:r>
              <a:rPr lang="en-US" sz="2400" dirty="0" smtClean="0">
                <a:cs typeface="Aharoni" pitchFamily="2" charset="-79"/>
              </a:rPr>
              <a:t>Monthly maintenance to be conducted the third weekend of every month </a:t>
            </a:r>
          </a:p>
          <a:p>
            <a:pPr marL="63500" indent="0">
              <a:buNone/>
            </a:pPr>
            <a:endParaRPr lang="en-US" sz="2400" dirty="0" smtClean="0">
              <a:cs typeface="Aharoni" pitchFamily="2" charset="-79"/>
            </a:endParaRPr>
          </a:p>
          <a:p>
            <a:pPr marL="63500" indent="0">
              <a:buNone/>
            </a:pPr>
            <a:r>
              <a:rPr lang="en-US" sz="2400" dirty="0" smtClean="0">
                <a:cs typeface="Aharoni" pitchFamily="2" charset="-79"/>
              </a:rPr>
              <a:t>As needed additional maintenance to be conducted the first weekend of every month.</a:t>
            </a:r>
          </a:p>
          <a:p>
            <a:pPr marL="520700" indent="-457200"/>
            <a:endParaRPr lang="en-US" sz="2400" dirty="0">
              <a:cs typeface="Aharoni" pitchFamily="2" charset="-79"/>
            </a:endParaRPr>
          </a:p>
          <a:p>
            <a:pPr marL="63500" indent="0">
              <a:buNone/>
            </a:pPr>
            <a:r>
              <a:rPr lang="en-US" sz="2400" dirty="0" smtClean="0">
                <a:cs typeface="Aharoni" pitchFamily="2" charset="-79"/>
              </a:rPr>
              <a:t>Maintenance weekends will commence activities starting on Saturdays beginning at 12:01 A.M.</a:t>
            </a:r>
          </a:p>
          <a:p>
            <a:pPr marL="63500" indent="0">
              <a:buNone/>
            </a:pPr>
            <a:endParaRPr lang="en-US" sz="2400" dirty="0" smtClean="0">
              <a:cs typeface="Aharoni" pitchFamily="2" charset="-79"/>
            </a:endParaRPr>
          </a:p>
          <a:p>
            <a:pPr marL="520700" indent="-457200"/>
            <a:endParaRPr lang="en-US" sz="2400" dirty="0" smtClean="0">
              <a:cs typeface="Aharoni" pitchFamily="2" charset="-79"/>
            </a:endParaRPr>
          </a:p>
        </p:txBody>
      </p:sp>
    </p:spTree>
    <p:extLst>
      <p:ext uri="{BB962C8B-B14F-4D97-AF65-F5344CB8AC3E}">
        <p14:creationId xmlns:p14="http://schemas.microsoft.com/office/powerpoint/2010/main" val="655919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1049000" cy="1470025"/>
          </a:xfrm>
        </p:spPr>
        <p:txBody>
          <a:bodyPr>
            <a:noAutofit/>
          </a:bodyPr>
          <a:lstStyle/>
          <a:p>
            <a:pPr algn="ctr"/>
            <a:r>
              <a:rPr lang="en-US" sz="3600" b="1" dirty="0" smtClean="0"/>
              <a:t>Update on SMT Upcoming Events</a:t>
            </a:r>
            <a:br>
              <a:rPr lang="en-US" sz="3600" b="1" dirty="0" smtClean="0"/>
            </a:br>
            <a:r>
              <a:rPr lang="en-US" sz="3200" b="1" dirty="0" smtClean="0"/>
              <a:t>Maintenance, Releases and Disaster Recovery Exercise</a:t>
            </a:r>
            <a:endParaRPr lang="en-US" sz="32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Planned Events 2016</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5</a:t>
            </a:fld>
            <a:endParaRPr lang="en-US"/>
          </a:p>
        </p:txBody>
      </p:sp>
      <p:sp>
        <p:nvSpPr>
          <p:cNvPr id="6" name="Content Placeholder 12"/>
          <p:cNvSpPr>
            <a:spLocks noGrp="1"/>
          </p:cNvSpPr>
          <p:nvPr>
            <p:ph idx="1"/>
          </p:nvPr>
        </p:nvSpPr>
        <p:spPr>
          <a:xfrm>
            <a:off x="533400" y="1371600"/>
            <a:ext cx="10698480" cy="4876800"/>
          </a:xfrm>
        </p:spPr>
        <p:txBody>
          <a:bodyPr>
            <a:normAutofit fontScale="92500" lnSpcReduction="10000"/>
          </a:bodyPr>
          <a:lstStyle/>
          <a:p>
            <a:pPr marL="0" indent="0">
              <a:buNone/>
            </a:pPr>
            <a:endParaRPr lang="en-US" sz="1800" dirty="0"/>
          </a:p>
          <a:p>
            <a:r>
              <a:rPr lang="en-US" sz="1800" dirty="0" smtClean="0"/>
              <a:t>September 17, 2016 – Planned maintenance outage, minor release, and DR pre-test activities on third weekend - COMPLETED</a:t>
            </a:r>
          </a:p>
          <a:p>
            <a:endParaRPr lang="en-US" sz="1800" dirty="0"/>
          </a:p>
          <a:p>
            <a:r>
              <a:rPr lang="en-US" sz="1800" dirty="0" smtClean="0"/>
              <a:t>October 8 through October 15, 2016 – Annual disaster recovery exercise</a:t>
            </a:r>
          </a:p>
          <a:p>
            <a:pPr lvl="1"/>
            <a:r>
              <a:rPr lang="en-US" sz="1800" dirty="0" smtClean="0"/>
              <a:t> 12 Hour outage Saturday October 8, 12:01 AM to 10:00 </a:t>
            </a:r>
            <a:r>
              <a:rPr lang="en-US" sz="1800" dirty="0"/>
              <a:t>A</a:t>
            </a:r>
            <a:r>
              <a:rPr lang="en-US" sz="1800" dirty="0" smtClean="0"/>
              <a:t>M to flip to DR site</a:t>
            </a:r>
          </a:p>
          <a:p>
            <a:pPr lvl="1"/>
            <a:r>
              <a:rPr lang="en-US" sz="1800" dirty="0"/>
              <a:t> 12 Hour outage Saturday October </a:t>
            </a:r>
            <a:r>
              <a:rPr lang="en-US" sz="1800" dirty="0" smtClean="0"/>
              <a:t>15, 12:01 </a:t>
            </a:r>
            <a:r>
              <a:rPr lang="en-US" sz="1800" dirty="0"/>
              <a:t>AM to </a:t>
            </a:r>
            <a:r>
              <a:rPr lang="en-US" sz="1800" dirty="0" smtClean="0"/>
              <a:t>10:00 </a:t>
            </a:r>
            <a:r>
              <a:rPr lang="en-US" sz="1800" dirty="0"/>
              <a:t>A</a:t>
            </a:r>
            <a:r>
              <a:rPr lang="en-US" sz="1800" dirty="0" smtClean="0"/>
              <a:t>M </a:t>
            </a:r>
            <a:r>
              <a:rPr lang="en-US" sz="1800" dirty="0"/>
              <a:t>to flip </a:t>
            </a:r>
            <a:r>
              <a:rPr lang="en-US" sz="1800" dirty="0" smtClean="0"/>
              <a:t>back to Production </a:t>
            </a:r>
            <a:r>
              <a:rPr lang="en-US" sz="1800" dirty="0"/>
              <a:t>site</a:t>
            </a:r>
            <a:endParaRPr lang="en-US" sz="1800" dirty="0" smtClean="0"/>
          </a:p>
          <a:p>
            <a:pPr marL="0" indent="0">
              <a:buNone/>
            </a:pPr>
            <a:endParaRPr lang="en-US" sz="1800" dirty="0" smtClean="0"/>
          </a:p>
          <a:p>
            <a:r>
              <a:rPr lang="en-US" sz="1800" dirty="0" smtClean="0"/>
              <a:t>November 19, 2016 – Planned maintenance outage on third weekend</a:t>
            </a:r>
          </a:p>
          <a:p>
            <a:endParaRPr lang="en-US" sz="1800" dirty="0"/>
          </a:p>
          <a:p>
            <a:r>
              <a:rPr lang="en-US" sz="1800" dirty="0" smtClean="0"/>
              <a:t>December 17, 2016 – Planned maintenance outage and minor release on third weekend</a:t>
            </a:r>
          </a:p>
          <a:p>
            <a:endParaRPr lang="en-US" sz="1800" dirty="0"/>
          </a:p>
          <a:p>
            <a:pPr marL="0" indent="0">
              <a:buNone/>
            </a:pPr>
            <a:r>
              <a:rPr lang="en-US" sz="1800" dirty="0"/>
              <a:t>Market Notices will be sent out for all events at 30 days, 10 days, 3 days, 1 day and upon successful </a:t>
            </a:r>
            <a:r>
              <a:rPr lang="en-US" sz="1800" dirty="0" smtClean="0"/>
              <a:t>completion</a:t>
            </a:r>
          </a:p>
          <a:p>
            <a:pPr marL="0" indent="0">
              <a:buNone/>
            </a:pPr>
            <a:endParaRPr lang="en-US" sz="1800" dirty="0"/>
          </a:p>
          <a:p>
            <a:pPr marL="0" indent="0">
              <a:buNone/>
            </a:pPr>
            <a:r>
              <a:rPr lang="en-US" sz="1800" dirty="0" smtClean="0"/>
              <a:t>*** Additional maintenance days may be added due to current unknown issuance of critical software patches or situations requiring security updates</a:t>
            </a:r>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3558922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smtClean="0"/>
              <a:t>September </a:t>
            </a:r>
            <a:r>
              <a:rPr lang="en-US" sz="3600" b="1" dirty="0" smtClean="0"/>
              <a:t>17, 2016</a:t>
            </a:r>
            <a:br>
              <a:rPr lang="en-US" sz="3600" b="1" dirty="0" smtClean="0"/>
            </a:br>
            <a:r>
              <a:rPr lang="en-US" sz="3200" b="1" dirty="0" smtClean="0"/>
              <a:t>Minor Release to Correct Deficiencies and Usability Defects </a:t>
            </a:r>
            <a:endParaRPr lang="en-US" sz="3200" dirty="0"/>
          </a:p>
        </p:txBody>
      </p:sp>
    </p:spTree>
    <p:extLst>
      <p:ext uri="{BB962C8B-B14F-4D97-AF65-F5344CB8AC3E}">
        <p14:creationId xmlns:p14="http://schemas.microsoft.com/office/powerpoint/2010/main" val="2614443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September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7</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63500" indent="0">
              <a:buNone/>
            </a:pPr>
            <a:r>
              <a:rPr lang="en-US" sz="1800" dirty="0" smtClean="0">
                <a:cs typeface="Aharoni" pitchFamily="2" charset="-79"/>
              </a:rPr>
              <a:t>Planned Release for September 17 2016 SMT included the following:</a:t>
            </a:r>
          </a:p>
          <a:p>
            <a:pPr marL="346075" lvl="1" indent="0">
              <a:buNone/>
            </a:pPr>
            <a:endParaRPr lang="en-US" sz="1800" dirty="0" smtClean="0"/>
          </a:p>
          <a:p>
            <a:r>
              <a:rPr lang="en-US" sz="1800" dirty="0" smtClean="0"/>
              <a:t>Providing month to month variances for each item on the SMT Third Party statistics report </a:t>
            </a:r>
            <a:endParaRPr lang="en-US" sz="1800" b="1" dirty="0"/>
          </a:p>
          <a:p>
            <a:pPr lvl="1"/>
            <a:r>
              <a:rPr lang="en-US" sz="1800" dirty="0" smtClean="0"/>
              <a:t>Previously the SMT Third Party statistics report did not provide month to month variances</a:t>
            </a:r>
            <a:endParaRPr lang="en-US" sz="1800" dirty="0"/>
          </a:p>
          <a:p>
            <a:pPr lvl="1"/>
            <a:r>
              <a:rPr lang="en-US" sz="1800" dirty="0"/>
              <a:t>P</a:t>
            </a:r>
            <a:r>
              <a:rPr lang="en-US" sz="1800" dirty="0" smtClean="0"/>
              <a:t>arenthesis for each statistic were added providing the change from the previous month</a:t>
            </a:r>
          </a:p>
          <a:p>
            <a:pPr lvl="1"/>
            <a:endParaRPr lang="en-US" sz="1800" dirty="0"/>
          </a:p>
          <a:p>
            <a:r>
              <a:rPr lang="en-US" sz="1800" dirty="0" smtClean="0"/>
              <a:t>Corrected the tab key to navigate a user from the </a:t>
            </a:r>
            <a:r>
              <a:rPr lang="en-US" sz="1800" dirty="0"/>
              <a:t>U</a:t>
            </a:r>
            <a:r>
              <a:rPr lang="en-US" sz="1800" dirty="0" smtClean="0"/>
              <a:t>ser ID field to the Password field on the SMT login page</a:t>
            </a:r>
          </a:p>
          <a:p>
            <a:pPr lvl="1"/>
            <a:r>
              <a:rPr lang="en-US" sz="1800" dirty="0" smtClean="0"/>
              <a:t>Previously clicking the tab key </a:t>
            </a:r>
            <a:r>
              <a:rPr lang="en-US" sz="1800" dirty="0"/>
              <a:t>from the User ID field </a:t>
            </a:r>
            <a:r>
              <a:rPr lang="en-US" sz="1800" dirty="0" smtClean="0"/>
              <a:t>navigated a user to the Forgot User ID link</a:t>
            </a:r>
          </a:p>
          <a:p>
            <a:pPr lvl="1"/>
            <a:r>
              <a:rPr lang="en-US" sz="1800" dirty="0" smtClean="0"/>
              <a:t>The tab key now navigates </a:t>
            </a:r>
            <a:r>
              <a:rPr lang="en-US" sz="1800" dirty="0"/>
              <a:t>a</a:t>
            </a:r>
            <a:r>
              <a:rPr lang="en-US" sz="1800" dirty="0" smtClean="0"/>
              <a:t> user from the User ID field to the Password field</a:t>
            </a:r>
          </a:p>
          <a:p>
            <a:pPr marL="346075" lvl="1" indent="0">
              <a:buNone/>
            </a:pPr>
            <a:endParaRPr lang="en-US" sz="1800" dirty="0"/>
          </a:p>
        </p:txBody>
      </p:sp>
    </p:spTree>
    <p:extLst>
      <p:ext uri="{BB962C8B-B14F-4D97-AF65-F5344CB8AC3E}">
        <p14:creationId xmlns:p14="http://schemas.microsoft.com/office/powerpoint/2010/main" val="51560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September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8</a:t>
            </a:fld>
            <a:endParaRPr lang="en-US"/>
          </a:p>
        </p:txBody>
      </p:sp>
      <p:sp>
        <p:nvSpPr>
          <p:cNvPr id="6" name="Content Placeholder 12"/>
          <p:cNvSpPr>
            <a:spLocks noGrp="1"/>
          </p:cNvSpPr>
          <p:nvPr>
            <p:ph idx="1"/>
          </p:nvPr>
        </p:nvSpPr>
        <p:spPr>
          <a:xfrm>
            <a:off x="533400" y="1371600"/>
            <a:ext cx="10698480" cy="4876800"/>
          </a:xfrm>
        </p:spPr>
        <p:txBody>
          <a:bodyPr>
            <a:normAutofit lnSpcReduction="10000"/>
          </a:bodyPr>
          <a:lstStyle/>
          <a:p>
            <a:pPr marL="63500" indent="0">
              <a:buNone/>
            </a:pPr>
            <a:r>
              <a:rPr lang="en-US" sz="1800" dirty="0" smtClean="0">
                <a:cs typeface="Aharoni" pitchFamily="2" charset="-79"/>
              </a:rPr>
              <a:t>Planned Release for September 17 2016 SMT included the following:</a:t>
            </a:r>
          </a:p>
          <a:p>
            <a:pPr marL="346075" lvl="1" indent="0">
              <a:buNone/>
            </a:pPr>
            <a:endParaRPr lang="en-US" sz="1800" dirty="0"/>
          </a:p>
          <a:p>
            <a:r>
              <a:rPr lang="en-US" sz="1800" dirty="0" smtClean="0"/>
              <a:t>Improved the SMT website portal On Demand Read description for users</a:t>
            </a:r>
          </a:p>
          <a:p>
            <a:pPr lvl="1"/>
            <a:r>
              <a:rPr lang="en-US" sz="1800" dirty="0" smtClean="0"/>
              <a:t>Previously when a user clicked the On Demand Read button on SMT the message displayed was “Please wait. Your on demand request is being processed.  Please wait a few moments then click </a:t>
            </a:r>
            <a:r>
              <a:rPr lang="en-US" sz="1800" u="sng" dirty="0" smtClean="0">
                <a:solidFill>
                  <a:schemeClr val="accent1">
                    <a:lumMod val="50000"/>
                  </a:schemeClr>
                </a:solidFill>
              </a:rPr>
              <a:t>here</a:t>
            </a:r>
            <a:r>
              <a:rPr lang="en-US" sz="1800" dirty="0" smtClean="0"/>
              <a:t> to refresh your screen”</a:t>
            </a:r>
          </a:p>
          <a:p>
            <a:pPr lvl="1"/>
            <a:r>
              <a:rPr lang="en-US" sz="1800" dirty="0" smtClean="0"/>
              <a:t>TDSPs process differently the data provided by an On Demand Read.  Some TDSPs go straight to the meter and get a new read.  Some TDSPs go to a data store where more current data is collected several times a day and stored.</a:t>
            </a:r>
          </a:p>
          <a:p>
            <a:pPr lvl="1"/>
            <a:r>
              <a:rPr lang="en-US" sz="1800" dirty="0" smtClean="0"/>
              <a:t>SMT now identifies the users TDSP territory and after the user clicks the On Demand Read button it provides more descriptive information of what data that will be returned.</a:t>
            </a:r>
          </a:p>
          <a:p>
            <a:pPr marL="346075" lvl="1" indent="0">
              <a:buNone/>
            </a:pPr>
            <a:endParaRPr lang="en-US" sz="1800" dirty="0" smtClean="0"/>
          </a:p>
          <a:p>
            <a:r>
              <a:rPr lang="en-US" sz="1800" dirty="0" smtClean="0"/>
              <a:t>Corrected a typo on the SMT Third Party agreement rejection reason screen</a:t>
            </a:r>
          </a:p>
          <a:p>
            <a:pPr lvl="1"/>
            <a:r>
              <a:rPr lang="en-US" sz="1800" dirty="0" smtClean="0"/>
              <a:t>Previously one of the selections for agreement rejection read “</a:t>
            </a:r>
            <a:r>
              <a:rPr lang="en-US" sz="1800" dirty="0"/>
              <a:t>Do no agree with the company’s privacy / security </a:t>
            </a:r>
            <a:r>
              <a:rPr lang="en-US" sz="1800" dirty="0" smtClean="0"/>
              <a:t>policy”</a:t>
            </a:r>
          </a:p>
          <a:p>
            <a:pPr lvl="1"/>
            <a:r>
              <a:rPr lang="en-US" sz="1800" dirty="0" smtClean="0"/>
              <a:t>This selection now reads “</a:t>
            </a:r>
            <a:r>
              <a:rPr lang="en-US" sz="1800" dirty="0"/>
              <a:t>Do </a:t>
            </a:r>
            <a:r>
              <a:rPr lang="en-US" sz="1800" dirty="0" smtClean="0"/>
              <a:t>not </a:t>
            </a:r>
            <a:r>
              <a:rPr lang="en-US" sz="1800" dirty="0"/>
              <a:t>agree with the company’s privacy / security </a:t>
            </a:r>
            <a:r>
              <a:rPr lang="en-US" sz="1800" dirty="0" smtClean="0"/>
              <a:t>policy”</a:t>
            </a:r>
            <a:endParaRPr lang="en-US" sz="1800" dirty="0"/>
          </a:p>
        </p:txBody>
      </p:sp>
    </p:spTree>
    <p:extLst>
      <p:ext uri="{BB962C8B-B14F-4D97-AF65-F5344CB8AC3E}">
        <p14:creationId xmlns:p14="http://schemas.microsoft.com/office/powerpoint/2010/main" val="228159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September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9</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346075" lvl="1" indent="0">
              <a:buNone/>
            </a:pPr>
            <a:endParaRPr lang="en-US" sz="1800" dirty="0" smtClean="0"/>
          </a:p>
          <a:p>
            <a:pPr marL="0" indent="0">
              <a:buNone/>
            </a:pPr>
            <a:r>
              <a:rPr lang="en-US" sz="1800" dirty="0"/>
              <a:t>The Release </a:t>
            </a:r>
            <a:r>
              <a:rPr lang="en-US" sz="1800" dirty="0" smtClean="0"/>
              <a:t>was planned for implementation </a:t>
            </a:r>
            <a:r>
              <a:rPr lang="en-US" sz="1800" dirty="0"/>
              <a:t>on </a:t>
            </a:r>
            <a:r>
              <a:rPr lang="en-US" sz="1800" dirty="0" smtClean="0"/>
              <a:t>September 17, 2016 and required </a:t>
            </a:r>
            <a:r>
              <a:rPr lang="en-US" sz="1800" dirty="0"/>
              <a:t>an outage of the portal website, HAN and ODR from </a:t>
            </a:r>
            <a:r>
              <a:rPr lang="en-US" sz="1800" dirty="0" smtClean="0"/>
              <a:t>Saturday September 17, 2016 12:01 </a:t>
            </a:r>
            <a:r>
              <a:rPr lang="en-US" sz="1800" dirty="0"/>
              <a:t>A</a:t>
            </a:r>
            <a:r>
              <a:rPr lang="en-US" sz="1800" dirty="0" smtClean="0"/>
              <a:t>.M</a:t>
            </a:r>
            <a:r>
              <a:rPr lang="en-US" sz="1800" dirty="0"/>
              <a:t>. CST until </a:t>
            </a:r>
            <a:r>
              <a:rPr lang="en-US" sz="1800" dirty="0" smtClean="0"/>
              <a:t>Saturday September 17, 2016 11:59 </a:t>
            </a:r>
            <a:r>
              <a:rPr lang="en-US" sz="1800" dirty="0"/>
              <a:t>A.M. </a:t>
            </a:r>
            <a:r>
              <a:rPr lang="en-US" sz="1800" dirty="0" smtClean="0"/>
              <a:t>CST.  HAN and FTPS folders were available at 11:59 A.M. CST as planned.  However, due to an issue with installation of fix pack 11 to the security servers the SMT portal website required an additional 4 hour outage until 4:00 P.M. CST.</a:t>
            </a:r>
            <a:endParaRPr lang="en-US" sz="1800" dirty="0"/>
          </a:p>
          <a:p>
            <a:pPr marL="0" indent="0">
              <a:buNone/>
            </a:pPr>
            <a:endParaRPr lang="en-US" sz="1800" dirty="0"/>
          </a:p>
          <a:p>
            <a:pPr marL="0" indent="0">
              <a:buNone/>
            </a:pPr>
            <a:r>
              <a:rPr lang="en-US" sz="1800" dirty="0"/>
              <a:t>LSE file delivery and the FTPS folders </a:t>
            </a:r>
            <a:r>
              <a:rPr lang="en-US" sz="1800" dirty="0" smtClean="0"/>
              <a:t>were not affected</a:t>
            </a:r>
            <a:r>
              <a:rPr lang="en-US" sz="1800" dirty="0"/>
              <a:t>.</a:t>
            </a:r>
          </a:p>
          <a:p>
            <a:pPr marL="0" indent="0">
              <a:buNone/>
            </a:pPr>
            <a:endParaRPr lang="en-US" sz="1800" dirty="0"/>
          </a:p>
          <a:p>
            <a:pPr marL="0" indent="0">
              <a:buNone/>
            </a:pPr>
            <a:r>
              <a:rPr lang="en-US" sz="1800" dirty="0"/>
              <a:t>Market Notices </a:t>
            </a:r>
            <a:r>
              <a:rPr lang="en-US" sz="1800" dirty="0" smtClean="0"/>
              <a:t>were sent out - 30 day (8//17/16), 10 day (9/7/16), 3 day (9/14/16), 1 day (9/16/6), and Final Complete (9/18/16)</a:t>
            </a:r>
            <a:endParaRPr lang="en-US" sz="1800" dirty="0"/>
          </a:p>
          <a:p>
            <a:pPr lvl="1"/>
            <a:endParaRPr lang="en-US" sz="1800" dirty="0"/>
          </a:p>
        </p:txBody>
      </p:sp>
    </p:spTree>
    <p:extLst>
      <p:ext uri="{BB962C8B-B14F-4D97-AF65-F5344CB8AC3E}">
        <p14:creationId xmlns:p14="http://schemas.microsoft.com/office/powerpoint/2010/main" val="33866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35251</TotalTime>
  <Words>2907</Words>
  <Application>Microsoft Office PowerPoint</Application>
  <PresentationFormat>Custom</PresentationFormat>
  <Paragraphs>447</Paragraphs>
  <Slides>29</Slides>
  <Notes>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8" baseType="lpstr">
      <vt:lpstr>MS PGothic</vt:lpstr>
      <vt:lpstr>Aharoni</vt:lpstr>
      <vt:lpstr>Arial</vt:lpstr>
      <vt:lpstr>Times New Roman</vt:lpstr>
      <vt:lpstr>Wingdings</vt:lpstr>
      <vt:lpstr>S&amp;C-2010</vt:lpstr>
      <vt:lpstr>Custom Design</vt:lpstr>
      <vt:lpstr>7_S&amp;C-2010</vt:lpstr>
      <vt:lpstr>Document</vt:lpstr>
      <vt:lpstr>SMT Update To AMWG </vt:lpstr>
      <vt:lpstr>SMT Standard Monthly  Maintenance Schedule</vt:lpstr>
      <vt:lpstr>SMT Monthly Maintenance Schedule</vt:lpstr>
      <vt:lpstr>Update on SMT Upcoming Events Maintenance, Releases and Disaster Recovery Exercise</vt:lpstr>
      <vt:lpstr>SMT Planned Events 2016 </vt:lpstr>
      <vt:lpstr>September 17, 2016 Minor Release to Correct Deficiencies and Usability Defects </vt:lpstr>
      <vt:lpstr>September 17, 2016 SMT Minor Release to Correct Deficiencies and Usability Defects </vt:lpstr>
      <vt:lpstr>September 17, 2016 SMT Minor Release to Correct Deficiencies and Usability Defects </vt:lpstr>
      <vt:lpstr>September 17, 2016 SMT Minor Release to Correct Deficiencies and Usability Defects </vt:lpstr>
      <vt:lpstr>October 8 through October 15, 2016 SMT Disaster Recovery Exercise</vt:lpstr>
      <vt:lpstr>October 8 through October 15, 2016 SMT Disaster Recovery Exercise </vt:lpstr>
      <vt:lpstr>Discuss Appropriate Management of Customer Share Feedback SMT Enhancement Suggestions</vt:lpstr>
      <vt:lpstr>Q&amp;A Monthly SMT Reports to AMWG Data Through September 2016</vt:lpstr>
      <vt:lpstr>SMT Monthly Market Report AMWG Requested Statistics </vt:lpstr>
      <vt:lpstr>SMT Monthly Market Report AMWG Requested Statistics </vt:lpstr>
      <vt:lpstr>SMT Third Party One Time Help Desk Tickets Inquiry  Analysis of the 81 ROR Validation Help Desk Tickets</vt:lpstr>
      <vt:lpstr>Level 1 Help  Desk – Third Party Tickets September 1, 2015 – June 30th, 2016 </vt:lpstr>
      <vt:lpstr>Analysis of 81 Third Party ROR Validation Tickets </vt:lpstr>
      <vt:lpstr>Status Update of AMWG Change Requests As of February 15, 2016</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Analysis of AMWG Change Requests </vt:lpstr>
      <vt:lpstr>Summary of July 2016 Update to SMT Terms and Conditions</vt:lpstr>
      <vt:lpstr>Summary of July 2016 SMT Terms and Conditions Update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Microsoft account</cp:lastModifiedBy>
  <cp:revision>980</cp:revision>
  <cp:lastPrinted>2016-09-30T17:09:08Z</cp:lastPrinted>
  <dcterms:modified xsi:type="dcterms:W3CDTF">2016-10-06T19:36:57Z</dcterms:modified>
</cp:coreProperties>
</file>