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32"/>
  </p:notesMasterIdLst>
  <p:handoutMasterIdLst>
    <p:handoutMasterId r:id="rId33"/>
  </p:handoutMasterIdLst>
  <p:sldIdLst>
    <p:sldId id="260" r:id="rId7"/>
    <p:sldId id="406" r:id="rId8"/>
    <p:sldId id="429" r:id="rId9"/>
    <p:sldId id="431" r:id="rId10"/>
    <p:sldId id="364" r:id="rId11"/>
    <p:sldId id="415" r:id="rId12"/>
    <p:sldId id="417" r:id="rId13"/>
    <p:sldId id="421" r:id="rId14"/>
    <p:sldId id="432" r:id="rId15"/>
    <p:sldId id="422" r:id="rId16"/>
    <p:sldId id="424" r:id="rId17"/>
    <p:sldId id="428" r:id="rId18"/>
    <p:sldId id="433" r:id="rId19"/>
    <p:sldId id="434" r:id="rId20"/>
    <p:sldId id="407" r:id="rId21"/>
    <p:sldId id="324" r:id="rId22"/>
    <p:sldId id="334" r:id="rId23"/>
    <p:sldId id="430" r:id="rId24"/>
    <p:sldId id="435" r:id="rId25"/>
    <p:sldId id="414" r:id="rId26"/>
    <p:sldId id="389" r:id="rId27"/>
    <p:sldId id="391" r:id="rId28"/>
    <p:sldId id="403" r:id="rId29"/>
    <p:sldId id="436" r:id="rId30"/>
    <p:sldId id="352" r:id="rId3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2D48F897-9111-4BBF-9A46-3EDE4FCFEE41}">
          <p14:sldIdLst>
            <p14:sldId id="260"/>
            <p14:sldId id="406"/>
            <p14:sldId id="429"/>
          </p14:sldIdLst>
        </p14:section>
        <p14:section name="Reg" id="{1B44D38E-382D-4532-8E00-130C27045FA8}">
          <p14:sldIdLst>
            <p14:sldId id="431"/>
            <p14:sldId id="364"/>
            <p14:sldId id="415"/>
            <p14:sldId id="417"/>
            <p14:sldId id="421"/>
            <p14:sldId id="432"/>
            <p14:sldId id="422"/>
            <p14:sldId id="424"/>
            <p14:sldId id="428"/>
            <p14:sldId id="433"/>
            <p14:sldId id="434"/>
          </p14:sldIdLst>
        </p14:section>
        <p14:section name="RRS" id="{D94F9175-9BD6-4C10-8344-D58AD5F2095D}">
          <p14:sldIdLst>
            <p14:sldId id="407"/>
            <p14:sldId id="324"/>
            <p14:sldId id="334"/>
            <p14:sldId id="430"/>
            <p14:sldId id="435"/>
          </p14:sldIdLst>
        </p14:section>
        <p14:section name="NSRS" id="{D2AEFB41-5F05-4B3B-A032-A6521EFB2F93}">
          <p14:sldIdLst>
            <p14:sldId id="414"/>
            <p14:sldId id="389"/>
            <p14:sldId id="391"/>
            <p14:sldId id="403"/>
            <p14:sldId id="436"/>
          </p14:sldIdLst>
        </p14:section>
        <p14:section name="The End" id="{4E6D3082-1967-421D-AFB1-0ADD19E46787}">
          <p14:sldIdLst>
            <p14:sldId id="35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evosjana, Julia" initials="MJ" lastIdx="6" clrIdx="0">
    <p:extLst>
      <p:ext uri="{19B8F6BF-5375-455C-9EA6-DF929625EA0E}">
        <p15:presenceInfo xmlns:p15="http://schemas.microsoft.com/office/powerpoint/2012/main" userId="S-1-5-21-639947351-343809578-3807592339-33567" providerId="AD"/>
      </p:ext>
    </p:extLst>
  </p:cmAuthor>
  <p:cmAuthor id="2" name="Mago, Nitika" initials="NVM" lastIdx="7" clrIdx="1">
    <p:extLst>
      <p:ext uri="{19B8F6BF-5375-455C-9EA6-DF929625EA0E}">
        <p15:presenceInfo xmlns:p15="http://schemas.microsoft.com/office/powerpoint/2012/main" userId="Mago, Nitik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41" autoAdjust="0"/>
  </p:normalViewPr>
  <p:slideViewPr>
    <p:cSldViewPr showGuides="1">
      <p:cViewPr varScale="1">
        <p:scale>
          <a:sx n="122" d="100"/>
          <a:sy n="122" d="100"/>
        </p:scale>
        <p:origin x="1206" y="96"/>
      </p:cViewPr>
      <p:guideLst>
        <p:guide orient="horz" pos="2160"/>
        <p:guide pos="2880"/>
      </p:guideLst>
    </p:cSldViewPr>
  </p:slideViewPr>
  <p:outlineViewPr>
    <p:cViewPr>
      <p:scale>
        <a:sx n="33" d="100"/>
        <a:sy n="33" d="100"/>
      </p:scale>
      <p:origin x="0" y="-294"/>
    </p:cViewPr>
  </p:outlineViewPr>
  <p:notesTextViewPr>
    <p:cViewPr>
      <p:scale>
        <a:sx n="3" d="2"/>
        <a:sy n="3" d="2"/>
      </p:scale>
      <p:origin x="0" y="0"/>
    </p:cViewPr>
  </p:notesTextViewPr>
  <p:sorterViewPr>
    <p:cViewPr>
      <p:scale>
        <a:sx n="100" d="100"/>
        <a:sy n="100" d="100"/>
      </p:scale>
      <p:origin x="0" y="-9534"/>
    </p:cViewPr>
  </p:sorter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9/22/2016</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9/22/2016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3.16 Standards for Determining Ancillary Service Quantities</a:t>
            </a:r>
          </a:p>
          <a:p>
            <a:endParaRPr lang="en-US" sz="1200" dirty="0" smtClean="0"/>
          </a:p>
          <a:p>
            <a:r>
              <a:rPr lang="en-US" sz="1200" dirty="0" smtClean="0"/>
              <a:t>The ERCOT Board shall review and approve ERCOT's methodology for determining the minimum Ancillary Service requirements, the monthly percentage of Load Resources, Controllable Load Resources and DC Ties allowed to provide RRS, and the maximum amount of Reg-Up and Reg-Down that can be provided by Resources providing FRRS-Up and FRRS-Down.</a:t>
            </a:r>
          </a:p>
          <a:p>
            <a:endParaRPr lang="en-US" dirty="0" smtClean="0"/>
          </a:p>
          <a:p>
            <a:r>
              <a:rPr lang="en-US" dirty="0" smtClean="0"/>
              <a:t>Last done by BOD Dec 2014.</a:t>
            </a: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2</a:t>
            </a:fld>
            <a:endParaRPr lang="en-US" dirty="0"/>
          </a:p>
        </p:txBody>
      </p:sp>
    </p:spTree>
    <p:extLst>
      <p:ext uri="{BB962C8B-B14F-4D97-AF65-F5344CB8AC3E}">
        <p14:creationId xmlns:p14="http://schemas.microsoft.com/office/powerpoint/2010/main" val="1435668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 TargetMode="External"/><Relationship Id="rId2" Type="http://schemas.openxmlformats.org/officeDocument/2006/relationships/hyperlink" Target="http://www.ercot.com/calendar/2016/10/6/77621-ROS"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057400"/>
            <a:ext cx="5181600" cy="1384995"/>
          </a:xfrm>
          <a:prstGeom prst="rect">
            <a:avLst/>
          </a:prstGeom>
          <a:noFill/>
        </p:spPr>
        <p:txBody>
          <a:bodyPr wrap="square" rtlCol="0">
            <a:spAutoFit/>
          </a:bodyPr>
          <a:lstStyle/>
          <a:p>
            <a:r>
              <a:rPr lang="en-US" sz="2800" b="1" dirty="0" smtClean="0"/>
              <a:t>Proposed Ancillary Service Methodology and Quantities for 2017</a:t>
            </a:r>
            <a:endParaRPr lang="en-US" sz="2800" dirty="0"/>
          </a:p>
        </p:txBody>
      </p:sp>
      <p:sp>
        <p:nvSpPr>
          <p:cNvPr id="2" name="Rectangle 1"/>
          <p:cNvSpPr/>
          <p:nvPr/>
        </p:nvSpPr>
        <p:spPr>
          <a:xfrm>
            <a:off x="3810000" y="4419600"/>
            <a:ext cx="2340705" cy="523220"/>
          </a:xfrm>
          <a:prstGeom prst="rect">
            <a:avLst/>
          </a:prstGeom>
        </p:spPr>
        <p:txBody>
          <a:bodyPr wrap="none">
            <a:spAutoFit/>
          </a:bodyPr>
          <a:lstStyle/>
          <a:p>
            <a:r>
              <a:rPr lang="en-US" sz="2800" b="1" dirty="0" smtClean="0"/>
              <a:t>ERCOT Staff</a:t>
            </a:r>
            <a:endParaRPr lang="en-US" sz="2800"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(Jan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4025136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(Mar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839199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a:t>
            </a:r>
            <a:r>
              <a:rPr lang="en-US" dirty="0" smtClean="0"/>
              <a:t>July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4980383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a:t>
            </a:r>
            <a:r>
              <a:rPr lang="en-US" dirty="0"/>
              <a:t>-Down </a:t>
            </a:r>
            <a:r>
              <a:rPr lang="en-US" dirty="0" smtClean="0"/>
              <a:t>(Aug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9788696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Updated GE Table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8" name="Picture 7"/>
          <p:cNvPicPr>
            <a:picLocks noChangeAspect="1"/>
          </p:cNvPicPr>
          <p:nvPr/>
        </p:nvPicPr>
        <p:blipFill>
          <a:blip r:embed="rId2"/>
          <a:stretch>
            <a:fillRect/>
          </a:stretch>
        </p:blipFill>
        <p:spPr>
          <a:xfrm>
            <a:off x="1524000" y="813228"/>
            <a:ext cx="5803895" cy="2859272"/>
          </a:xfrm>
          <a:prstGeom prst="rect">
            <a:avLst/>
          </a:prstGeom>
        </p:spPr>
      </p:pic>
      <p:pic>
        <p:nvPicPr>
          <p:cNvPr id="9" name="Picture 8"/>
          <p:cNvPicPr>
            <a:picLocks noChangeAspect="1"/>
          </p:cNvPicPr>
          <p:nvPr/>
        </p:nvPicPr>
        <p:blipFill>
          <a:blip r:embed="rId3"/>
          <a:stretch>
            <a:fillRect/>
          </a:stretch>
        </p:blipFill>
        <p:spPr>
          <a:xfrm>
            <a:off x="1524000" y="3672500"/>
            <a:ext cx="5803894" cy="2423500"/>
          </a:xfrm>
          <a:prstGeom prst="rect">
            <a:avLst/>
          </a:prstGeom>
        </p:spPr>
      </p:pic>
    </p:spTree>
    <p:extLst>
      <p:ext uri="{BB962C8B-B14F-4D97-AF65-F5344CB8AC3E}">
        <p14:creationId xmlns:p14="http://schemas.microsoft.com/office/powerpoint/2010/main" val="3385129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sp>
        <p:nvSpPr>
          <p:cNvPr id="2" name="Content Placeholder 1"/>
          <p:cNvSpPr>
            <a:spLocks noGrp="1"/>
          </p:cNvSpPr>
          <p:nvPr>
            <p:ph idx="1"/>
          </p:nvPr>
        </p:nvSpPr>
        <p:spPr>
          <a:xfrm>
            <a:off x="304800" y="914400"/>
            <a:ext cx="8458200" cy="4876799"/>
          </a:xfrm>
        </p:spPr>
        <p:txBody>
          <a:bodyPr/>
          <a:lstStyle/>
          <a:p>
            <a:pPr algn="just"/>
            <a:r>
              <a:rPr lang="en-US" sz="2400" dirty="0" smtClean="0"/>
              <a:t>The preliminary RRS quantities in subsequent slides for January through August of 2017 are based on historical (2015 and 2016) inertia data using </a:t>
            </a:r>
            <a:r>
              <a:rPr lang="en-US" sz="2400" b="1" u="sng" dirty="0" smtClean="0"/>
              <a:t>current methodology</a:t>
            </a:r>
            <a:r>
              <a:rPr lang="en-US" sz="2400" dirty="0" smtClean="0"/>
              <a:t>.</a:t>
            </a:r>
          </a:p>
          <a:p>
            <a:pPr algn="just"/>
            <a:endParaRPr lang="en-US" sz="2400" dirty="0" smtClean="0"/>
          </a:p>
          <a:p>
            <a:pPr algn="just"/>
            <a:r>
              <a:rPr lang="en-US" sz="2400" u="sng" dirty="0" smtClean="0"/>
              <a:t>2017 </a:t>
            </a:r>
            <a:r>
              <a:rPr lang="en-US" sz="2400" u="sng" dirty="0"/>
              <a:t>RRS quantities </a:t>
            </a:r>
            <a:r>
              <a:rPr lang="en-US" sz="2400" u="sng" dirty="0" smtClean="0"/>
              <a:t>reflect system inertia based on Gross MW telemetry. In previous years net MW telemetry was used  for this analysis.</a:t>
            </a:r>
            <a:r>
              <a:rPr lang="en-US" sz="2400" dirty="0" smtClean="0"/>
              <a:t>  </a:t>
            </a:r>
          </a:p>
          <a:p>
            <a:pPr algn="just"/>
            <a:endParaRPr lang="en-US" sz="2400" dirty="0" smtClean="0"/>
          </a:p>
          <a:p>
            <a:pPr algn="just"/>
            <a:r>
              <a:rPr lang="en-US" sz="2400" dirty="0" smtClean="0"/>
              <a:t>ROS in its September 8, 2016 meeting approved ERCOT’s recommendation for removal of RDF. </a:t>
            </a:r>
            <a:r>
              <a:rPr lang="en-US" sz="2400" u="sng" dirty="0" smtClean="0"/>
              <a:t>The RRS quantities for 2017 do not reflect RDF adjustments. </a:t>
            </a:r>
            <a:endParaRPr lang="en-US" sz="2400" u="sng" dirty="0"/>
          </a:p>
        </p:txBody>
      </p:sp>
      <p:sp>
        <p:nvSpPr>
          <p:cNvPr id="7" name="Title 1"/>
          <p:cNvSpPr>
            <a:spLocks noGrp="1"/>
          </p:cNvSpPr>
          <p:nvPr>
            <p:ph type="title"/>
          </p:nvPr>
        </p:nvSpPr>
        <p:spPr>
          <a:xfrm>
            <a:off x="381000" y="243682"/>
            <a:ext cx="8458200" cy="594518"/>
          </a:xfrm>
        </p:spPr>
        <p:txBody>
          <a:bodyPr/>
          <a:lstStyle/>
          <a:p>
            <a:r>
              <a:rPr lang="en-US" dirty="0" smtClean="0"/>
              <a:t>Responsive Reserve Service (RRS)</a:t>
            </a:r>
            <a:endParaRPr lang="en-US" dirty="0"/>
          </a:p>
        </p:txBody>
      </p:sp>
    </p:spTree>
    <p:extLst>
      <p:ext uri="{BB962C8B-B14F-4D97-AF65-F5344CB8AC3E}">
        <p14:creationId xmlns:p14="http://schemas.microsoft.com/office/powerpoint/2010/main" val="24196304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(Jan 2017)</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6" name="Picture 5"/>
          <p:cNvPicPr>
            <a:picLocks noChangeAspect="1"/>
          </p:cNvPicPr>
          <p:nvPr/>
        </p:nvPicPr>
        <p:blipFill>
          <a:blip r:embed="rId2"/>
          <a:stretch>
            <a:fillRect/>
          </a:stretch>
        </p:blipFill>
        <p:spPr>
          <a:xfrm>
            <a:off x="545243" y="1593945"/>
            <a:ext cx="8053514" cy="3670110"/>
          </a:xfrm>
          <a:prstGeom prst="rect">
            <a:avLst/>
          </a:prstGeom>
        </p:spPr>
      </p:pic>
    </p:spTree>
    <p:extLst>
      <p:ext uri="{BB962C8B-B14F-4D97-AF65-F5344CB8AC3E}">
        <p14:creationId xmlns:p14="http://schemas.microsoft.com/office/powerpoint/2010/main" val="6656606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(Mar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9331215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Jul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3" name="Picture 2"/>
          <p:cNvPicPr>
            <a:picLocks noChangeAspect="1"/>
          </p:cNvPicPr>
          <p:nvPr/>
        </p:nvPicPr>
        <p:blipFill>
          <a:blip r:embed="rId2"/>
          <a:stretch>
            <a:fillRect/>
          </a:stretch>
        </p:blipFill>
        <p:spPr>
          <a:xfrm>
            <a:off x="542194" y="1596993"/>
            <a:ext cx="8059611" cy="3664014"/>
          </a:xfrm>
          <a:prstGeom prst="rect">
            <a:avLst/>
          </a:prstGeom>
        </p:spPr>
      </p:pic>
    </p:spTree>
    <p:extLst>
      <p:ext uri="{BB962C8B-B14F-4D97-AF65-F5344CB8AC3E}">
        <p14:creationId xmlns:p14="http://schemas.microsoft.com/office/powerpoint/2010/main" val="9239393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(Aug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1765167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2800" dirty="0" smtClean="0"/>
              <a:t>Schedule for </a:t>
            </a:r>
            <a:r>
              <a:rPr lang="en-US" dirty="0" smtClean="0"/>
              <a:t>Stakeholder Discussion</a:t>
            </a:r>
            <a:endParaRPr lang="en-US" sz="2800" dirty="0"/>
          </a:p>
        </p:txBody>
      </p:sp>
      <p:sp>
        <p:nvSpPr>
          <p:cNvPr id="4" name="Content Placeholder 1"/>
          <p:cNvSpPr>
            <a:spLocks noGrp="1"/>
          </p:cNvSpPr>
          <p:nvPr>
            <p:ph idx="1"/>
          </p:nvPr>
        </p:nvSpPr>
        <p:spPr>
          <a:xfrm>
            <a:off x="304800" y="838200"/>
            <a:ext cx="8458200" cy="5081833"/>
          </a:xfrm>
        </p:spPr>
        <p:txBody>
          <a:bodyPr/>
          <a:lstStyle/>
          <a:p>
            <a:r>
              <a:rPr lang="en-US" sz="2400" dirty="0">
                <a:solidFill>
                  <a:srgbClr val="00B050"/>
                </a:solidFill>
              </a:rPr>
              <a:t>Aug 30, 2016 – QMWG (w Current Methodology</a:t>
            </a:r>
            <a:r>
              <a:rPr lang="en-US" sz="2400" dirty="0" smtClean="0">
                <a:solidFill>
                  <a:srgbClr val="00B050"/>
                </a:solidFill>
              </a:rPr>
              <a:t>)</a:t>
            </a:r>
          </a:p>
          <a:p>
            <a:pPr marL="0" indent="0">
              <a:buNone/>
            </a:pPr>
            <a:endParaRPr lang="en-US" sz="2400" dirty="0">
              <a:solidFill>
                <a:srgbClr val="00B050"/>
              </a:solidFill>
              <a:sym typeface="Wingdings" panose="05000000000000000000" pitchFamily="2" charset="2"/>
            </a:endParaRPr>
          </a:p>
          <a:p>
            <a:r>
              <a:rPr lang="en-US" sz="2400" dirty="0" smtClean="0">
                <a:solidFill>
                  <a:srgbClr val="00B050"/>
                </a:solidFill>
              </a:rPr>
              <a:t>Sep 19, 2016 – QMWG (w Proposed Changes) </a:t>
            </a:r>
          </a:p>
          <a:p>
            <a:r>
              <a:rPr lang="en-US" sz="2400" dirty="0" smtClean="0">
                <a:solidFill>
                  <a:srgbClr val="00B050"/>
                </a:solidFill>
              </a:rPr>
              <a:t>Sep 22, 2016 – OWG</a:t>
            </a:r>
          </a:p>
          <a:p>
            <a:pPr marL="0" indent="0">
              <a:buNone/>
            </a:pPr>
            <a:endParaRPr lang="en-US" sz="2400" dirty="0">
              <a:solidFill>
                <a:srgbClr val="00B050"/>
              </a:solidFill>
            </a:endParaRPr>
          </a:p>
          <a:p>
            <a:r>
              <a:rPr lang="en-US" sz="2400" dirty="0" smtClean="0"/>
              <a:t>Oct 6, 2016 – ROS</a:t>
            </a:r>
          </a:p>
          <a:p>
            <a:r>
              <a:rPr lang="en-US" sz="2400" dirty="0" smtClean="0"/>
              <a:t>Oct 17, 2016 – WMS</a:t>
            </a:r>
          </a:p>
          <a:p>
            <a:r>
              <a:rPr lang="en-US" sz="2400" dirty="0" smtClean="0"/>
              <a:t>Oct 27, 2016 – TAC</a:t>
            </a:r>
          </a:p>
          <a:p>
            <a:pPr marL="0" indent="0">
              <a:buNone/>
            </a:pPr>
            <a:endParaRPr lang="en-US" sz="2400" dirty="0" smtClean="0"/>
          </a:p>
          <a:p>
            <a:r>
              <a:rPr lang="en-US" sz="2400" dirty="0" smtClean="0"/>
              <a:t>Dec 13, 2016</a:t>
            </a:r>
            <a:r>
              <a:rPr lang="en-US" sz="2400" dirty="0"/>
              <a:t> – </a:t>
            </a:r>
            <a:r>
              <a:rPr lang="en-US" sz="2400" dirty="0" smtClean="0"/>
              <a:t>BOD</a:t>
            </a:r>
            <a:endParaRPr lang="en-US" sz="2400" dirty="0"/>
          </a:p>
          <a:p>
            <a:endParaRPr lang="en-US" sz="2400" dirty="0" smtClean="0"/>
          </a:p>
          <a:p>
            <a:pPr marL="0" indent="0">
              <a:buNone/>
            </a:pPr>
            <a:endParaRPr lang="en-US" dirty="0" smtClean="0"/>
          </a:p>
        </p:txBody>
      </p:sp>
    </p:spTree>
    <p:extLst>
      <p:ext uri="{BB962C8B-B14F-4D97-AF65-F5344CB8AC3E}">
        <p14:creationId xmlns:p14="http://schemas.microsoft.com/office/powerpoint/2010/main" val="3988914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sp>
        <p:nvSpPr>
          <p:cNvPr id="2" name="Content Placeholder 1"/>
          <p:cNvSpPr>
            <a:spLocks noGrp="1"/>
          </p:cNvSpPr>
          <p:nvPr>
            <p:ph idx="1"/>
          </p:nvPr>
        </p:nvSpPr>
        <p:spPr>
          <a:xfrm>
            <a:off x="304800" y="914400"/>
            <a:ext cx="8458200" cy="5005633"/>
          </a:xfrm>
        </p:spPr>
        <p:txBody>
          <a:bodyPr/>
          <a:lstStyle/>
          <a:p>
            <a:pPr algn="just"/>
            <a:r>
              <a:rPr lang="en-US" sz="2400" dirty="0" smtClean="0"/>
              <a:t>The preliminary NSRS quantities in subsequent slides for January through August of 2017 are based on historical (2014, 2015 and 2016) net forecast error data </a:t>
            </a:r>
            <a:r>
              <a:rPr lang="en-US" sz="2400" b="1" u="sng" dirty="0" smtClean="0"/>
              <a:t>using the current methodology</a:t>
            </a:r>
            <a:r>
              <a:rPr lang="en-US" sz="2400" dirty="0" smtClean="0"/>
              <a:t>.</a:t>
            </a:r>
          </a:p>
        </p:txBody>
      </p:sp>
      <p:sp>
        <p:nvSpPr>
          <p:cNvPr id="7" name="Title 1"/>
          <p:cNvSpPr>
            <a:spLocks noGrp="1"/>
          </p:cNvSpPr>
          <p:nvPr>
            <p:ph type="title"/>
          </p:nvPr>
        </p:nvSpPr>
        <p:spPr>
          <a:xfrm>
            <a:off x="381000" y="243682"/>
            <a:ext cx="8458200" cy="670718"/>
          </a:xfrm>
        </p:spPr>
        <p:txBody>
          <a:bodyPr/>
          <a:lstStyle/>
          <a:p>
            <a:r>
              <a:rPr lang="en-US" dirty="0" smtClean="0"/>
              <a:t>Non-Spin Reserve Service (NSRS)</a:t>
            </a:r>
            <a:endParaRPr lang="en-US" dirty="0"/>
          </a:p>
        </p:txBody>
      </p:sp>
    </p:spTree>
    <p:extLst>
      <p:ext uri="{BB962C8B-B14F-4D97-AF65-F5344CB8AC3E}">
        <p14:creationId xmlns:p14="http://schemas.microsoft.com/office/powerpoint/2010/main" val="22310960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NSRS (Jan 2017)</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3" name="Picture 2"/>
          <p:cNvPicPr>
            <a:picLocks noChangeAspect="1"/>
          </p:cNvPicPr>
          <p:nvPr/>
        </p:nvPicPr>
        <p:blipFill>
          <a:blip r:embed="rId2"/>
          <a:stretch>
            <a:fillRect/>
          </a:stretch>
        </p:blipFill>
        <p:spPr>
          <a:xfrm>
            <a:off x="907986" y="1593945"/>
            <a:ext cx="7328027" cy="3670110"/>
          </a:xfrm>
          <a:prstGeom prst="rect">
            <a:avLst/>
          </a:prstGeom>
        </p:spPr>
      </p:pic>
    </p:spTree>
    <p:extLst>
      <p:ext uri="{BB962C8B-B14F-4D97-AF65-F5344CB8AC3E}">
        <p14:creationId xmlns:p14="http://schemas.microsoft.com/office/powerpoint/2010/main" val="40401662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(Mar </a:t>
            </a:r>
            <a:r>
              <a:rPr lang="en-US" dirty="0"/>
              <a:t>2017)</a:t>
            </a:r>
            <a:endParaRPr lang="en-US" b="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5834391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dirty="0"/>
              <a:t>NSRS (</a:t>
            </a:r>
            <a:r>
              <a:rPr lang="en-US" dirty="0" smtClean="0"/>
              <a:t>July </a:t>
            </a:r>
            <a:r>
              <a:rPr lang="en-US" dirty="0"/>
              <a:t>2017)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6413333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NSRS</a:t>
            </a:r>
            <a:r>
              <a:rPr lang="en-US" dirty="0"/>
              <a:t> </a:t>
            </a:r>
            <a:r>
              <a:rPr lang="en-US" dirty="0" smtClean="0"/>
              <a:t>(Aug </a:t>
            </a:r>
            <a:r>
              <a:rPr lang="en-US" dirty="0"/>
              <a:t>2017)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p:cNvPicPr>
            <a:picLocks noChangeAspect="1"/>
          </p:cNvPicPr>
          <p:nvPr/>
        </p:nvPicPr>
        <p:blipFill>
          <a:blip r:embed="rId2"/>
          <a:stretch>
            <a:fillRect/>
          </a:stretch>
        </p:blipFill>
        <p:spPr>
          <a:xfrm>
            <a:off x="457200" y="1066800"/>
            <a:ext cx="8004742" cy="4273627"/>
          </a:xfrm>
          <a:prstGeom prst="rect">
            <a:avLst/>
          </a:prstGeom>
        </p:spPr>
      </p:pic>
    </p:spTree>
    <p:extLst>
      <p:ext uri="{BB962C8B-B14F-4D97-AF65-F5344CB8AC3E}">
        <p14:creationId xmlns:p14="http://schemas.microsoft.com/office/powerpoint/2010/main" val="2951686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sp>
        <p:nvSpPr>
          <p:cNvPr id="5" name="Title 1"/>
          <p:cNvSpPr>
            <a:spLocks noGrp="1"/>
          </p:cNvSpPr>
          <p:nvPr>
            <p:ph type="title"/>
          </p:nvPr>
        </p:nvSpPr>
        <p:spPr>
          <a:xfrm>
            <a:off x="381000" y="243682"/>
            <a:ext cx="8458200" cy="1143000"/>
          </a:xfrm>
        </p:spPr>
        <p:txBody>
          <a:bodyPr/>
          <a:lstStyle/>
          <a:p>
            <a:r>
              <a:rPr lang="en-US" dirty="0" smtClean="0"/>
              <a:t>Questions and Answers</a:t>
            </a:r>
            <a:endParaRPr lang="en-US" dirty="0"/>
          </a:p>
        </p:txBody>
      </p:sp>
      <p:pic>
        <p:nvPicPr>
          <p:cNvPr id="6" name="Picture 2" descr="Question Mark - Wh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396999"/>
            <a:ext cx="2162626" cy="2980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370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a:xfrm>
            <a:off x="304800" y="914400"/>
            <a:ext cx="8534400" cy="5005633"/>
          </a:xfrm>
        </p:spPr>
        <p:txBody>
          <a:bodyPr/>
          <a:lstStyle/>
          <a:p>
            <a:pPr algn="just"/>
            <a:r>
              <a:rPr lang="en-US" sz="2400" dirty="0" smtClean="0"/>
              <a:t>ERCOT </a:t>
            </a:r>
            <a:r>
              <a:rPr lang="en-US" sz="2400" dirty="0"/>
              <a:t>is proposing </a:t>
            </a:r>
            <a:r>
              <a:rPr lang="en-US" sz="2400" dirty="0" smtClean="0"/>
              <a:t>two changes </a:t>
            </a:r>
            <a:r>
              <a:rPr lang="en-US" sz="2400" dirty="0"/>
              <a:t>to the 2017 Regulation Service </a:t>
            </a:r>
            <a:r>
              <a:rPr lang="en-US" sz="2400" dirty="0" smtClean="0"/>
              <a:t>Methodology.</a:t>
            </a:r>
          </a:p>
          <a:p>
            <a:pPr algn="just"/>
            <a:endParaRPr lang="en-US" sz="2400" dirty="0" smtClean="0"/>
          </a:p>
          <a:p>
            <a:pPr algn="just"/>
            <a:r>
              <a:rPr lang="en-US" sz="2400" dirty="0"/>
              <a:t>ERCOT is </a:t>
            </a:r>
            <a:r>
              <a:rPr lang="en-US" sz="2400" dirty="0" smtClean="0"/>
              <a:t>not recommending any changes to the  methodologies of determining RRS </a:t>
            </a:r>
            <a:r>
              <a:rPr lang="en-US" sz="2400" dirty="0"/>
              <a:t>and NSRS </a:t>
            </a:r>
            <a:r>
              <a:rPr lang="en-US" sz="2400" dirty="0" smtClean="0"/>
              <a:t>quantities</a:t>
            </a:r>
            <a:r>
              <a:rPr lang="en-US" sz="2400" dirty="0"/>
              <a:t>. </a:t>
            </a:r>
            <a:r>
              <a:rPr lang="en-US" sz="2400" dirty="0" smtClean="0"/>
              <a:t>RRS and NSRS Methodologies </a:t>
            </a:r>
            <a:r>
              <a:rPr lang="en-US" sz="2400" dirty="0"/>
              <a:t>for 2017 </a:t>
            </a:r>
            <a:r>
              <a:rPr lang="en-US" sz="2400" dirty="0" smtClean="0"/>
              <a:t>are the </a:t>
            </a:r>
            <a:r>
              <a:rPr lang="en-US" sz="2400" dirty="0"/>
              <a:t>same </a:t>
            </a:r>
            <a:r>
              <a:rPr lang="en-US" sz="2400" dirty="0" smtClean="0"/>
              <a:t>as </a:t>
            </a:r>
            <a:r>
              <a:rPr lang="en-US" sz="2400" dirty="0"/>
              <a:t>approved in June 2016. </a:t>
            </a:r>
          </a:p>
          <a:p>
            <a:pPr algn="just"/>
            <a:endParaRPr lang="en-US" sz="2400" dirty="0" smtClean="0"/>
          </a:p>
          <a:p>
            <a:pPr algn="just"/>
            <a:r>
              <a:rPr lang="en-US" sz="2400" dirty="0" smtClean="0"/>
              <a:t>Note that, a redline version of the draft methodology and a spreadsheet containing the preliminary quantities for January </a:t>
            </a:r>
            <a:r>
              <a:rPr lang="en-US" sz="2400" dirty="0"/>
              <a:t>through August of 2017 </a:t>
            </a:r>
            <a:r>
              <a:rPr lang="en-US" sz="2400" dirty="0" smtClean="0"/>
              <a:t>have been posted on </a:t>
            </a:r>
            <a:r>
              <a:rPr lang="en-US" sz="2400" smtClean="0"/>
              <a:t>the </a:t>
            </a:r>
            <a:r>
              <a:rPr lang="en-US" sz="2400" smtClean="0">
                <a:hlinkClick r:id="rId2"/>
              </a:rPr>
              <a:t>October 6 ROS Meeting</a:t>
            </a:r>
            <a:r>
              <a:rPr lang="en-US" sz="2400" smtClean="0"/>
              <a:t> </a:t>
            </a:r>
            <a:r>
              <a:rPr lang="en-US" sz="2400" dirty="0"/>
              <a:t>webpage </a:t>
            </a:r>
            <a:r>
              <a:rPr lang="en-US" sz="2400" dirty="0" smtClean="0"/>
              <a:t>on </a:t>
            </a:r>
            <a:r>
              <a:rPr lang="en-US" sz="2400" dirty="0" smtClean="0">
                <a:hlinkClick r:id="rId3"/>
              </a:rPr>
              <a:t>ercot.com</a:t>
            </a:r>
            <a:r>
              <a:rPr lang="en-US" sz="2400" dirty="0" smtClean="0"/>
              <a:t>.</a:t>
            </a:r>
            <a:endParaRPr lang="en-US" sz="2400" dirty="0"/>
          </a:p>
          <a:p>
            <a:pPr algn="just"/>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3453056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2" name="Content Placeholder 1"/>
          <p:cNvSpPr>
            <a:spLocks noGrp="1"/>
          </p:cNvSpPr>
          <p:nvPr>
            <p:ph idx="1"/>
          </p:nvPr>
        </p:nvSpPr>
        <p:spPr>
          <a:xfrm>
            <a:off x="304800" y="914400"/>
            <a:ext cx="8458200" cy="5181600"/>
          </a:xfrm>
        </p:spPr>
        <p:txBody>
          <a:bodyPr/>
          <a:lstStyle/>
          <a:p>
            <a:pPr algn="just"/>
            <a:r>
              <a:rPr lang="en-US" sz="2400" dirty="0" smtClean="0"/>
              <a:t>ERCOT is proposing the following </a:t>
            </a:r>
            <a:r>
              <a:rPr lang="en-US" sz="2400" dirty="0"/>
              <a:t>changes </a:t>
            </a:r>
            <a:r>
              <a:rPr lang="en-US" sz="2400" dirty="0" smtClean="0"/>
              <a:t>to the 2017 Regulation Service Methodology,</a:t>
            </a:r>
          </a:p>
          <a:p>
            <a:pPr marL="914400" lvl="1" indent="-514350" algn="just">
              <a:buFont typeface="+mj-lt"/>
              <a:buAutoNum type="arabicPeriod"/>
            </a:pPr>
            <a:r>
              <a:rPr lang="en-US" sz="2400" dirty="0" smtClean="0"/>
              <a:t>Remove exhaustion rate feedback from the regulation procurement analysis</a:t>
            </a:r>
          </a:p>
          <a:p>
            <a:pPr marL="914400" lvl="1" indent="-514350" algn="just">
              <a:buFont typeface="+mj-lt"/>
              <a:buAutoNum type="arabicPeriod"/>
            </a:pPr>
            <a:r>
              <a:rPr lang="en-US" sz="2400" dirty="0" smtClean="0"/>
              <a:t>Estimate 5-minute net load variability by including </a:t>
            </a:r>
            <a:r>
              <a:rPr lang="en-US" sz="2400" dirty="0"/>
              <a:t>s</a:t>
            </a:r>
            <a:r>
              <a:rPr lang="en-US" sz="2400" dirty="0" smtClean="0"/>
              <a:t>olar </a:t>
            </a:r>
            <a:r>
              <a:rPr lang="en-US" sz="2400" dirty="0"/>
              <a:t>g</a:t>
            </a:r>
            <a:r>
              <a:rPr lang="en-US" sz="2400" dirty="0" smtClean="0"/>
              <a:t>eneration (net load = load – wind generation – </a:t>
            </a:r>
            <a:r>
              <a:rPr lang="en-US" sz="2400" dirty="0" smtClean="0">
                <a:solidFill>
                  <a:schemeClr val="accent4">
                    <a:lumMod val="75000"/>
                    <a:lumOff val="25000"/>
                  </a:schemeClr>
                </a:solidFill>
              </a:rPr>
              <a:t>solar generation</a:t>
            </a:r>
            <a:r>
              <a:rPr lang="en-US" sz="2400" dirty="0" smtClean="0"/>
              <a:t>). </a:t>
            </a:r>
          </a:p>
          <a:p>
            <a:pPr marL="914400" lvl="1" indent="-514350" algn="just">
              <a:buFont typeface="+mj-lt"/>
              <a:buAutoNum type="arabicPeriod"/>
            </a:pPr>
            <a:endParaRPr lang="en-US" sz="2400" dirty="0" smtClean="0"/>
          </a:p>
          <a:p>
            <a:pPr algn="just"/>
            <a:r>
              <a:rPr lang="en-US" sz="2400" dirty="0"/>
              <a:t>The </a:t>
            </a:r>
            <a:r>
              <a:rPr lang="en-US" sz="2400" dirty="0" smtClean="0"/>
              <a:t>annual updates to </a:t>
            </a:r>
            <a:r>
              <a:rPr lang="en-US" sz="2400" dirty="0"/>
              <a:t>GE Tables are reflected in the regulation quantities for 2017</a:t>
            </a:r>
            <a:r>
              <a:rPr lang="en-US" sz="2400" dirty="0" smtClean="0"/>
              <a:t>.</a:t>
            </a:r>
          </a:p>
          <a:p>
            <a:pPr marL="0" indent="0" algn="just">
              <a:buNone/>
            </a:pPr>
            <a:endParaRPr lang="en-US" sz="2400" dirty="0"/>
          </a:p>
          <a:p>
            <a:pPr marL="0" indent="0" algn="just">
              <a:buNone/>
            </a:pPr>
            <a:endParaRPr lang="en-US" dirty="0" smtClean="0"/>
          </a:p>
        </p:txBody>
      </p:sp>
      <p:sp>
        <p:nvSpPr>
          <p:cNvPr id="7" name="Title 1"/>
          <p:cNvSpPr>
            <a:spLocks noGrp="1"/>
          </p:cNvSpPr>
          <p:nvPr>
            <p:ph type="title"/>
          </p:nvPr>
        </p:nvSpPr>
        <p:spPr>
          <a:xfrm>
            <a:off x="381000" y="243682"/>
            <a:ext cx="8458200" cy="594518"/>
          </a:xfrm>
        </p:spPr>
        <p:txBody>
          <a:bodyPr/>
          <a:lstStyle/>
          <a:p>
            <a:r>
              <a:rPr lang="en-US" dirty="0" smtClean="0"/>
              <a:t>Regulation Service Methodology Changes</a:t>
            </a:r>
            <a:endParaRPr lang="en-US" dirty="0"/>
          </a:p>
        </p:txBody>
      </p:sp>
    </p:spTree>
    <p:extLst>
      <p:ext uri="{BB962C8B-B14F-4D97-AF65-F5344CB8AC3E}">
        <p14:creationId xmlns:p14="http://schemas.microsoft.com/office/powerpoint/2010/main" val="19181705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CPS1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Content Placeholder 8"/>
          <p:cNvPicPr>
            <a:picLocks noChangeAspect="1"/>
          </p:cNvPicPr>
          <p:nvPr/>
        </p:nvPicPr>
        <p:blipFill>
          <a:blip r:embed="rId2"/>
          <a:stretch>
            <a:fillRect/>
          </a:stretch>
        </p:blipFill>
        <p:spPr>
          <a:xfrm>
            <a:off x="228600" y="815182"/>
            <a:ext cx="8534400" cy="5166308"/>
          </a:xfrm>
          <a:prstGeom prst="rect">
            <a:avLst/>
          </a:prstGeom>
        </p:spPr>
      </p:pic>
    </p:spTree>
    <p:extLst>
      <p:ext uri="{BB962C8B-B14F-4D97-AF65-F5344CB8AC3E}">
        <p14:creationId xmlns:p14="http://schemas.microsoft.com/office/powerpoint/2010/main" val="4058499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(Jan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527096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(March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129375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a:t>
            </a:r>
            <a:r>
              <a:rPr lang="en-US" dirty="0" smtClean="0"/>
              <a:t>July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783385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a:t>
            </a:r>
            <a:r>
              <a:rPr lang="en-US" dirty="0"/>
              <a:t>-Up </a:t>
            </a:r>
            <a:r>
              <a:rPr lang="en-US" dirty="0" smtClean="0"/>
              <a:t>(Aug 2017</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13884472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http://purl.org/dc/elements/1.1/"/>
    <ds:schemaRef ds:uri="http://purl.org/dc/dcmitype/"/>
    <ds:schemaRef ds:uri="http://purl.org/dc/terms/"/>
    <ds:schemaRef ds:uri="http://schemas.microsoft.com/office/infopath/2007/PartnerControls"/>
    <ds:schemaRef ds:uri="c34af464-7aa1-4edd-9be4-83dffc1cb926"/>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8404</TotalTime>
  <Words>512</Words>
  <Application>Microsoft Office PowerPoint</Application>
  <PresentationFormat>On-screen Show (4:3)</PresentationFormat>
  <Paragraphs>81</Paragraphs>
  <Slides>25</Slides>
  <Notes>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25</vt:i4>
      </vt:variant>
    </vt:vector>
  </HeadingPairs>
  <TitlesOfParts>
    <vt:vector size="31" baseType="lpstr">
      <vt:lpstr>Arial</vt:lpstr>
      <vt:lpstr>Calibri</vt:lpstr>
      <vt:lpstr>Wingdings</vt:lpstr>
      <vt:lpstr>1_Custom Design</vt:lpstr>
      <vt:lpstr>Office Theme</vt:lpstr>
      <vt:lpstr>Custom Design</vt:lpstr>
      <vt:lpstr>PowerPoint Presentation</vt:lpstr>
      <vt:lpstr>Schedule for Stakeholder Discussion</vt:lpstr>
      <vt:lpstr>Scope</vt:lpstr>
      <vt:lpstr>Regulation Service Methodology Changes</vt:lpstr>
      <vt:lpstr>ERCOT CPS1</vt:lpstr>
      <vt:lpstr>Reg-Up (Jan 2017)</vt:lpstr>
      <vt:lpstr>Reg-Up (March 2017)</vt:lpstr>
      <vt:lpstr>Reg-Up (July 2017)</vt:lpstr>
      <vt:lpstr>Reg-Up (Aug 2017)</vt:lpstr>
      <vt:lpstr>Reg-Down (Jan 2017)</vt:lpstr>
      <vt:lpstr>Reg-Down (Mar 2017)</vt:lpstr>
      <vt:lpstr>Reg-Down (July 2017)</vt:lpstr>
      <vt:lpstr>Reg-Down (Aug 2017)</vt:lpstr>
      <vt:lpstr>Updated GE Table</vt:lpstr>
      <vt:lpstr>Responsive Reserve Service (RRS)</vt:lpstr>
      <vt:lpstr>RRS (Jan 2017)</vt:lpstr>
      <vt:lpstr>RRS (Mar 2017)</vt:lpstr>
      <vt:lpstr>RRS (Jul 2017)</vt:lpstr>
      <vt:lpstr>RRS (Aug 2017)</vt:lpstr>
      <vt:lpstr>Non-Spin Reserve Service (NSRS)</vt:lpstr>
      <vt:lpstr>NSRS (Jan 2017)</vt:lpstr>
      <vt:lpstr>NSRS (Mar 2017)</vt:lpstr>
      <vt:lpstr>NSRS (July 2017) </vt:lpstr>
      <vt:lpstr>NSRS (Aug 2017) </vt:lpstr>
      <vt:lpstr>Questions and Answers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 091916</cp:lastModifiedBy>
  <cp:revision>358</cp:revision>
  <cp:lastPrinted>2016-02-12T20:51:30Z</cp:lastPrinted>
  <dcterms:created xsi:type="dcterms:W3CDTF">2016-01-21T15:20:31Z</dcterms:created>
  <dcterms:modified xsi:type="dcterms:W3CDTF">2016-09-22T21:13:56Z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