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0"/>
  </p:notesMasterIdLst>
  <p:sldIdLst>
    <p:sldId id="256" r:id="rId2"/>
    <p:sldId id="264" r:id="rId3"/>
    <p:sldId id="265" r:id="rId4"/>
    <p:sldId id="266" r:id="rId5"/>
    <p:sldId id="267" r:id="rId6"/>
    <p:sldId id="268" r:id="rId7"/>
    <p:sldId id="257" r:id="rId8"/>
    <p:sldId id="269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9" d="100"/>
          <a:sy n="89" d="100"/>
        </p:scale>
        <p:origin x="466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F3D7E3-B8C8-41BC-B734-02B348E15B7E}" type="datetimeFigureOut">
              <a:rPr lang="en-US" smtClean="0"/>
              <a:t>9/29/2016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9A1D27-1E10-48FF-9173-A772E3F23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92450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39A1D27-1E10-48FF-9173-A772E3F23D2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0222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ounded Rectangle 6"/>
          <p:cNvSpPr/>
          <p:nvPr userDrawn="1"/>
        </p:nvSpPr>
        <p:spPr>
          <a:xfrm>
            <a:off x="295275" y="161925"/>
            <a:ext cx="11572875" cy="655955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73632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2827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45676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ounded Rectangle 8"/>
          <p:cNvSpPr/>
          <p:nvPr userDrawn="1"/>
        </p:nvSpPr>
        <p:spPr>
          <a:xfrm>
            <a:off x="295275" y="161925"/>
            <a:ext cx="11572875" cy="655955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773081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ounded Rectangle 6"/>
          <p:cNvSpPr/>
          <p:nvPr userDrawn="1"/>
        </p:nvSpPr>
        <p:spPr>
          <a:xfrm>
            <a:off x="295275" y="219075"/>
            <a:ext cx="11572875" cy="650240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2815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ounded Rectangle 7"/>
          <p:cNvSpPr/>
          <p:nvPr userDrawn="1"/>
        </p:nvSpPr>
        <p:spPr>
          <a:xfrm>
            <a:off x="295275" y="133350"/>
            <a:ext cx="11572875" cy="6588125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72384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ounded Rectangle 9"/>
          <p:cNvSpPr/>
          <p:nvPr userDrawn="1"/>
        </p:nvSpPr>
        <p:spPr>
          <a:xfrm>
            <a:off x="295275" y="142875"/>
            <a:ext cx="11572875" cy="657860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56057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ounded Rectangle 5"/>
          <p:cNvSpPr/>
          <p:nvPr userDrawn="1"/>
        </p:nvSpPr>
        <p:spPr>
          <a:xfrm>
            <a:off x="295275" y="123825"/>
            <a:ext cx="11572875" cy="659765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46066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  <p:sp>
        <p:nvSpPr>
          <p:cNvPr id="5" name="Rounded Rectangle 4"/>
          <p:cNvSpPr/>
          <p:nvPr userDrawn="1"/>
        </p:nvSpPr>
        <p:spPr>
          <a:xfrm>
            <a:off x="295275" y="142875"/>
            <a:ext cx="11572875" cy="6578600"/>
          </a:xfrm>
          <a:prstGeom prst="roundRect">
            <a:avLst>
              <a:gd name="adj" fmla="val 4509"/>
            </a:avLst>
          </a:prstGeom>
          <a:noFill/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20449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44869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73105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6E75FC-E809-46DE-8500-F35407BC62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8486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ercot.com/content/wcm/key_documents_lists/102315/051PGRR-04_PLWG_Report_092116.doc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ercot.com/content/wcm/key_documents_lists/90153/759NPRR_03_PRS_Report_041416.doc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ercot.com/content/wcm/key_documents_lists/90153/759NPRR_05_WMS_Comments_090816.doc" TargetMode="External"/><Relationship Id="rId2" Type="http://schemas.openxmlformats.org/officeDocument/2006/relationships/hyperlink" Target="http://ercot.com/content/wcm/key_documents_lists/90153/759NPRR_03_PRS_Report_041416.doc" TargetMode="External"/><Relationship Id="rId1" Type="http://schemas.openxmlformats.org/officeDocument/2006/relationships/slideLayout" Target="../slideLayouts/slideLayout4.xml"/><Relationship Id="rId4" Type="http://schemas.openxmlformats.org/officeDocument/2006/relationships/image" Target="../media/image1.pn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PLWG Report to ROS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October 6, 2016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8785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Topics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PGRR051, Alignment with NPRR792, Changing Special Protection System (SPS) to Remedial Action Scheme (RAS) (Vote</a:t>
            </a:r>
            <a:r>
              <a:rPr lang="en-US" dirty="0" smtClean="0"/>
              <a:t>)</a:t>
            </a:r>
          </a:p>
          <a:p>
            <a:endParaRPr lang="en-US" dirty="0"/>
          </a:p>
          <a:p>
            <a:r>
              <a:rPr lang="en-US" dirty="0" smtClean="0"/>
              <a:t>NPRR759</a:t>
            </a:r>
            <a:r>
              <a:rPr lang="en-US" dirty="0"/>
              <a:t>, Segmentation of the Total New Capacity Estimate in the ERCOT CDR (Vote</a:t>
            </a:r>
            <a:r>
              <a:rPr lang="en-US" dirty="0" smtClean="0"/>
              <a:t>)</a:t>
            </a:r>
          </a:p>
          <a:p>
            <a:endParaRPr lang="en-US" dirty="0" smtClean="0"/>
          </a:p>
          <a:p>
            <a:r>
              <a:rPr lang="en-US" dirty="0" smtClean="0"/>
              <a:t>ALDR </a:t>
            </a:r>
            <a:r>
              <a:rPr lang="en-US" dirty="0"/>
              <a:t>2016 Process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0109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2000278"/>
          </a:xfrm>
        </p:spPr>
        <p:txBody>
          <a:bodyPr>
            <a:normAutofit/>
          </a:bodyPr>
          <a:lstStyle/>
          <a:p>
            <a:r>
              <a:rPr lang="en-US" dirty="0">
                <a:hlinkClick r:id="rId2"/>
              </a:rPr>
              <a:t>PGRR051</a:t>
            </a:r>
            <a:r>
              <a:rPr lang="en-US" dirty="0"/>
              <a:t>, Alignment with NPRR792, Changing Special Protection System (SPS) to Remedial Action Scheme (RAS) (Vote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544791"/>
            <a:ext cx="10515600" cy="3632171"/>
          </a:xfrm>
        </p:spPr>
        <p:txBody>
          <a:bodyPr>
            <a:noAutofit/>
          </a:bodyPr>
          <a:lstStyle/>
          <a:p>
            <a:r>
              <a:rPr lang="en-US" sz="3200" dirty="0" smtClean="0"/>
              <a:t>Alignment with NPRR792</a:t>
            </a:r>
          </a:p>
          <a:p>
            <a:r>
              <a:rPr lang="en-US" sz="3200" dirty="0" smtClean="0"/>
              <a:t>NPRR792 was reviewed by ROS in August</a:t>
            </a:r>
          </a:p>
          <a:p>
            <a:r>
              <a:rPr lang="en-US" sz="3200" dirty="0" smtClean="0"/>
              <a:t>PGRR changes are administrative</a:t>
            </a:r>
          </a:p>
          <a:p>
            <a:r>
              <a:rPr lang="en-US" sz="3200" dirty="0" smtClean="0"/>
              <a:t>Changes term “Special Protection System” to “Remedial Action Scheme”</a:t>
            </a:r>
          </a:p>
          <a:p>
            <a:r>
              <a:rPr lang="en-US" sz="3200" dirty="0" smtClean="0"/>
              <a:t>Introduces a reference to the term “Automatic Mitigation Plan”</a:t>
            </a:r>
            <a:endParaRPr lang="en-US" sz="32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62652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hlinkClick r:id="rId2"/>
              </a:rPr>
              <a:t>NPRR759</a:t>
            </a:r>
            <a:r>
              <a:rPr lang="en-US" dirty="0"/>
              <a:t>, Segmentation of the Total New Capacity Estimate in the ERCOT CDR (Vote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PLWG recommended a change to the CDR to make it easier for market participants to reconcile CDR to the generating capacity available in the SSWG power flow cases</a:t>
            </a:r>
          </a:p>
          <a:p>
            <a:r>
              <a:rPr lang="en-US" dirty="0" smtClean="0"/>
              <a:t>The contents of the CDR are defined by ERCOT Protocols</a:t>
            </a:r>
          </a:p>
          <a:p>
            <a:r>
              <a:rPr lang="en-US" dirty="0" smtClean="0"/>
              <a:t>ROS authorized PLWG to submit an NPRR that would introduce two new lines to the CDR </a:t>
            </a:r>
            <a:r>
              <a:rPr lang="en-US" dirty="0" smtClean="0"/>
              <a:t>to clearly </a:t>
            </a:r>
            <a:r>
              <a:rPr lang="en-US" dirty="0" smtClean="0"/>
              <a:t>identify </a:t>
            </a:r>
            <a:r>
              <a:rPr lang="en-US" dirty="0" smtClean="0"/>
              <a:t>planned </a:t>
            </a:r>
            <a:r>
              <a:rPr lang="en-US" dirty="0" smtClean="0"/>
              <a:t>generation </a:t>
            </a:r>
            <a:r>
              <a:rPr lang="en-US" dirty="0" smtClean="0"/>
              <a:t>meeting all </a:t>
            </a:r>
            <a:r>
              <a:rPr lang="en-US" dirty="0" smtClean="0"/>
              <a:t>Planning Guide Section 6.9 requirements</a:t>
            </a:r>
          </a:p>
          <a:p>
            <a:r>
              <a:rPr lang="en-US" dirty="0" smtClean="0"/>
              <a:t>SAWG and ERCOT proposes to add a tab to the CDR that removes the need for the NPRR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9727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NPRR759</a:t>
            </a:r>
            <a:r>
              <a:rPr lang="en-US" dirty="0"/>
              <a:t>, Segmentation of the Total New Capacity Estimate in the ERCOT CDR (Vote)</a:t>
            </a:r>
          </a:p>
        </p:txBody>
      </p:sp>
      <p:sp>
        <p:nvSpPr>
          <p:cNvPr id="7" name="Content Placeholder 6"/>
          <p:cNvSpPr>
            <a:spLocks noGrp="1"/>
          </p:cNvSpPr>
          <p:nvPr>
            <p:ph sz="half" idx="1"/>
          </p:nvPr>
        </p:nvSpPr>
        <p:spPr/>
        <p:txBody>
          <a:bodyPr>
            <a:noAutofit/>
          </a:bodyPr>
          <a:lstStyle/>
          <a:p>
            <a:r>
              <a:rPr lang="en-US" sz="2400" dirty="0" smtClean="0">
                <a:hlinkClick r:id="rId3"/>
              </a:rPr>
              <a:t>WMS asked ROS to withdraw NPRR759</a:t>
            </a:r>
            <a:endParaRPr lang="en-US" sz="2400" dirty="0" smtClean="0"/>
          </a:p>
          <a:p>
            <a:r>
              <a:rPr lang="en-US" sz="2400" dirty="0" smtClean="0"/>
              <a:t>PLWG reviewed the proposed addition (shown to the right)</a:t>
            </a:r>
          </a:p>
          <a:p>
            <a:r>
              <a:rPr lang="en-US" sz="2400" dirty="0" smtClean="0"/>
              <a:t>Suggested that ERCOT provide a row that indicated the “Capacity Available for Planning.”</a:t>
            </a:r>
          </a:p>
          <a:p>
            <a:r>
              <a:rPr lang="en-US" sz="2400" dirty="0" smtClean="0"/>
              <a:t>ERCOT agreed</a:t>
            </a:r>
          </a:p>
          <a:p>
            <a:r>
              <a:rPr lang="en-US" sz="2400" dirty="0" smtClean="0"/>
              <a:t>Options</a:t>
            </a:r>
          </a:p>
          <a:p>
            <a:pPr lvl="1"/>
            <a:r>
              <a:rPr lang="en-US" sz="2000" dirty="0" smtClean="0"/>
              <a:t>Withdraw now</a:t>
            </a:r>
          </a:p>
          <a:p>
            <a:pPr lvl="1"/>
            <a:r>
              <a:rPr lang="en-US" sz="2000" dirty="0" smtClean="0"/>
              <a:t>Wait for revised CDR report then withdraw</a:t>
            </a:r>
          </a:p>
        </p:txBody>
      </p:sp>
      <p:pic>
        <p:nvPicPr>
          <p:cNvPr id="9" name="Content Placeholder 8"/>
          <p:cNvPicPr>
            <a:picLocks noGrp="1" noChangeAspect="1"/>
          </p:cNvPicPr>
          <p:nvPr>
            <p:ph sz="half" idx="2"/>
          </p:nvPr>
        </p:nvPicPr>
        <p:blipFill>
          <a:blip r:embed="rId4"/>
          <a:stretch>
            <a:fillRect/>
          </a:stretch>
        </p:blipFill>
        <p:spPr>
          <a:xfrm>
            <a:off x="6213463" y="1825625"/>
            <a:ext cx="5099073" cy="4351338"/>
          </a:xfrm>
          <a:prstGeom prst="rect">
            <a:avLst/>
          </a:prstGeom>
        </p:spPr>
      </p:pic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 rot="19602414">
            <a:off x="8271541" y="2640121"/>
            <a:ext cx="3081737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en-US" sz="5400" b="1" cap="none" spc="0" dirty="0" smtClean="0">
                <a:ln/>
                <a:solidFill>
                  <a:srgbClr val="FF0000">
                    <a:alpha val="30000"/>
                  </a:srgbClr>
                </a:solidFill>
                <a:effectLst/>
              </a:rPr>
              <a:t>Sample</a:t>
            </a:r>
            <a:endParaRPr lang="en-US" sz="5400" b="1" cap="none" spc="0" dirty="0">
              <a:ln/>
              <a:solidFill>
                <a:srgbClr val="FF0000">
                  <a:alpha val="30000"/>
                </a:srgbClr>
              </a:solidFill>
              <a:effectLst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6794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2016 ALDR Process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>
          <a:xfrm>
            <a:off x="838200" y="1419225"/>
            <a:ext cx="10515600" cy="4757738"/>
          </a:xfrm>
        </p:spPr>
        <p:txBody>
          <a:bodyPr>
            <a:normAutofit fontScale="85000" lnSpcReduction="20000"/>
          </a:bodyPr>
          <a:lstStyle/>
          <a:p>
            <a:r>
              <a:rPr lang="en-US" sz="3600" dirty="0" smtClean="0"/>
              <a:t>PLWG participants </a:t>
            </a:r>
            <a:r>
              <a:rPr lang="en-US" sz="3600" dirty="0" smtClean="0"/>
              <a:t>asked </a:t>
            </a:r>
            <a:r>
              <a:rPr lang="en-US" sz="3600" dirty="0" smtClean="0"/>
              <a:t>PLWG to consider providing oversight to the ALDR</a:t>
            </a:r>
          </a:p>
          <a:p>
            <a:r>
              <a:rPr lang="en-US" sz="3600" dirty="0" smtClean="0"/>
              <a:t>ERCOT asked PLWG what oversight it wanted</a:t>
            </a:r>
          </a:p>
          <a:p>
            <a:pPr lvl="1"/>
            <a:r>
              <a:rPr lang="en-US" sz="3100" dirty="0" smtClean="0"/>
              <a:t>Data </a:t>
            </a:r>
            <a:r>
              <a:rPr lang="en-US" sz="3100" dirty="0"/>
              <a:t>form / instructions review, updates and approval</a:t>
            </a:r>
          </a:p>
          <a:p>
            <a:pPr lvl="1"/>
            <a:r>
              <a:rPr lang="en-US" sz="3100" dirty="0"/>
              <a:t>Issue resolution</a:t>
            </a:r>
          </a:p>
          <a:p>
            <a:pPr lvl="1"/>
            <a:r>
              <a:rPr lang="en-US" sz="3100" dirty="0"/>
              <a:t>Data request schedule</a:t>
            </a:r>
          </a:p>
          <a:p>
            <a:pPr lvl="1"/>
            <a:r>
              <a:rPr lang="en-US" sz="3100" dirty="0"/>
              <a:t>ALDR training</a:t>
            </a:r>
          </a:p>
          <a:p>
            <a:r>
              <a:rPr lang="en-US" sz="3600" dirty="0" smtClean="0"/>
              <a:t>Providing oversight to the ALDR process is not in PLWG Charter</a:t>
            </a:r>
          </a:p>
          <a:p>
            <a:r>
              <a:rPr lang="en-US" sz="3600" dirty="0" smtClean="0"/>
              <a:t>Possible options</a:t>
            </a:r>
          </a:p>
          <a:p>
            <a:pPr lvl="1"/>
            <a:r>
              <a:rPr lang="en-US" sz="3100" dirty="0" smtClean="0"/>
              <a:t>Add a Planning Guide requirement</a:t>
            </a:r>
          </a:p>
          <a:p>
            <a:pPr lvl="1"/>
            <a:r>
              <a:rPr lang="en-US" sz="3100" dirty="0" smtClean="0"/>
              <a:t>Revise Charter</a:t>
            </a:r>
          </a:p>
          <a:p>
            <a:pPr lvl="1"/>
            <a:r>
              <a:rPr lang="en-US" sz="3100" dirty="0" smtClean="0"/>
              <a:t>Other as directed/suggested by ROS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6975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Other Updates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Stability Issues Identified during FIS --</a:t>
            </a:r>
            <a:br>
              <a:rPr lang="en-US" dirty="0"/>
            </a:br>
            <a:r>
              <a:rPr lang="en-US" dirty="0"/>
              <a:t>Process/Impact on Generic Transmission </a:t>
            </a:r>
            <a:r>
              <a:rPr lang="en-US" dirty="0" smtClean="0"/>
              <a:t>Constraints</a:t>
            </a:r>
          </a:p>
          <a:p>
            <a:pPr lvl="1"/>
            <a:r>
              <a:rPr lang="en-US" dirty="0" smtClean="0"/>
              <a:t>Two PGRRs Submitted</a:t>
            </a:r>
          </a:p>
          <a:p>
            <a:pPr lvl="1"/>
            <a:r>
              <a:rPr lang="en-US" dirty="0" smtClean="0"/>
              <a:t>One PGRR and one NPRR under development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86459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end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10/6/2016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6E75FC-E809-46DE-8500-F35407BC62BE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794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543</TotalTime>
  <Words>360</Words>
  <Application>Microsoft Office PowerPoint</Application>
  <PresentationFormat>Widescreen</PresentationFormat>
  <Paragraphs>60</Paragraphs>
  <Slides>8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PLWG Report to ROS</vt:lpstr>
      <vt:lpstr>Topics</vt:lpstr>
      <vt:lpstr>PGRR051, Alignment with NPRR792, Changing Special Protection System (SPS) to Remedial Action Scheme (RAS) (Vote)</vt:lpstr>
      <vt:lpstr>NPRR759, Segmentation of the Total New Capacity Estimate in the ERCOT CDR (Vote)</vt:lpstr>
      <vt:lpstr>NPRR759, Segmentation of the Total New Capacity Estimate in the ERCOT CDR (Vote)</vt:lpstr>
      <vt:lpstr>2016 ALDR Process</vt:lpstr>
      <vt:lpstr>Other Updates</vt:lpstr>
      <vt:lpstr>the end</vt:lpstr>
    </vt:vector>
  </TitlesOfParts>
  <Company>Lower Colorado River Authority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PLWG Report to ROS</dc:title>
  <dc:creator>Charles DeWitt</dc:creator>
  <cp:lastModifiedBy>Charles DeWitt</cp:lastModifiedBy>
  <cp:revision>31</cp:revision>
  <dcterms:created xsi:type="dcterms:W3CDTF">2016-08-31T14:31:10Z</dcterms:created>
  <dcterms:modified xsi:type="dcterms:W3CDTF">2016-09-29T19:07:36Z</dcterms:modified>
</cp:coreProperties>
</file>

<file path=docProps/thumbnail.jpeg>
</file>