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7"/>
  </p:notesMasterIdLst>
  <p:sldIdLst>
    <p:sldId id="642" r:id="rId2"/>
    <p:sldId id="703" r:id="rId3"/>
    <p:sldId id="704" r:id="rId4"/>
    <p:sldId id="706" r:id="rId5"/>
    <p:sldId id="705" r:id="rId6"/>
  </p:sldIdLst>
  <p:sldSz cx="11887200" cy="6858000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7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6B871"/>
    <a:srgbClr val="38B674"/>
    <a:srgbClr val="349E69"/>
    <a:srgbClr val="3333CC"/>
    <a:srgbClr val="37A76F"/>
    <a:srgbClr val="33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040" autoAdjust="0"/>
    <p:restoredTop sz="95565" autoAdjust="0"/>
  </p:normalViewPr>
  <p:slideViewPr>
    <p:cSldViewPr>
      <p:cViewPr varScale="1">
        <p:scale>
          <a:sx n="113" d="100"/>
          <a:sy n="113" d="100"/>
        </p:scale>
        <p:origin x="-456" y="-102"/>
      </p:cViewPr>
      <p:guideLst>
        <p:guide orient="horz" pos="2160"/>
        <p:guide pos="374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01650" y="704850"/>
            <a:ext cx="6099175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459288"/>
            <a:ext cx="5683250" cy="4224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EF0AB23-F649-4F37-9278-5A22CB6DF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30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81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 txBox="1">
            <a:spLocks noGrp="1" noChangeArrowheads="1"/>
          </p:cNvSpPr>
          <p:nvPr/>
        </p:nvSpPr>
        <p:spPr bwMode="auto">
          <a:xfrm>
            <a:off x="4019550" y="8918575"/>
            <a:ext cx="3081338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22275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69925" algn="l"/>
                <a:tab pos="1338263" algn="l"/>
                <a:tab pos="2008188" algn="l"/>
                <a:tab pos="2678113" algn="l"/>
              </a:tabLst>
            </a:pPr>
            <a:fld id="{04F4AF34-097F-4874-B41F-D04155D43D10}" type="slidenum">
              <a:rPr lang="en-US" altLang="en-US" sz="130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pPr algn="r" defTabSz="422275" hangingPunct="0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669925" algn="l"/>
                  <a:tab pos="1338263" algn="l"/>
                  <a:tab pos="2008188" algn="l"/>
                  <a:tab pos="2678113" algn="l"/>
                </a:tabLst>
              </a:pPr>
              <a:t>3</a:t>
            </a:fld>
            <a:endParaRPr lang="en-US" altLang="en-US" sz="1300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00063" y="712788"/>
            <a:ext cx="6103937" cy="3521075"/>
          </a:xfrm>
          <a:solidFill>
            <a:srgbClr val="FFFFFF"/>
          </a:solidFill>
          <a:ln/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1200" y="4459288"/>
            <a:ext cx="5681663" cy="4224337"/>
          </a:xfrm>
          <a:noFill/>
        </p:spPr>
        <p:txBody>
          <a:bodyPr wrap="none" lIns="0" tIns="0" rIns="0" bIns="0" anchor="ctr"/>
          <a:lstStyle/>
          <a:p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806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65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2763" y="3886200"/>
            <a:ext cx="832167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5A1C1-C328-40CE-8527-64C07B8F7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82CF3-64C5-437B-A893-17340A7294E0}" type="datetime1">
              <a:rPr lang="en-US" altLang="en-US" smtClean="0"/>
              <a:pPr>
                <a:defRPr/>
              </a:pPr>
              <a:t>10/5/2016</a:t>
            </a:fld>
            <a:endParaRPr lang="en-US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F7C1F-E698-4C20-8D3F-AE3449E70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70B35-FE58-452A-94DA-E25076F42D0E}" type="datetime1">
              <a:rPr lang="en-US" altLang="en-US" smtClean="0"/>
              <a:pPr>
                <a:defRPr/>
              </a:pPr>
              <a:t>10/5/2016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4406900"/>
            <a:ext cx="101028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800" y="2906713"/>
            <a:ext cx="101028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10/5/2016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125" y="1863725"/>
            <a:ext cx="5568950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9475" y="1863725"/>
            <a:ext cx="5570538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948EC-BA65-4518-941B-82C4873B2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80184-FF06-4928-9456-F0A62AD0CDA4}" type="datetime1">
              <a:rPr lang="en-US" altLang="en-US" smtClean="0"/>
              <a:pPr>
                <a:defRPr/>
              </a:pPr>
              <a:t>10/5/2016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274638"/>
            <a:ext cx="106997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3725" y="1535113"/>
            <a:ext cx="52530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725" y="2174875"/>
            <a:ext cx="52530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850" y="1535113"/>
            <a:ext cx="52546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850" y="2174875"/>
            <a:ext cx="52546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10/5/2016</a:t>
            </a:fld>
            <a:endParaRPr lang="en-US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329ED-6E80-483F-92E1-5C83058CD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EB5A2-866F-4CF6-AE13-26148FC6C3BF}" type="datetime1">
              <a:rPr lang="en-US" altLang="en-US" smtClean="0"/>
              <a:pPr>
                <a:defRPr/>
              </a:pPr>
              <a:t>10/5/2016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745BA-63AE-41DE-9DB3-B4B3D88E0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BB228-EFFD-40A9-A616-BB25DB2B5075}" type="datetime1">
              <a:rPr lang="en-US" altLang="en-US" smtClean="0"/>
              <a:pPr>
                <a:defRPr/>
              </a:pPr>
              <a:t>10/5/2016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8125" y="457200"/>
            <a:ext cx="11291888" cy="5897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44057-B1A0-4E96-B963-49CF14D96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67809-080E-4D78-BD9D-ED3EAE20D5D7}" type="datetime1">
              <a:rPr lang="en-US" altLang="en-US" smtClean="0"/>
              <a:pPr>
                <a:defRPr/>
              </a:pPr>
              <a:t>10/5/2016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457200"/>
            <a:ext cx="11291888" cy="511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8125" y="1863725"/>
            <a:ext cx="11291888" cy="449103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18433-5FDA-465C-B897-9F45FD418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98DFA-E905-4723-8996-751A366FD889}" type="datetime1">
              <a:rPr lang="en-US" altLang="en-US" smtClean="0"/>
              <a:pPr>
                <a:defRPr/>
              </a:pPr>
              <a:t>10/5/2016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8125" y="457200"/>
            <a:ext cx="112918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8125" y="1863725"/>
            <a:ext cx="1129188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381000" y="968375"/>
            <a:ext cx="11172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44851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228600" y="6553200"/>
            <a:ext cx="476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AABA4B6F-0F1F-425A-BB37-383E3C9E5A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485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53200"/>
            <a:ext cx="13065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10/5/2016</a:t>
            </a:fld>
            <a:endParaRPr lang="en-US" altLang="en-US"/>
          </a:p>
        </p:txBody>
      </p:sp>
      <p:sp>
        <p:nvSpPr>
          <p:cNvPr id="98315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>
                <a:solidFill>
                  <a:schemeClr val="bg1"/>
                </a:solidFill>
              </a:rPr>
              <a:t>3</a:t>
            </a:r>
            <a:r>
              <a:rPr lang="en-US" sz="800" baseline="30000">
                <a:solidFill>
                  <a:schemeClr val="bg1"/>
                </a:solidFill>
              </a:rPr>
              <a:t>rd</a:t>
            </a:r>
            <a:r>
              <a:rPr lang="en-US" sz="800">
                <a:solidFill>
                  <a:schemeClr val="bg1"/>
                </a:solidFill>
              </a:rPr>
              <a:t> Party Registration &amp;</a:t>
            </a:r>
            <a:br>
              <a:rPr lang="en-US" sz="800">
                <a:solidFill>
                  <a:schemeClr val="bg1"/>
                </a:solidFill>
              </a:rPr>
            </a:br>
            <a:r>
              <a:rPr lang="en-US" sz="800">
                <a:solidFill>
                  <a:schemeClr val="bg1"/>
                </a:solidFill>
              </a:rPr>
              <a:t>Account Management</a:t>
            </a:r>
            <a:endParaRPr lang="en-US" sz="800" b="1">
              <a:solidFill>
                <a:schemeClr val="bg1"/>
              </a:solidFill>
            </a:endParaRPr>
          </a:p>
        </p:txBody>
      </p:sp>
      <p:sp>
        <p:nvSpPr>
          <p:cNvPr id="98316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>
                <a:solidFill>
                  <a:schemeClr val="bg1"/>
                </a:solidFill>
              </a:rPr>
              <a:t>3</a:t>
            </a:r>
            <a:r>
              <a:rPr lang="en-US" sz="800" baseline="30000">
                <a:solidFill>
                  <a:schemeClr val="bg1"/>
                </a:solidFill>
              </a:rPr>
              <a:t>rd</a:t>
            </a:r>
            <a:r>
              <a:rPr lang="en-US" sz="800">
                <a:solidFill>
                  <a:schemeClr val="bg1"/>
                </a:solidFill>
              </a:rPr>
              <a:t> Party Registration &amp;</a:t>
            </a:r>
            <a:br>
              <a:rPr lang="en-US" sz="800">
                <a:solidFill>
                  <a:schemeClr val="bg1"/>
                </a:solidFill>
              </a:rPr>
            </a:br>
            <a:r>
              <a:rPr lang="en-US" sz="800">
                <a:solidFill>
                  <a:schemeClr val="bg1"/>
                </a:solidFill>
              </a:rPr>
              <a:t>Account Management</a:t>
            </a:r>
            <a:endParaRPr lang="en-US" sz="800" b="1">
              <a:solidFill>
                <a:schemeClr val="bg1"/>
              </a:solidFill>
            </a:endParaRPr>
          </a:p>
        </p:txBody>
      </p:sp>
      <p:pic>
        <p:nvPicPr>
          <p:cNvPr id="1033" name="Picture 8" descr="SMT Logo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03200" y="152400"/>
            <a:ext cx="1244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937000" y="6356350"/>
            <a:ext cx="401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Smart Meter Texas (SMT)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57" r:id="rId8"/>
    <p:sldLayoutId id="2147483656" r:id="rId9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55663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19970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6pPr>
      <a:lvl7pPr marL="24542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7pPr>
      <a:lvl8pPr marL="29114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8pPr>
      <a:lvl9pPr marL="33686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2"/>
          <p:cNvSpPr>
            <a:spLocks noGrp="1"/>
          </p:cNvSpPr>
          <p:nvPr>
            <p:ph type="ctrTitle"/>
          </p:nvPr>
        </p:nvSpPr>
        <p:spPr>
          <a:xfrm>
            <a:off x="892175" y="2130425"/>
            <a:ext cx="10102850" cy="1470025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tx1"/>
                </a:solidFill>
                <a:cs typeface="Aharoni" pitchFamily="2" charset="-79"/>
              </a:rPr>
              <a:t>SMT Update </a:t>
            </a:r>
            <a:r>
              <a:rPr lang="en-US" sz="3600" b="1" dirty="0">
                <a:solidFill>
                  <a:schemeClr val="tx1"/>
                </a:solidFill>
              </a:rPr>
              <a:t>To AMWG</a:t>
            </a:r>
            <a:br>
              <a:rPr lang="en-US" sz="3600" b="1" dirty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0962" name="Subtitle 11"/>
          <p:cNvSpPr>
            <a:spLocks noGrp="1"/>
          </p:cNvSpPr>
          <p:nvPr>
            <p:ph type="subTitle" idx="1"/>
          </p:nvPr>
        </p:nvSpPr>
        <p:spPr>
          <a:xfrm>
            <a:off x="1782763" y="4191000"/>
            <a:ext cx="8321675" cy="1752600"/>
          </a:xfrm>
        </p:spPr>
        <p:txBody>
          <a:bodyPr/>
          <a:lstStyle/>
          <a:p>
            <a:r>
              <a:rPr lang="en-US" sz="2000" b="1">
                <a:cs typeface="Aharoni" pitchFamily="2" charset="-79"/>
              </a:rPr>
              <a:t>SEP 2016</a:t>
            </a:r>
            <a:r>
              <a:rPr lang="en-US" sz="2000" b="1" dirty="0">
                <a:cs typeface="Aharoni" pitchFamily="2" charset="-79"/>
              </a:rPr>
              <a:t/>
            </a:r>
            <a:br>
              <a:rPr lang="en-US" sz="2000" b="1" dirty="0">
                <a:cs typeface="Aharoni" pitchFamily="2" charset="-79"/>
              </a:rPr>
            </a:b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34" name="Rectangle 251"/>
          <p:cNvSpPr txBox="1">
            <a:spLocks noGrp="1" noChangeArrowheads="1"/>
          </p:cNvSpPr>
          <p:nvPr/>
        </p:nvSpPr>
        <p:spPr bwMode="black">
          <a:xfrm>
            <a:off x="200025" y="6502400"/>
            <a:ext cx="13081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fld id="{210B9116-3E37-4AA4-B52D-D808177C8942}" type="slidenum">
              <a:rPr lang="en-US" altLang="en-US" sz="1000" b="1">
                <a:solidFill>
                  <a:schemeClr val="bg1"/>
                </a:solidFill>
              </a:rPr>
              <a:pPr>
                <a:spcBef>
                  <a:spcPct val="50000"/>
                </a:spcBef>
              </a:pPr>
              <a:t>2</a:t>
            </a:fld>
            <a:endParaRPr lang="en-US" altLang="en-US" sz="1000" b="1">
              <a:solidFill>
                <a:schemeClr val="bg1"/>
              </a:solidFill>
            </a:endParaRPr>
          </a:p>
        </p:txBody>
      </p:sp>
      <p:sp>
        <p:nvSpPr>
          <p:cNvPr id="43035" name="TextBox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304800"/>
            <a:ext cx="9601200" cy="498475"/>
          </a:xfrm>
        </p:spPr>
        <p:txBody>
          <a:bodyPr anchor="ctr"/>
          <a:lstStyle/>
          <a:p>
            <a:pPr eaLnBrk="1" hangingPunct="1"/>
            <a:r>
              <a:rPr lang="en-US" altLang="en-US" sz="2400" b="1" dirty="0">
                <a:solidFill>
                  <a:srgbClr val="758CFF"/>
                </a:solidFill>
              </a:rPr>
              <a:t>Monthly SMT Data Timelines AMWG CR 2014 002</a:t>
            </a:r>
            <a:br>
              <a:rPr lang="en-US" altLang="en-US" sz="2400" b="1" dirty="0">
                <a:solidFill>
                  <a:srgbClr val="758CFF"/>
                </a:solidFill>
              </a:rPr>
            </a:br>
            <a:r>
              <a:rPr lang="en-US" altLang="en-US" sz="2400" b="1" dirty="0">
                <a:solidFill>
                  <a:srgbClr val="758CFF"/>
                </a:solidFill>
              </a:rPr>
              <a:t>End to End File Processing Completeness – SEP 2016</a:t>
            </a:r>
          </a:p>
        </p:txBody>
      </p:sp>
      <p:sp>
        <p:nvSpPr>
          <p:cNvPr id="43036" name="Text Box 6"/>
          <p:cNvSpPr txBox="1">
            <a:spLocks noChangeArrowheads="1"/>
          </p:cNvSpPr>
          <p:nvPr/>
        </p:nvSpPr>
        <p:spPr bwMode="auto">
          <a:xfrm>
            <a:off x="853621" y="4438158"/>
            <a:ext cx="106553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000" i="1" u="sng" dirty="0"/>
          </a:p>
          <a:p>
            <a:pPr>
              <a:spcBef>
                <a:spcPct val="50000"/>
              </a:spcBef>
            </a:pPr>
            <a:r>
              <a:rPr lang="en-US" altLang="en-US" sz="1000" i="1" u="sng" dirty="0"/>
              <a:t>% Timely Market Delivery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posted to market (FTPS) by 11:00pm out of # of files received by SMT by 11:00pm.</a:t>
            </a:r>
          </a:p>
          <a:p>
            <a:pPr>
              <a:spcBef>
                <a:spcPct val="50000"/>
              </a:spcBef>
            </a:pPr>
            <a:r>
              <a:rPr lang="en-US" altLang="en-US" sz="1000" i="1" u="sng" dirty="0"/>
              <a:t>% Portal Data Availability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loaded to the database for data availability on portal by 6:00am next day for the files received by 11:00pm</a:t>
            </a:r>
          </a:p>
          <a:p>
            <a:pPr>
              <a:spcBef>
                <a:spcPct val="50000"/>
              </a:spcBef>
            </a:pPr>
            <a:r>
              <a:rPr lang="en-US" altLang="en-US" sz="1000" dirty="0"/>
              <a:t>* A LSE file includes usage data for up to 50,000 ESIIDs. </a:t>
            </a:r>
          </a:p>
        </p:txBody>
      </p:sp>
      <p:sp>
        <p:nvSpPr>
          <p:cNvPr id="43037" name="Text Box 7"/>
          <p:cNvSpPr txBox="1">
            <a:spLocks noChangeArrowheads="1"/>
          </p:cNvSpPr>
          <p:nvPr/>
        </p:nvSpPr>
        <p:spPr bwMode="auto">
          <a:xfrm>
            <a:off x="860470" y="5500100"/>
            <a:ext cx="106553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b="1" dirty="0"/>
              <a:t>Observed Anomalies</a:t>
            </a:r>
            <a:r>
              <a:rPr lang="en-US" altLang="en-US" sz="1200" dirty="0"/>
              <a:t>:</a:t>
            </a:r>
          </a:p>
          <a:p>
            <a:pPr>
              <a:spcBef>
                <a:spcPct val="50000"/>
              </a:spcBef>
            </a:pPr>
            <a:endParaRPr lang="en-US"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219200"/>
            <a:ext cx="11429999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7" name="Rectangle 1"/>
          <p:cNvSpPr>
            <a:spLocks noChangeArrowheads="1"/>
          </p:cNvSpPr>
          <p:nvPr/>
        </p:nvSpPr>
        <p:spPr bwMode="auto">
          <a:xfrm>
            <a:off x="1447800" y="228600"/>
            <a:ext cx="9677400" cy="4984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altLang="en-US" sz="2000" b="1" dirty="0">
                <a:ea typeface="Microsoft YaHei" pitchFamily="34" charset="-122"/>
              </a:rPr>
              <a:t>                  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SMT </a:t>
            </a:r>
            <a:r>
              <a:rPr lang="en-US" altLang="en-US" sz="2000" dirty="0">
                <a:solidFill>
                  <a:schemeClr val="accent1"/>
                </a:solidFill>
                <a:ea typeface="Microsoft YaHei" pitchFamily="34" charset="-122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API and FTPS Services Availability </a:t>
            </a:r>
            <a:r>
              <a:rPr lang="en-US" altLang="en-US" sz="2000" b="1" dirty="0">
                <a:solidFill>
                  <a:schemeClr val="accent1"/>
                </a:solidFill>
              </a:rPr>
              <a:t>– SEP 2016</a:t>
            </a:r>
          </a:p>
        </p:txBody>
      </p:sp>
      <p:sp>
        <p:nvSpPr>
          <p:cNvPr id="44048" name="Rectangle 2"/>
          <p:cNvSpPr>
            <a:spLocks noChangeArrowheads="1"/>
          </p:cNvSpPr>
          <p:nvPr/>
        </p:nvSpPr>
        <p:spPr bwMode="auto">
          <a:xfrm>
            <a:off x="1066800" y="4309432"/>
            <a:ext cx="10058400" cy="24476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defTabSz="457200">
              <a:spcBef>
                <a:spcPts val="9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i="1" dirty="0">
                <a:solidFill>
                  <a:srgbClr val="000000"/>
                </a:solidFill>
                <a:ea typeface="Microsoft YaHei" pitchFamily="34" charset="-122"/>
              </a:rPr>
              <a:t>The service availability is measured as a percentage of number of minutes the service was available out of the total number of minutes in a month, excluding planned outages.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31697" y="5410200"/>
            <a:ext cx="10655300" cy="132198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Mar-Apr 2015: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SMT outage and subsequent recovery/catch-up impacted API availability. FTPS was available for most of the part except on 03/21-03/22 for 36 hours.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26 Jul 2015: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Services were unavailable for 12 hours due to Flash storage issue 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25 Jan 2016: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Services were unavailable for 19 hours due to storage configuration issue 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07 Mar 2016:  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API Services were unavailable for 7hours due to Oracle </a:t>
            </a:r>
            <a:r>
              <a:rPr lang="en-US" sz="1000" dirty="0" err="1"/>
              <a:t>archiver</a:t>
            </a:r>
            <a:r>
              <a:rPr lang="en-US" sz="1000" dirty="0"/>
              <a:t> issue.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en-US" altLang="en-US" sz="1000" dirty="0">
              <a:solidFill>
                <a:srgbClr val="000000"/>
              </a:solidFill>
              <a:ea typeface="Microsoft YaHei" pitchFamily="34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31697" y="5107560"/>
            <a:ext cx="17947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b="1" dirty="0"/>
              <a:t>Observed Anomalies</a:t>
            </a:r>
            <a:r>
              <a:rPr lang="en-US" altLang="en-US" sz="1200" dirty="0"/>
              <a:t>: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143000"/>
            <a:ext cx="1113472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219198" y="240728"/>
            <a:ext cx="1005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en-US" sz="2000" b="1" dirty="0">
                <a:solidFill>
                  <a:srgbClr val="758CFF"/>
                </a:solidFill>
              </a:rPr>
              <a:t>       SMT Number of Accounts by Type AMWG CR 2014 009 – SEPTEMBER 2016</a:t>
            </a:r>
            <a:br>
              <a:rPr lang="en-US" altLang="en-US" sz="2000" b="1" dirty="0">
                <a:solidFill>
                  <a:srgbClr val="758CFF"/>
                </a:solidFill>
              </a:rPr>
            </a:br>
            <a:endParaRPr lang="en-US" altLang="en-US" sz="2000" b="1" dirty="0">
              <a:solidFill>
                <a:srgbClr val="758CFF"/>
              </a:solidFill>
            </a:endParaRPr>
          </a:p>
        </p:txBody>
      </p:sp>
      <p:graphicFrame>
        <p:nvGraphicFramePr>
          <p:cNvPr id="49262" name="Group 2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964016"/>
              </p:ext>
            </p:extLst>
          </p:nvPr>
        </p:nvGraphicFramePr>
        <p:xfrm>
          <a:off x="152400" y="431229"/>
          <a:ext cx="11658600" cy="643234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5737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19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72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830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5091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6401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56874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24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Users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ONC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CNP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AEPN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AEPC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TNMP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TOTAL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4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Active Residential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40327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25067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1894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5471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2733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75492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28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Active Residential English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40113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24877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1889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5351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2722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74952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0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Active Residential Spanish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/>
                        <a:t>120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0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Non Active Residential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19836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13500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1612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3477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38833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40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Total Residential Accounts 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60163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3856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3506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8948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3492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114325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40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 User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/>
                        <a:t>12 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/>
                        <a:t>18 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/>
                        <a:t>413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24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 Admin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40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 User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40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 Admin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2696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1468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4775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24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3088">
                <a:tc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Total Agreements  (Includes Active</a:t>
                      </a:r>
                      <a:r>
                        <a:rPr lang="en-US" sz="700" baseline="0" dirty="0">
                          <a:latin typeface="+mn-lt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>755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981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>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1789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3088">
                <a:tc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Energy Data Agreements 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754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729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1536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13088">
                <a:tc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Han Device Agreements 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251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251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97868">
                <a:tc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Han Service Agreements 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24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24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IN SMT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40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ESI IDs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3498159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2423672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197931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859899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240405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7220066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40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Meters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3433567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2423619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198724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860128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240102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7156140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40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Devices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3708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4911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9078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24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Acknowledgement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24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Pending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40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Meter Ready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40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Provisioned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3702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4899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24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24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(MTD)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40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(YTD)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r>
                        <a:rPr lang="en-US" sz="7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140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(Cumulative)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7400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7742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124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Simple Text Messages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2925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  <a:tr h="124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Load Control Messages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2658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9"/>
                  </a:ext>
                </a:extLst>
              </a:tr>
              <a:tr h="124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Pricing Messages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0"/>
                  </a:ext>
                </a:extLst>
              </a:tr>
              <a:tr h="124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Cancellation Messages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44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1764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1"/>
                  </a:ext>
                </a:extLst>
              </a:tr>
              <a:tr h="124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2"/>
                  </a:ext>
                </a:extLst>
              </a:tr>
              <a:tr h="124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Supplemental – (Friends)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3"/>
                  </a:ext>
                </a:extLst>
              </a:tr>
              <a:tr h="140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Total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1736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1357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/>
                        <a:t>75 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3316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4"/>
                  </a:ext>
                </a:extLst>
              </a:tr>
              <a:tr h="140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Accepted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1367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5"/>
                  </a:ext>
                </a:extLst>
              </a:tr>
              <a:tr h="124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Pending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6"/>
                  </a:ext>
                </a:extLst>
              </a:tr>
              <a:tr h="140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Revoked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7"/>
                  </a:ext>
                </a:extLst>
              </a:tr>
              <a:tr h="140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Expired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1343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8"/>
                  </a:ext>
                </a:extLst>
              </a:tr>
              <a:tr h="140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Terminated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/>
                        <a:t>33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/>
                        <a:t>29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/>
                        <a:t>64 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9"/>
                  </a:ext>
                </a:extLst>
              </a:tr>
              <a:tr h="124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0"/>
                  </a:ext>
                </a:extLst>
              </a:tr>
              <a:tr h="124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REP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Regulatory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            Third Party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1"/>
                  </a:ext>
                </a:extLst>
              </a:tr>
              <a:tr h="140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Entities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112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4635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/>
                        <a:t>105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2"/>
                  </a:ext>
                </a:extLst>
              </a:tr>
              <a:tr h="140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Users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23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3"/>
                  </a:ext>
                </a:extLst>
              </a:tr>
              <a:tr h="140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Admins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19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/>
                        <a:t>179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/>
                        <a:t>4648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/>
                        <a:t>4 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/>
                        <a:t>112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4"/>
                  </a:ext>
                </a:extLst>
              </a:tr>
              <a:tr h="124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Sent By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/>
                        <a:t>335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7383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5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 bwMode="auto">
          <a:xfrm>
            <a:off x="76199" y="431228"/>
            <a:ext cx="11506200" cy="1588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228598" y="6528816"/>
            <a:ext cx="476250" cy="184150"/>
          </a:xfrm>
        </p:spPr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902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600200" y="76200"/>
            <a:ext cx="967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endParaRPr lang="en-US" altLang="en-US" sz="2300" b="1" dirty="0">
              <a:solidFill>
                <a:srgbClr val="758CFF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300" b="1" dirty="0">
                <a:solidFill>
                  <a:srgbClr val="758CFF"/>
                </a:solidFill>
              </a:rPr>
              <a:t>SMT ODR Details – SEP 2016</a:t>
            </a:r>
            <a:br>
              <a:rPr lang="en-US" altLang="en-US" sz="2300" b="1" dirty="0">
                <a:solidFill>
                  <a:srgbClr val="758CFF"/>
                </a:solidFill>
              </a:rPr>
            </a:br>
            <a:endParaRPr lang="en-US" altLang="en-US" sz="2300" b="1" dirty="0">
              <a:solidFill>
                <a:srgbClr val="758CFF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934200" y="1447800"/>
            <a:ext cx="3581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/>
              <a:t>Total ODR Requests User type statistics:</a:t>
            </a:r>
            <a:endParaRPr lang="en-US" altLang="en-US" sz="1200" u="sng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219200" y="1447799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/>
              <a:t>Total ODR Requests TDSP wise statistics:</a:t>
            </a:r>
            <a:endParaRPr lang="en-US" altLang="en-US" sz="1200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828800"/>
            <a:ext cx="5867400" cy="1295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886200"/>
            <a:ext cx="48958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1905000"/>
            <a:ext cx="53340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77000" y="3657601"/>
            <a:ext cx="5257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&amp;C-2010">
  <a:themeElements>
    <a:clrScheme name="S&amp;C-2010 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889FB"/>
      </a:accent1>
      <a:accent2>
        <a:srgbClr val="D6DBFE"/>
      </a:accent2>
      <a:accent3>
        <a:srgbClr val="FFFFFF"/>
      </a:accent3>
      <a:accent4>
        <a:srgbClr val="000000"/>
      </a:accent4>
      <a:accent5>
        <a:srgbClr val="BEC4FD"/>
      </a:accent5>
      <a:accent6>
        <a:srgbClr val="C2C6E6"/>
      </a:accent6>
      <a:hlink>
        <a:srgbClr val="7889FB"/>
      </a:hlink>
      <a:folHlink>
        <a:srgbClr val="9900CC"/>
      </a:folHlink>
    </a:clrScheme>
    <a:fontScheme name="S&amp;C-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noFill/>
        <a:ln w="12700" cap="flat" cmpd="dbl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S&amp;C-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8CC800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7EB500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5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6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7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8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889FB"/>
        </a:accent1>
        <a:accent2>
          <a:srgbClr val="D6DBFE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C2C6E6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28419</TotalTime>
  <Words>593</Words>
  <Application>Microsoft Office PowerPoint</Application>
  <PresentationFormat>Custom</PresentationFormat>
  <Paragraphs>343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S&amp;C-2010</vt:lpstr>
      <vt:lpstr>SMT Update To AMWG </vt:lpstr>
      <vt:lpstr>Monthly SMT Data Timelines AMWG CR 2014 002 End to End File Processing Completeness – SEP 2016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SMT Usability</dc:title>
  <dc:creator>akhandu</dc:creator>
  <cp:lastModifiedBy>00018207</cp:lastModifiedBy>
  <cp:revision>1253</cp:revision>
  <cp:lastPrinted>2014-05-01T16:40:31Z</cp:lastPrinted>
  <dcterms:modified xsi:type="dcterms:W3CDTF">2016-10-05T15:19:18Z</dcterms:modified>
</cp:coreProperties>
</file>