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77" r:id="rId7"/>
    <p:sldId id="282" r:id="rId8"/>
    <p:sldId id="279" r:id="rId9"/>
    <p:sldId id="278" r:id="rId10"/>
    <p:sldId id="257" r:id="rId11"/>
    <p:sldId id="273" r:id="rId12"/>
    <p:sldId id="276" r:id="rId13"/>
    <p:sldId id="275" r:id="rId14"/>
    <p:sldId id="280" r:id="rId15"/>
    <p:sldId id="28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99" autoAdjust="0"/>
  </p:normalViewPr>
  <p:slideViewPr>
    <p:cSldViewPr showGuides="1">
      <p:cViewPr varScale="1">
        <p:scale>
          <a:sx n="98" d="100"/>
          <a:sy n="98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5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478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314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829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88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9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732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0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804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Report Notification Proposal</a:t>
            </a:r>
            <a:endParaRPr lang="en-US" sz="2000" b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Brian Brandaw</a:t>
            </a:r>
            <a:endParaRPr lang="en-US" dirty="0"/>
          </a:p>
          <a:p>
            <a:r>
              <a:rPr lang="en-US" dirty="0" smtClean="0"/>
              <a:t>Manager of Common Platforms</a:t>
            </a:r>
            <a:endParaRPr lang="en-US" dirty="0"/>
          </a:p>
          <a:p>
            <a:endParaRPr lang="en-US" dirty="0"/>
          </a:p>
          <a:p>
            <a:r>
              <a:rPr lang="en-US" smtClean="0"/>
              <a:t>October 4,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System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200119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47414" y="437297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6"/>
            <a:endCxn id="18" idx="1"/>
          </p:cNvCxnSpPr>
          <p:nvPr/>
        </p:nvCxnSpPr>
        <p:spPr>
          <a:xfrm>
            <a:off x="7120095" y="2258729"/>
            <a:ext cx="905882" cy="21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42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984065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47908" y="4286423"/>
            <a:ext cx="1129466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59573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4" name="Straight Arrow Connector 63"/>
          <p:cNvCxnSpPr>
            <a:stCxn id="24" idx="4"/>
          </p:cNvCxnSpPr>
          <p:nvPr/>
        </p:nvCxnSpPr>
        <p:spPr>
          <a:xfrm flipH="1">
            <a:off x="6588362" y="2572378"/>
            <a:ext cx="10077" cy="562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427873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578832" y="3747832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7" idx="2"/>
            <a:endCxn id="37" idx="3"/>
          </p:cNvCxnSpPr>
          <p:nvPr/>
        </p:nvCxnSpPr>
        <p:spPr>
          <a:xfrm flipH="1" flipV="1">
            <a:off x="4377374" y="4557643"/>
            <a:ext cx="1694370" cy="2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7" idx="1"/>
          </p:cNvCxnSpPr>
          <p:nvPr/>
        </p:nvCxnSpPr>
        <p:spPr>
          <a:xfrm flipH="1">
            <a:off x="2286303" y="4557643"/>
            <a:ext cx="961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048853" y="3120533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Rules Eval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071744" y="4246231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Notify</a:t>
            </a:r>
            <a:endParaRPr lang="en-US" sz="1200" dirty="0"/>
          </a:p>
        </p:txBody>
      </p:sp>
      <p:sp>
        <p:nvSpPr>
          <p:cNvPr id="26" name="Rounded Rectangle 25"/>
          <p:cNvSpPr/>
          <p:nvPr/>
        </p:nvSpPr>
        <p:spPr>
          <a:xfrm>
            <a:off x="3253784" y="5317360"/>
            <a:ext cx="1129466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Notifications</a:t>
            </a:r>
            <a:endParaRPr lang="en-US" sz="1100" dirty="0"/>
          </a:p>
        </p:txBody>
      </p:sp>
      <p:cxnSp>
        <p:nvCxnSpPr>
          <p:cNvPr id="28" name="Straight Arrow Connector 27"/>
          <p:cNvCxnSpPr>
            <a:stCxn id="26" idx="1"/>
          </p:cNvCxnSpPr>
          <p:nvPr/>
        </p:nvCxnSpPr>
        <p:spPr>
          <a:xfrm flipH="1" flipV="1">
            <a:off x="2203996" y="4828863"/>
            <a:ext cx="1049788" cy="7597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076783" y="5259284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Alerts/ Notices</a:t>
            </a:r>
            <a:endParaRPr lang="en-US" sz="1200" dirty="0"/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4384073" y="5572934"/>
            <a:ext cx="1692710" cy="16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3259962" y="3357098"/>
            <a:ext cx="1117109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External Web Services</a:t>
            </a:r>
            <a:endParaRPr lang="en-US" sz="1100" dirty="0"/>
          </a:p>
        </p:txBody>
      </p:sp>
      <p:cxnSp>
        <p:nvCxnSpPr>
          <p:cNvPr id="35" name="Straight Arrow Connector 34"/>
          <p:cNvCxnSpPr>
            <a:endCxn id="34" idx="1"/>
          </p:cNvCxnSpPr>
          <p:nvPr/>
        </p:nvCxnSpPr>
        <p:spPr>
          <a:xfrm flipV="1">
            <a:off x="2286303" y="3628318"/>
            <a:ext cx="973659" cy="6326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3"/>
          </p:cNvCxnSpPr>
          <p:nvPr/>
        </p:nvCxnSpPr>
        <p:spPr>
          <a:xfrm>
            <a:off x="4377071" y="3628318"/>
            <a:ext cx="1346110" cy="4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MIS User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9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9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Continue presentations across Subcommittees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Draft SCR and seek support to move forward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Continue dialog with Market via MDWG to explore future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Discussions at MDWG around changes to ERCOT’s Web Services have been ongoing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Wide ranging ideas from the simple to fanciful have been evaluated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MDWG provided feedback thru multiple technical workshops 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Discussion topics were prioritized based on useful changes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Ultimately, notification of report availability became the highest priority </a:t>
            </a:r>
            <a:endParaRPr lang="en-US" sz="1600" dirty="0" smtClean="0"/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5744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Context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ERCOT’s External Web Services (EWS)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Product of the Nodal Program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Provides interfaces to a variety of ERCOT applications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Initial target was the Market System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A</a:t>
            </a:r>
            <a:r>
              <a:rPr lang="en-US" sz="1600" dirty="0" smtClean="0"/>
              <a:t>ll submissions pass thru EWS regardless of the method of entry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Report retrieval quickly became the highest volume service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Metrics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Averaging 1,000,000 requests/day across all transaction types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75% of all traffic is requests for reports</a:t>
            </a:r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63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5" name="Rounded Rectangle 14"/>
          <p:cNvSpPr/>
          <p:nvPr/>
        </p:nvSpPr>
        <p:spPr>
          <a:xfrm>
            <a:off x="3259962" y="3357098"/>
            <a:ext cx="1117109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External Web Services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315188"/>
            <a:ext cx="1730362" cy="48570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Source Systems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360887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" y="435731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8" idx="1"/>
          </p:cNvCxnSpPr>
          <p:nvPr/>
        </p:nvCxnSpPr>
        <p:spPr>
          <a:xfrm>
            <a:off x="7115828" y="2416265"/>
            <a:ext cx="910149" cy="2158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906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5" idx="1"/>
          </p:cNvCxnSpPr>
          <p:nvPr/>
        </p:nvCxnSpPr>
        <p:spPr>
          <a:xfrm flipV="1">
            <a:off x="2203996" y="3628318"/>
            <a:ext cx="1055966" cy="6805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5" idx="3"/>
          </p:cNvCxnSpPr>
          <p:nvPr/>
        </p:nvCxnSpPr>
        <p:spPr>
          <a:xfrm>
            <a:off x="4377071" y="3628318"/>
            <a:ext cx="134611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2" idx="2"/>
            <a:endCxn id="37" idx="3"/>
          </p:cNvCxnSpPr>
          <p:nvPr/>
        </p:nvCxnSpPr>
        <p:spPr>
          <a:xfrm flipH="1">
            <a:off x="4383250" y="5572934"/>
            <a:ext cx="1693533" cy="156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1008702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53784" y="5317360"/>
            <a:ext cx="1129466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Notifications</a:t>
            </a:r>
            <a:endParaRPr lang="en-US" sz="11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2243835" y="4800600"/>
            <a:ext cx="1049788" cy="7879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42" name="Oval 41"/>
          <p:cNvSpPr/>
          <p:nvPr/>
        </p:nvSpPr>
        <p:spPr>
          <a:xfrm>
            <a:off x="6076783" y="5259284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Alerts/ Notices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045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Today, machine to machine access to reports relies on “pull” model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Parties interested in content ask for the most recent </a:t>
            </a:r>
            <a:r>
              <a:rPr lang="en-US" sz="1600" dirty="0" smtClean="0"/>
              <a:t>copy using Web Services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/>
              <a:t>While the frequency of report creation is published, the actual creation time is not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This results in high frequency requests for the same content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Very inefficient for everyone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Excess load on systems at both ends of the transaction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Repetitive downloads of reports consume bandwidth yet add no value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Proposal supported by MDWG is the first step towards a “push”model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Receiving notification that a report is available is less disruptive than pushing the actual content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Positions us well to push content in addition to notifications in the future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Scope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Create a new infrastructure to support “Opt-In” by DUNS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Considering a new Administration page on </a:t>
            </a:r>
            <a:r>
              <a:rPr lang="en-US" sz="1600" dirty="0" smtClean="0"/>
              <a:t>MIS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MP can select </a:t>
            </a:r>
            <a:r>
              <a:rPr lang="en-US" sz="1600" dirty="0"/>
              <a:t>which Report ID’s should </a:t>
            </a:r>
            <a:r>
              <a:rPr lang="en-US" sz="1600" dirty="0" smtClean="0"/>
              <a:t>be included for notification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Create a new notification channel for Report Availability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This was important so we do not generate noise on the existing system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Websockets is the likely transport for this new messaging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SDK and/or API will be more easily implemented than existing service clients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Provides modern solution to which existing processes can be migrated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Generate a notification whenever a report is published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Notification to include the MIS URL to retrieve the report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Basic metadata about the report</a:t>
            </a:r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Scope (continued)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Evaluate each report publication event for notification actions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Cross-reference DocID to ReportID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Evaluate the Opt-In information to determine if the candidate MP’s have “opted-in”  for notifications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Send the event to the appropriate destinations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Receive a delivery confirmation from the MP’s system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Objective is to get positive feedback to ensure delivery of the message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Ensure that logging is sufficient to validate delivery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and Opt-In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MIS User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4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1012051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99250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6" name="Straight Arrow Connector 65"/>
          <p:cNvCxnSpPr>
            <a:endCxn id="47" idx="1"/>
          </p:cNvCxnSpPr>
          <p:nvPr/>
        </p:nvCxnSpPr>
        <p:spPr>
          <a:xfrm flipV="1">
            <a:off x="7453543" y="3470470"/>
            <a:ext cx="572434" cy="15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757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Notification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200119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70023" y="437297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6"/>
            <a:endCxn id="18" idx="1"/>
          </p:cNvCxnSpPr>
          <p:nvPr/>
        </p:nvCxnSpPr>
        <p:spPr>
          <a:xfrm>
            <a:off x="7120095" y="2258729"/>
            <a:ext cx="905882" cy="21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42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43949" y="964638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47908" y="4286423"/>
            <a:ext cx="1129466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59573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4" name="Straight Arrow Connector 63"/>
          <p:cNvCxnSpPr>
            <a:stCxn id="24" idx="4"/>
          </p:cNvCxnSpPr>
          <p:nvPr/>
        </p:nvCxnSpPr>
        <p:spPr>
          <a:xfrm flipH="1">
            <a:off x="6588362" y="2572378"/>
            <a:ext cx="10077" cy="562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427873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578832" y="3747832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7" idx="2"/>
            <a:endCxn id="37" idx="3"/>
          </p:cNvCxnSpPr>
          <p:nvPr/>
        </p:nvCxnSpPr>
        <p:spPr>
          <a:xfrm flipH="1" flipV="1">
            <a:off x="4377374" y="4557643"/>
            <a:ext cx="1694370" cy="2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7" idx="1"/>
          </p:cNvCxnSpPr>
          <p:nvPr/>
        </p:nvCxnSpPr>
        <p:spPr>
          <a:xfrm flipH="1">
            <a:off x="2286303" y="4557643"/>
            <a:ext cx="961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048853" y="3120533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Rules Eval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071744" y="4246231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Notify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328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533</Words>
  <Application>Microsoft Office PowerPoint</Application>
  <PresentationFormat>On-screen Show (4:3)</PresentationFormat>
  <Paragraphs>121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1_Custom Design</vt:lpstr>
      <vt:lpstr>Office Theme</vt:lpstr>
      <vt:lpstr>PowerPoint Presentation</vt:lpstr>
      <vt:lpstr>Background</vt:lpstr>
      <vt:lpstr>Context</vt:lpstr>
      <vt:lpstr>Current State</vt:lpstr>
      <vt:lpstr>Problem Statement</vt:lpstr>
      <vt:lpstr>Proposed Scope</vt:lpstr>
      <vt:lpstr>Scope (continued)</vt:lpstr>
      <vt:lpstr>Administration and Opt-In</vt:lpstr>
      <vt:lpstr>Event Notification</vt:lpstr>
      <vt:lpstr>Proposed System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Brandaw, Brian</dc:creator>
  <cp:lastModifiedBy>00018207</cp:lastModifiedBy>
  <cp:revision>64</cp:revision>
  <cp:lastPrinted>2016-01-21T20:53:15Z</cp:lastPrinted>
  <dcterms:created xsi:type="dcterms:W3CDTF">2016-01-21T15:20:31Z</dcterms:created>
  <dcterms:modified xsi:type="dcterms:W3CDTF">2016-10-05T21:45:12Z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