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90" r:id="rId9"/>
    <p:sldId id="275" r:id="rId10"/>
    <p:sldId id="289" r:id="rId11"/>
    <p:sldId id="276" r:id="rId12"/>
    <p:sldId id="264" r:id="rId13"/>
    <p:sldId id="265" r:id="rId14"/>
    <p:sldId id="270" r:id="rId15"/>
    <p:sldId id="280" r:id="rId16"/>
    <p:sldId id="272" r:id="rId17"/>
    <p:sldId id="285" r:id="rId18"/>
    <p:sldId id="273" r:id="rId19"/>
    <p:sldId id="286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  <p14:sldId id="290"/>
          </p14:sldIdLst>
        </p14:section>
        <p14:section name="FMEs &amp; IMFR" id="{7B07A7F3-E643-48FA-B8F7-0A8F95EAB17B}">
          <p14:sldIdLst>
            <p14:sldId id="275"/>
            <p14:sldId id="289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101" d="100"/>
          <a:sy n="101" d="100"/>
        </p:scale>
        <p:origin x="180" y="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10/6/2016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October </a:t>
              </a:r>
              <a:r>
                <a:rPr lang="en-US" dirty="0"/>
                <a:t>6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203" y="828675"/>
            <a:ext cx="717602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717" y="828675"/>
            <a:ext cx="681899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31651"/>
              </p:ext>
            </p:extLst>
          </p:nvPr>
        </p:nvGraphicFramePr>
        <p:xfrm>
          <a:off x="6029325" y="2066925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 Side (&lt;60Hz)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High Side (&gt;60Hz)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173.87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178.00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175.76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181.26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97455"/>
              </p:ext>
            </p:extLst>
          </p:nvPr>
        </p:nvGraphicFramePr>
        <p:xfrm>
          <a:off x="6029325" y="4173806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Standard</a:t>
                      </a:r>
                      <a:r>
                        <a:rPr lang="en-US" sz="1200" baseline="0" dirty="0" smtClean="0"/>
                        <a:t> Deviation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0.016091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59.99997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0.015385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69872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5 Time Error Corrections (TEC) in July.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91" y="828675"/>
            <a:ext cx="8205843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</a:t>
            </a:r>
            <a:r>
              <a:rPr lang="en-US" sz="2000" dirty="0" smtClean="0"/>
              <a:t>IMFR</a:t>
            </a:r>
            <a:endParaRPr lang="en-US" sz="1600" dirty="0" smtClean="0"/>
          </a:p>
          <a:p>
            <a:pPr lvl="2"/>
            <a:r>
              <a:rPr lang="en-US" sz="1600" dirty="0" smtClean="0"/>
              <a:t>1 FME in the month of September</a:t>
            </a:r>
            <a:endParaRPr lang="en-US" sz="1600" dirty="0" smtClean="0"/>
          </a:p>
          <a:p>
            <a:pPr lvl="2"/>
            <a:r>
              <a:rPr lang="en-US" sz="1600" dirty="0" smtClean="0"/>
              <a:t>BAL-001-TRE-1 Unit Performance Report now includes Solar resources.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kern="0" dirty="0" smtClean="0"/>
              <a:t>PDCWG Meeting 9/14/16</a:t>
            </a:r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Discussion</a:t>
            </a:r>
          </a:p>
          <a:p>
            <a:pPr lvl="2"/>
            <a:r>
              <a:rPr lang="en-US" sz="1400" kern="0" dirty="0" smtClean="0"/>
              <a:t>NPRR Proposal/Review</a:t>
            </a:r>
          </a:p>
          <a:p>
            <a:pPr lvl="1"/>
            <a:r>
              <a:rPr lang="en-US" sz="1800" kern="0" dirty="0" smtClean="0"/>
              <a:t>Time Error Correction &amp; BAL-001-TRE-1 Performance</a:t>
            </a:r>
          </a:p>
          <a:p>
            <a:pPr lvl="1"/>
            <a:r>
              <a:rPr lang="en-US" sz="1800" kern="0" dirty="0" smtClean="0">
                <a:solidFill>
                  <a:srgbClr val="FF0000"/>
                </a:solidFill>
              </a:rPr>
              <a:t>Telemetry Differences in BAL-001-TRE-1 Evaluation</a:t>
            </a:r>
          </a:p>
          <a:p>
            <a:pPr lvl="1"/>
            <a:r>
              <a:rPr lang="en-US" sz="1800" kern="0" dirty="0" smtClean="0"/>
              <a:t>Reviewed Frequency Events</a:t>
            </a:r>
          </a:p>
          <a:p>
            <a:pPr lvl="2"/>
            <a:r>
              <a:rPr lang="pt-BR" sz="1400" kern="0" dirty="0" smtClean="0"/>
              <a:t>7/24/2016 16:22:56</a:t>
            </a:r>
          </a:p>
          <a:p>
            <a:pPr lvl="3"/>
            <a:r>
              <a:rPr lang="pt-BR" sz="1200" kern="0" dirty="0" smtClean="0"/>
              <a:t>Loss of 547MW</a:t>
            </a:r>
          </a:p>
          <a:p>
            <a:pPr lvl="3"/>
            <a:r>
              <a:rPr lang="pt-BR" sz="1200" kern="0" dirty="0" smtClean="0"/>
              <a:t>558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</a:p>
          <a:p>
            <a:pPr lvl="3"/>
            <a:r>
              <a:rPr lang="en-US" sz="1200" kern="0" dirty="0" smtClean="0"/>
              <a:t>4 </a:t>
            </a:r>
            <a:r>
              <a:rPr lang="en-US" sz="1200" kern="0" dirty="0"/>
              <a:t>of </a:t>
            </a:r>
            <a:r>
              <a:rPr lang="en-US" sz="1200" kern="0" dirty="0" smtClean="0"/>
              <a:t>42 </a:t>
            </a:r>
            <a:r>
              <a:rPr lang="en-US" sz="12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200" kern="0" dirty="0" smtClean="0"/>
              <a:t>0 </a:t>
            </a:r>
            <a:r>
              <a:rPr lang="en-US" sz="1200" kern="0" dirty="0"/>
              <a:t>of 42 </a:t>
            </a:r>
            <a:r>
              <a:rPr lang="en-US" sz="1200" kern="0" dirty="0" smtClean="0"/>
              <a:t>Generation </a:t>
            </a:r>
            <a:r>
              <a:rPr lang="en-US" sz="1200" kern="0" dirty="0"/>
              <a:t>Resources providing RRS had less than 75% of their expected Sustained Primary Frequency Response </a:t>
            </a:r>
            <a:endParaRPr lang="en-US" sz="1400" kern="0" dirty="0" smtClean="0"/>
          </a:p>
          <a:p>
            <a:pPr lvl="2"/>
            <a:r>
              <a:rPr lang="pt-BR" sz="1400" kern="0" dirty="0" smtClean="0"/>
              <a:t>7/25/2016 16:45:54</a:t>
            </a:r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/>
              <a:t>of </a:t>
            </a:r>
            <a:r>
              <a:rPr lang="pt-BR" sz="1200" kern="0" dirty="0" smtClean="0"/>
              <a:t>733MW</a:t>
            </a:r>
            <a:endParaRPr lang="pt-BR" sz="1200" kern="0" dirty="0"/>
          </a:p>
          <a:p>
            <a:pPr lvl="3"/>
            <a:r>
              <a:rPr lang="pt-BR" sz="1200" kern="0" dirty="0" smtClean="0"/>
              <a:t>873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</a:p>
          <a:p>
            <a:pPr lvl="3"/>
            <a:r>
              <a:rPr lang="en-US" sz="1200" kern="0" dirty="0" smtClean="0"/>
              <a:t>2 </a:t>
            </a:r>
            <a:r>
              <a:rPr lang="en-US" sz="1200" kern="0" dirty="0"/>
              <a:t>of </a:t>
            </a:r>
            <a:r>
              <a:rPr lang="en-US" sz="1200" kern="0" dirty="0" smtClean="0"/>
              <a:t>41 </a:t>
            </a:r>
            <a:r>
              <a:rPr lang="en-US" sz="12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200" kern="0" dirty="0" smtClean="0"/>
              <a:t>1 </a:t>
            </a:r>
            <a:r>
              <a:rPr lang="en-US" sz="1200" kern="0" dirty="0"/>
              <a:t>of </a:t>
            </a:r>
            <a:r>
              <a:rPr lang="en-US" sz="1200" kern="0" dirty="0" smtClean="0"/>
              <a:t>41 </a:t>
            </a:r>
            <a:r>
              <a:rPr lang="en-US" sz="1200" kern="0" dirty="0"/>
              <a:t>Generation Resources providing RRS had less than 75% of their expected Sustained Primary Frequency </a:t>
            </a:r>
            <a:r>
              <a:rPr lang="en-US" sz="1200" kern="0" dirty="0" smtClean="0"/>
              <a:t>Response</a:t>
            </a:r>
            <a:endParaRPr lang="pt-BR" sz="1400" i="1" kern="0" dirty="0"/>
          </a:p>
          <a:p>
            <a:pPr lvl="3"/>
            <a:endParaRPr lang="pt-BR" sz="1400" kern="0" dirty="0"/>
          </a:p>
          <a:p>
            <a:pPr lvl="3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7724" y="4362250"/>
            <a:ext cx="7667625" cy="14097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67375" y="5871445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be reviewed at the next PDCWG meeting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5" idx="1"/>
            <a:endCxn id="4" idx="2"/>
          </p:cNvCxnSpPr>
          <p:nvPr/>
        </p:nvCxnSpPr>
        <p:spPr>
          <a:xfrm flipH="1" flipV="1">
            <a:off x="4681537" y="5771950"/>
            <a:ext cx="985838" cy="361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700" kern="0" dirty="0"/>
              <a:t>Reviewed Frequency </a:t>
            </a:r>
            <a:r>
              <a:rPr lang="en-US" sz="1700" kern="0" dirty="0" smtClean="0"/>
              <a:t>Events</a:t>
            </a:r>
            <a:endParaRPr lang="pt-BR" sz="1700" kern="0" dirty="0" smtClean="0"/>
          </a:p>
          <a:p>
            <a:pPr lvl="2"/>
            <a:r>
              <a:rPr lang="pt-BR" sz="1300" kern="0" dirty="0" smtClean="0"/>
              <a:t>8/2/2016 18:37:36</a:t>
            </a:r>
            <a:endParaRPr lang="pt-BR" sz="1300" kern="0" dirty="0"/>
          </a:p>
          <a:p>
            <a:pPr lvl="3"/>
            <a:r>
              <a:rPr lang="pt-BR" sz="1100" kern="0" dirty="0"/>
              <a:t>Loss of </a:t>
            </a:r>
            <a:r>
              <a:rPr lang="pt-BR" sz="1100" kern="0" dirty="0" smtClean="0"/>
              <a:t>526MW</a:t>
            </a:r>
            <a:endParaRPr lang="pt-BR" sz="1100" kern="0" dirty="0"/>
          </a:p>
          <a:p>
            <a:pPr lvl="3"/>
            <a:r>
              <a:rPr lang="pt-BR" sz="1100" kern="0" dirty="0" smtClean="0"/>
              <a:t>822 </a:t>
            </a:r>
            <a:r>
              <a:rPr lang="pt-BR" sz="1100" kern="0" dirty="0"/>
              <a:t>MW/0.1HZ </a:t>
            </a:r>
            <a:r>
              <a:rPr lang="pt-BR" sz="1100" kern="0" dirty="0" smtClean="0"/>
              <a:t>Response</a:t>
            </a:r>
          </a:p>
          <a:p>
            <a:pPr lvl="3"/>
            <a:r>
              <a:rPr lang="en-US" sz="1100" kern="0" dirty="0" smtClean="0"/>
              <a:t>5 </a:t>
            </a:r>
            <a:r>
              <a:rPr lang="en-US" sz="1100" kern="0" dirty="0"/>
              <a:t>of </a:t>
            </a:r>
            <a:r>
              <a:rPr lang="en-US" sz="1100" kern="0" dirty="0" smtClean="0"/>
              <a:t>50 </a:t>
            </a:r>
            <a:r>
              <a:rPr lang="en-US" sz="11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100" kern="0" dirty="0" smtClean="0"/>
              <a:t>1 </a:t>
            </a:r>
            <a:r>
              <a:rPr lang="en-US" sz="1100" kern="0" dirty="0"/>
              <a:t>of </a:t>
            </a:r>
            <a:r>
              <a:rPr lang="en-US" sz="1100" kern="0" dirty="0" smtClean="0"/>
              <a:t>50 </a:t>
            </a:r>
            <a:r>
              <a:rPr lang="en-US" sz="1100" kern="0" dirty="0"/>
              <a:t>Generation Resources providing RRS had less than 75% of their expected Sustained Primary Frequency Response </a:t>
            </a:r>
            <a:endParaRPr lang="pt-BR" sz="1100" kern="0" dirty="0" smtClean="0"/>
          </a:p>
          <a:p>
            <a:pPr lvl="2"/>
            <a:r>
              <a:rPr lang="pt-BR" sz="1300" kern="0" dirty="0" smtClean="0"/>
              <a:t>8/15/2016 19:39:40</a:t>
            </a:r>
            <a:endParaRPr lang="pt-BR" sz="1300" kern="0" dirty="0"/>
          </a:p>
          <a:p>
            <a:pPr lvl="3"/>
            <a:r>
              <a:rPr lang="pt-BR" sz="1100" kern="0" dirty="0"/>
              <a:t>Loss of </a:t>
            </a:r>
            <a:r>
              <a:rPr lang="pt-BR" sz="1100" kern="0" dirty="0" smtClean="0"/>
              <a:t>856MW</a:t>
            </a:r>
            <a:endParaRPr lang="pt-BR" sz="1100" kern="0" dirty="0"/>
          </a:p>
          <a:p>
            <a:pPr lvl="3"/>
            <a:r>
              <a:rPr lang="pt-BR" sz="1100" kern="0" dirty="0" smtClean="0"/>
              <a:t>940 </a:t>
            </a:r>
            <a:r>
              <a:rPr lang="pt-BR" sz="1100" kern="0" dirty="0"/>
              <a:t>MW/0.1HZ </a:t>
            </a:r>
            <a:r>
              <a:rPr lang="pt-BR" sz="1100" kern="0" dirty="0" smtClean="0"/>
              <a:t>Response</a:t>
            </a:r>
          </a:p>
          <a:p>
            <a:pPr lvl="3"/>
            <a:r>
              <a:rPr lang="en-US" sz="1100" kern="0" dirty="0" smtClean="0"/>
              <a:t>0 </a:t>
            </a:r>
            <a:r>
              <a:rPr lang="en-US" sz="1100" kern="0" dirty="0"/>
              <a:t>of </a:t>
            </a:r>
            <a:r>
              <a:rPr lang="en-US" sz="1100" kern="0" dirty="0" smtClean="0"/>
              <a:t>40 </a:t>
            </a:r>
            <a:r>
              <a:rPr lang="en-US" sz="11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100" kern="0" dirty="0"/>
              <a:t>0 of </a:t>
            </a:r>
            <a:r>
              <a:rPr lang="en-US" sz="1100" kern="0" dirty="0" smtClean="0"/>
              <a:t>40 </a:t>
            </a:r>
            <a:r>
              <a:rPr lang="en-US" sz="1100" kern="0" dirty="0"/>
              <a:t>Generation Resources providing RRS had less than 75% of their expected Sustained Primary Frequency Response </a:t>
            </a:r>
            <a:endParaRPr lang="pt-BR" sz="1100" kern="0" dirty="0" smtClean="0"/>
          </a:p>
          <a:p>
            <a:pPr lvl="2"/>
            <a:r>
              <a:rPr lang="pt-BR" sz="1300" i="1" kern="0" dirty="0" smtClean="0"/>
              <a:t>8/23/2016 18:05:20 (non-FME)</a:t>
            </a:r>
            <a:endParaRPr lang="pt-BR" sz="1300" i="1" kern="0" dirty="0"/>
          </a:p>
          <a:p>
            <a:pPr lvl="3"/>
            <a:r>
              <a:rPr lang="pt-BR" sz="1100" i="1" kern="0" dirty="0"/>
              <a:t>Loss of </a:t>
            </a:r>
            <a:r>
              <a:rPr lang="pt-BR" sz="1100" i="1" kern="0" dirty="0" smtClean="0"/>
              <a:t>-518MW</a:t>
            </a:r>
            <a:endParaRPr lang="pt-BR" sz="1100" i="1" kern="0" dirty="0"/>
          </a:p>
          <a:p>
            <a:pPr lvl="3"/>
            <a:r>
              <a:rPr lang="pt-BR" sz="1100" i="1" kern="0" dirty="0" smtClean="0"/>
              <a:t>678 </a:t>
            </a:r>
            <a:r>
              <a:rPr lang="pt-BR" sz="1100" i="1" kern="0" dirty="0"/>
              <a:t>MW/0.1HZ </a:t>
            </a:r>
            <a:r>
              <a:rPr lang="pt-BR" sz="1100" i="1" kern="0" dirty="0" smtClean="0"/>
              <a:t>Response</a:t>
            </a:r>
            <a:endParaRPr lang="pt-BR" sz="1400" kern="0" dirty="0"/>
          </a:p>
          <a:p>
            <a:pPr lvl="3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7724" y="2514601"/>
            <a:ext cx="7667625" cy="14097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48375" y="4816627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be reviewed at the next PDCWG meeting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3" idx="1"/>
            <a:endCxn id="2" idx="2"/>
          </p:cNvCxnSpPr>
          <p:nvPr/>
        </p:nvCxnSpPr>
        <p:spPr>
          <a:xfrm flipH="1" flipV="1">
            <a:off x="4681537" y="3924301"/>
            <a:ext cx="1366838" cy="1153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was </a:t>
            </a:r>
            <a:r>
              <a:rPr lang="en-US" sz="2800" dirty="0"/>
              <a:t>1</a:t>
            </a:r>
            <a:r>
              <a:rPr lang="en-US" sz="2800" dirty="0" smtClean="0"/>
              <a:t> FME in September.</a:t>
            </a:r>
            <a:endParaRPr lang="en-US" sz="2800" dirty="0"/>
          </a:p>
          <a:p>
            <a:pPr lvl="1"/>
            <a:r>
              <a:rPr lang="en-US" sz="2400" dirty="0" smtClean="0"/>
              <a:t>9/8/2016 13:22:56</a:t>
            </a:r>
            <a:endParaRPr lang="en-US" sz="2400" dirty="0"/>
          </a:p>
          <a:p>
            <a:pPr lvl="2"/>
            <a:r>
              <a:rPr lang="en-US" sz="2000" dirty="0" smtClean="0"/>
              <a:t>Loss of 582 MW</a:t>
            </a:r>
          </a:p>
          <a:p>
            <a:pPr lvl="2"/>
            <a:r>
              <a:rPr lang="en-US" sz="2000" dirty="0" smtClean="0"/>
              <a:t>Interconnection </a:t>
            </a:r>
            <a:r>
              <a:rPr lang="en-US" sz="2000" dirty="0"/>
              <a:t>Frequency Response: </a:t>
            </a:r>
            <a:r>
              <a:rPr lang="en-US" sz="2000" dirty="0" smtClean="0"/>
              <a:t>746 </a:t>
            </a:r>
            <a:r>
              <a:rPr lang="en-US" sz="2000" dirty="0"/>
              <a:t>MW/0.1 </a:t>
            </a:r>
            <a:r>
              <a:rPr lang="en-US" sz="2000" dirty="0" smtClean="0"/>
              <a:t>Hz</a:t>
            </a:r>
          </a:p>
          <a:p>
            <a:pPr lvl="2"/>
            <a:r>
              <a:rPr lang="en-US" sz="2000" dirty="0" smtClean="0"/>
              <a:t>10 of 40 Evaluated Generation </a:t>
            </a:r>
            <a:r>
              <a:rPr lang="en-US" sz="2000" dirty="0"/>
              <a:t>Resources had less than 75% of their expected Initial Primary Frequency Response.</a:t>
            </a:r>
          </a:p>
          <a:p>
            <a:pPr lvl="2"/>
            <a:r>
              <a:rPr lang="en-US" sz="2000" dirty="0" smtClean="0"/>
              <a:t>10 </a:t>
            </a:r>
            <a:r>
              <a:rPr lang="en-US" sz="2000" dirty="0"/>
              <a:t>of </a:t>
            </a:r>
            <a:r>
              <a:rPr lang="en-US" sz="2000" dirty="0" smtClean="0"/>
              <a:t>40 </a:t>
            </a:r>
            <a:r>
              <a:rPr lang="en-US" sz="2000" dirty="0"/>
              <a:t>Evaluated Generation Resources had less than 75% of their expected Sustained Primary Frequency Response</a:t>
            </a:r>
            <a:r>
              <a:rPr lang="en-US" sz="2000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845" y="828675"/>
            <a:ext cx="703273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0330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</a:t>
            </a:r>
            <a:r>
              <a:rPr lang="en-US" sz="1200" dirty="0" smtClean="0"/>
              <a:t>812.25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176.75%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390"/>
            <a:ext cx="8229600" cy="50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c34af464-7aa1-4edd-9be4-83dffc1cb92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5338</TotalTime>
  <Words>474</Words>
  <Application>Microsoft Office PowerPoint</Application>
  <PresentationFormat>On-screen Show (4:3)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Meeting Minutes (cont.)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188</cp:revision>
  <cp:lastPrinted>2013-01-30T23:16:36Z</cp:lastPrinted>
  <dcterms:created xsi:type="dcterms:W3CDTF">2010-04-12T23:12:02Z</dcterms:created>
  <dcterms:modified xsi:type="dcterms:W3CDTF">2016-10-05T16:05:36Z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