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57" r:id="rId7"/>
    <p:sldId id="267" r:id="rId8"/>
    <p:sldId id="266" r:id="rId9"/>
    <p:sldId id="268" r:id="rId10"/>
    <p:sldId id="26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0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100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20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61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588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3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Sandbox Environment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Market Participant Orientation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September 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Contents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Prerequisites for Sandbox </a:t>
            </a:r>
            <a:r>
              <a:rPr lang="en-US" sz="2000" dirty="0"/>
              <a:t>T</a:t>
            </a:r>
            <a:r>
              <a:rPr lang="en-US" sz="2000" dirty="0" smtClean="0"/>
              <a:t>esting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Environmental Support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1600" dirty="0" smtClean="0"/>
              <a:t>Business Support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1600" dirty="0" smtClean="0"/>
              <a:t>IT Support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Environmental Availability and Performance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Guidelines for the Environment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Prerequisites for Sandbox Testing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 marL="5143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Market Participants must have successfully completed Certification Testing prior to using the environment for sandbox testing.</a:t>
            </a:r>
          </a:p>
          <a:p>
            <a:pPr marL="5143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Market Participants must have coordinated with their service provider, if applicable, before beginning sandbox testing.</a:t>
            </a:r>
          </a:p>
          <a:p>
            <a:pPr marL="5143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Market Participants must have coordinated with any other Market Participant required for the completion of the desired test scenario before the start of testing.</a:t>
            </a:r>
          </a:p>
          <a:p>
            <a:pPr marL="5143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Market Participants must have updated their testing worksheet, if applicable.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86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Environmental Support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800" b="1" dirty="0" smtClean="0"/>
              <a:t>ERCOT Business Support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 smtClean="0"/>
              <a:t>ERCOT Business Support for sandbox testing is available from 9:00 AM to 4:00 PM on Retail Business Days.</a:t>
            </a:r>
            <a:endParaRPr lang="en-US" sz="900" b="1" dirty="0"/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/>
              <a:t>To request Business support, submit a MarkeTrak “Other” subtype issue using the Production instance of MarkeTrak.  (Do not make request using the MarkeTrak version in the CERT Environment.  That instance of MarkeTrak will not be monitored</a:t>
            </a:r>
            <a:r>
              <a:rPr lang="en-US" sz="1400" b="1" dirty="0" smtClean="0"/>
              <a:t>.)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 smtClean="0"/>
              <a:t>Business support should be requested at least 5 Retail Business Days in advance.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 smtClean="0"/>
              <a:t>Support for any request received less than 5 Retail Business Days in advance will be provided at ERCOT’s discretion.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800" b="1" dirty="0" smtClean="0"/>
              <a:t>ERCOT IT Support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 smtClean="0"/>
              <a:t>ERCOT IT Support for sandbox testing environment is available from 9:00 AM to 4:00 PM on Retail Business Days.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 smtClean="0"/>
              <a:t>Issues with the testing environment should be reported through the ERCOT Helpdesk, specifying “CERT Environment”.</a:t>
            </a:r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Environmental Availability and Performance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800" b="1" dirty="0" smtClean="0"/>
              <a:t>Environmental Availability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/>
              <a:t>Environment will be available for sandbox testing </a:t>
            </a:r>
            <a:r>
              <a:rPr lang="en-US" sz="1400" b="1" dirty="0" smtClean="0"/>
              <a:t>except during code migrations.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 smtClean="0"/>
              <a:t>Environment will be available for Flight Testing / Ad Hoc Flight Testing only during the designated Flight Testing windows.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 smtClean="0"/>
              <a:t>Sandbox testing can run simultaneously with Flight Testing / Ad Hoc Flight Testing.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800" b="1" dirty="0"/>
              <a:t>Environmental </a:t>
            </a:r>
            <a:r>
              <a:rPr lang="en-US" sz="1800" b="1" dirty="0" smtClean="0"/>
              <a:t>Performance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/>
              <a:t>A maximum of 3 Market Participants can do volume testing in the environment simultaneously.</a:t>
            </a:r>
          </a:p>
          <a:p>
            <a:pPr marL="1200150" lvl="2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100" b="1" dirty="0" smtClean="0"/>
              <a:t>Permission to run volume testing must be obtained by submitting a MarkeTrak “Other” subtype issue to ERCOT using the Production instance of MarkeTrak as early as possible, but not later than 5 Retail Business Days prior to first day of testing. The issue must contain the timeframe of the planned testing plus the expected volume of transactions. </a:t>
            </a:r>
          </a:p>
          <a:p>
            <a:pPr marL="1200150" lvl="2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100" b="1" dirty="0" smtClean="0"/>
              <a:t>If more than 3 Market Participants request volume testing during the same timeframe, the first 3 requests received will be accepted and the additional Market Participants must wait.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400" b="1" dirty="0"/>
              <a:t>Transaction timing in the sandbox environment may not meet ERCOT Protocols when high volumes of transactions are submitted.</a:t>
            </a:r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61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Guidelines for the Environment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800" b="1" dirty="0" smtClean="0"/>
              <a:t>Only file level validations, not business validations will be available for non-EDI files, such as Demand Response, ALRIS, and LSE.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800" b="1" dirty="0" smtClean="0"/>
              <a:t>Market Participants will aggregate their .EDI transactions as they do in Production.  For example, 1 file of 3,000 transactions, not 3,000 files containing 1 transaction each.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UcPeriod"/>
            </a:pPr>
            <a:r>
              <a:rPr lang="en-US" sz="1800" b="1" dirty="0" smtClean="0"/>
              <a:t>ESIIDs set aside for use during Flight Testing will not be used for Sandbox Testing.</a:t>
            </a:r>
            <a:endParaRPr lang="en-US" sz="1400" b="1" dirty="0"/>
          </a:p>
          <a:p>
            <a:pPr marL="800100" lvl="1" indent="-400050">
              <a:lnSpc>
                <a:spcPct val="150000"/>
              </a:lnSpc>
              <a:buFont typeface="+mj-lt"/>
              <a:buAutoNum type="romanUcPeriod"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c34af464-7aa1-4edd-9be4-83dffc1cb926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16889</TotalTime>
  <Words>512</Words>
  <Application>Microsoft Office PowerPoint</Application>
  <PresentationFormat>On-screen Show (4:3)</PresentationFormat>
  <Paragraphs>52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Contents</vt:lpstr>
      <vt:lpstr>Prerequisites for Sandbox Testing</vt:lpstr>
      <vt:lpstr>Environmental Support</vt:lpstr>
      <vt:lpstr>Environmental Availability and Performance</vt:lpstr>
      <vt:lpstr>Guidelines for the Environment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Meiners, Catherine</cp:lastModifiedBy>
  <cp:revision>121</cp:revision>
  <cp:lastPrinted>2016-09-06T21:49:05Z</cp:lastPrinted>
  <dcterms:created xsi:type="dcterms:W3CDTF">2016-01-21T15:20:31Z</dcterms:created>
  <dcterms:modified xsi:type="dcterms:W3CDTF">2016-09-06T22:29:31Z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