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7" r:id="rId8"/>
    <p:sldId id="261" r:id="rId9"/>
    <p:sldId id="269" r:id="rId10"/>
    <p:sldId id="264" r:id="rId11"/>
    <p:sldId id="268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9/22/2016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194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789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529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AEPSC and Oncor Barrilla Junction Transmission Project – ERCOT Independent Review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TAC</a:t>
            </a:r>
          </a:p>
          <a:p>
            <a:r>
              <a:rPr lang="en-US" dirty="0" smtClean="0"/>
              <a:t>September 29,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Background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06" y="990600"/>
            <a:ext cx="8534400" cy="43198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The oil and gas development in the Permian Basin in West Texas has introduced significant load growth in the Barrilla Junction </a:t>
            </a:r>
            <a:r>
              <a:rPr lang="en-US" sz="2400" dirty="0" smtClean="0"/>
              <a:t>area.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 smtClean="0"/>
              <a:t>load </a:t>
            </a:r>
            <a:r>
              <a:rPr lang="en-US" sz="2400" dirty="0"/>
              <a:t>along the Barrilla Junction/Solstice to Permian Basin 138 kV transmission line is </a:t>
            </a:r>
            <a:r>
              <a:rPr lang="en-US" sz="2400" dirty="0" smtClean="0"/>
              <a:t>committed </a:t>
            </a:r>
            <a:r>
              <a:rPr lang="en-US" sz="2400" dirty="0"/>
              <a:t>to reach 150 MW by </a:t>
            </a:r>
            <a:r>
              <a:rPr lang="en-US" sz="2400" dirty="0" smtClean="0"/>
              <a:t>2020.</a:t>
            </a:r>
            <a:endParaRPr lang="en-US" altLang="en-US" sz="2400" dirty="0" smtClean="0"/>
          </a:p>
          <a:p>
            <a:pPr marL="0" indent="0">
              <a:buNone/>
            </a:pPr>
            <a:endParaRPr lang="en-US" altLang="en-US" sz="2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400" dirty="0" smtClean="0"/>
              <a:t>AEP submitted project proposal to the Regional Planning Group (RPG) in December 2015.  During the independent review process, AEP submitted additional study to address the dynamic need of the area.</a:t>
            </a:r>
            <a:endParaRPr lang="en-US" sz="2400" dirty="0"/>
          </a:p>
          <a:p>
            <a:pPr>
              <a:buFont typeface="Wingdings" panose="05000000000000000000" pitchFamily="2" charset="2"/>
              <a:buChar char="q"/>
            </a:pPr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Study Region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685801" y="1066800"/>
            <a:ext cx="77724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ERCOT Independent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534400" cy="4091233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ERCOT confirmed reliability criteria violations without the project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Summer peak N-1 (NERC P1, P2-1 and P7) voltage and thermal violations by 2021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Dynamic Studies </a:t>
            </a:r>
            <a:r>
              <a:rPr lang="en-US" sz="2000" dirty="0"/>
              <a:t>indicated </a:t>
            </a:r>
            <a:r>
              <a:rPr lang="en-US" sz="2000" dirty="0" smtClean="0"/>
              <a:t>reliability </a:t>
            </a:r>
            <a:r>
              <a:rPr lang="en-US" sz="2000" dirty="0"/>
              <a:t>criteria violations according to ERCOT Planning Guide Section 4.1.1.5, Transient Voltage Response Criteria.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ERCOT evaluated three options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All three options could meet the reliability criteria.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Option B was the least cost and required no new Right of Way.</a:t>
            </a:r>
            <a:endParaRPr lang="en-US" sz="2000" dirty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q"/>
            </a:pP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54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ERCOT Recommendation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q"/>
            </a:pPr>
            <a:r>
              <a:rPr lang="en-US" altLang="en-US" sz="2400" dirty="0"/>
              <a:t>ERCOT will recommend the Board endorse Option </a:t>
            </a:r>
            <a:r>
              <a:rPr lang="en-US" altLang="en-US" sz="2400" dirty="0" smtClean="0"/>
              <a:t>B </a:t>
            </a:r>
            <a:r>
              <a:rPr lang="en-US" altLang="en-US" sz="2400" dirty="0"/>
              <a:t>to address the reliability need in the study region:</a:t>
            </a:r>
          </a:p>
          <a:p>
            <a:pPr lvl="1"/>
            <a:r>
              <a:rPr lang="en-US" sz="2000" dirty="0"/>
              <a:t>Rebuild the existing Barrilla Junction/Solstice to Permian Basin AEP-TNC/Oncor 138 kV transmission </a:t>
            </a:r>
            <a:r>
              <a:rPr lang="en-US" sz="2000" dirty="0" smtClean="0"/>
              <a:t>line (approximately 54 miles).</a:t>
            </a:r>
            <a:endParaRPr lang="en-US" sz="2000" dirty="0"/>
          </a:p>
          <a:p>
            <a:pPr lvl="1"/>
            <a:r>
              <a:rPr lang="en-US" sz="2000" dirty="0"/>
              <a:t>Install one </a:t>
            </a:r>
            <a:r>
              <a:rPr lang="en-US" sz="2000" dirty="0" smtClean="0"/>
              <a:t>new </a:t>
            </a:r>
            <a:r>
              <a:rPr lang="en-US" altLang="en-US" sz="2000" dirty="0" smtClean="0"/>
              <a:t>100/-50 </a:t>
            </a:r>
            <a:r>
              <a:rPr lang="en-US" altLang="en-US" sz="2000" dirty="0"/>
              <a:t>MVAR</a:t>
            </a:r>
            <a:r>
              <a:rPr lang="en-US" sz="2000" dirty="0"/>
              <a:t> SVC at Hackberry Tap/Lotebush.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 total cost estimate for Option B is approximately $77 million</a:t>
            </a:r>
            <a:r>
              <a:rPr lang="en-US" sz="2000" dirty="0" smtClean="0"/>
              <a:t>.</a:t>
            </a:r>
          </a:p>
          <a:p>
            <a:pPr marL="400050" lvl="1" indent="0">
              <a:buNone/>
            </a:pPr>
            <a:r>
              <a:rPr lang="en-US" sz="1400" i="1" dirty="0" smtClean="0"/>
              <a:t>The costs estimate assume </a:t>
            </a:r>
            <a:r>
              <a:rPr lang="en-US" sz="1400" i="1" dirty="0"/>
              <a:t>that the Barrilla Junction/Solstice to Permian Basin 138 kV line will be rebuilt “energized”.  </a:t>
            </a:r>
          </a:p>
          <a:p>
            <a:pPr marL="400050" lvl="1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Estimated in </a:t>
            </a:r>
            <a:r>
              <a:rPr lang="en-US" sz="2000" dirty="0"/>
              <a:t>service date </a:t>
            </a:r>
            <a:r>
              <a:rPr lang="en-US" sz="2000" dirty="0" smtClean="0"/>
              <a:t>is </a:t>
            </a:r>
            <a:r>
              <a:rPr lang="en-US" sz="2000" dirty="0"/>
              <a:t>June 2019.</a:t>
            </a:r>
            <a:endParaRPr lang="en-US" sz="20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en-US" alt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97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303" y="1219200"/>
            <a:ext cx="8534400" cy="4929433"/>
          </a:xfrm>
        </p:spPr>
        <p:txBody>
          <a:bodyPr/>
          <a:lstStyle/>
          <a:p>
            <a:pPr marL="0" indent="0" algn="ctr">
              <a:buNone/>
            </a:pPr>
            <a:endParaRPr lang="en-US" sz="1800" dirty="0" smtClean="0"/>
          </a:p>
          <a:p>
            <a:pPr marL="0" indent="0" algn="ctr">
              <a:buNone/>
            </a:pPr>
            <a:endParaRPr lang="en-US" sz="1800" dirty="0"/>
          </a:p>
          <a:p>
            <a:pPr marL="0" indent="0" algn="ctr">
              <a:buNone/>
            </a:pPr>
            <a:endParaRPr lang="en-US" sz="1800" dirty="0" smtClean="0"/>
          </a:p>
          <a:p>
            <a:pPr marL="0" indent="0" algn="ctr">
              <a:buNone/>
            </a:pPr>
            <a:endParaRPr lang="en-US" sz="1800" dirty="0"/>
          </a:p>
          <a:p>
            <a:pPr marL="0" indent="0" algn="ctr">
              <a:buNone/>
            </a:pPr>
            <a:endParaRPr lang="en-US" sz="1800" dirty="0" smtClean="0"/>
          </a:p>
          <a:p>
            <a:pPr marL="0" indent="0" algn="ctr">
              <a:buNone/>
            </a:pPr>
            <a:r>
              <a:rPr lang="en-US" sz="4400" dirty="0" smtClean="0"/>
              <a:t>Questions</a:t>
            </a:r>
            <a:r>
              <a:rPr lang="en-US" sz="4400" dirty="0"/>
              <a:t>?</a:t>
            </a:r>
            <a:endParaRPr lang="en-US" altLang="en-US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65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microsoft.com/office/infopath/2007/PartnerControls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c34af464-7aa1-4edd-9be4-83dffc1cb926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7266</TotalTime>
  <Words>277</Words>
  <Application>Microsoft Office PowerPoint</Application>
  <PresentationFormat>On-screen Show (4:3)</PresentationFormat>
  <Paragraphs>43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Wingdings</vt:lpstr>
      <vt:lpstr>1_Custom Design</vt:lpstr>
      <vt:lpstr>Office Theme</vt:lpstr>
      <vt:lpstr>Custom Design</vt:lpstr>
      <vt:lpstr>PowerPoint Presentation</vt:lpstr>
      <vt:lpstr>Background</vt:lpstr>
      <vt:lpstr>Study Region</vt:lpstr>
      <vt:lpstr>ERCOT Independent Review</vt:lpstr>
      <vt:lpstr>ERCOT Recommendation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Gnanam, Gnanaprabhu</cp:lastModifiedBy>
  <cp:revision>140</cp:revision>
  <cp:lastPrinted>2016-01-21T20:53:15Z</cp:lastPrinted>
  <dcterms:created xsi:type="dcterms:W3CDTF">2016-01-21T15:20:31Z</dcterms:created>
  <dcterms:modified xsi:type="dcterms:W3CDTF">2016-09-22T18:19:29Z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