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3"/>
  </p:notesMasterIdLst>
  <p:handoutMasterIdLst>
    <p:handoutMasterId r:id="rId14"/>
  </p:handoutMasterIdLst>
  <p:sldIdLst>
    <p:sldId id="260" r:id="rId7"/>
    <p:sldId id="257" r:id="rId8"/>
    <p:sldId id="261" r:id="rId9"/>
    <p:sldId id="269" r:id="rId10"/>
    <p:sldId id="264" r:id="rId11"/>
    <p:sldId id="268"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3" d="100"/>
          <a:sy n="103" d="100"/>
        </p:scale>
        <p:origin x="23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9/22/2016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9/22/2016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2982008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1259614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3088789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3316529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2031325"/>
          </a:xfrm>
          <a:prstGeom prst="rect">
            <a:avLst/>
          </a:prstGeom>
          <a:noFill/>
        </p:spPr>
        <p:txBody>
          <a:bodyPr wrap="square" rtlCol="0">
            <a:spAutoFit/>
          </a:bodyPr>
          <a:lstStyle/>
          <a:p>
            <a:r>
              <a:rPr lang="en-US" sz="2400" b="1" dirty="0"/>
              <a:t>TNMP Line 69H Rebuild and Conversion Project – ERCOT Independent Review</a:t>
            </a:r>
            <a:endParaRPr lang="en-US" sz="2400" dirty="0"/>
          </a:p>
          <a:p>
            <a:endParaRPr lang="en-US" dirty="0"/>
          </a:p>
          <a:p>
            <a:r>
              <a:rPr lang="en-US" dirty="0"/>
              <a:t>TAC</a:t>
            </a:r>
          </a:p>
          <a:p>
            <a:r>
              <a:rPr lang="en-US" dirty="0"/>
              <a:t>September 29, 2016</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a:solidFill>
                  <a:schemeClr val="accent1"/>
                </a:solidFill>
              </a:rPr>
              <a:t>Background</a:t>
            </a:r>
          </a:p>
        </p:txBody>
      </p:sp>
      <p:sp>
        <p:nvSpPr>
          <p:cNvPr id="3" name="Content Placeholder 2"/>
          <p:cNvSpPr>
            <a:spLocks noGrp="1"/>
          </p:cNvSpPr>
          <p:nvPr>
            <p:ph idx="1"/>
          </p:nvPr>
        </p:nvSpPr>
        <p:spPr>
          <a:xfrm>
            <a:off x="231913" y="1066800"/>
            <a:ext cx="8534400" cy="4319832"/>
          </a:xfrm>
        </p:spPr>
        <p:txBody>
          <a:bodyPr/>
          <a:lstStyle/>
          <a:p>
            <a:pPr>
              <a:buFont typeface="Wingdings" panose="05000000000000000000" pitchFamily="2" charset="2"/>
              <a:buChar char="q"/>
            </a:pPr>
            <a:r>
              <a:rPr lang="en-US" sz="2400" dirty="0"/>
              <a:t>The TNMP West Texas North (WTN) System, which is mainly served by Line 69H, 69D and 69E, is experiencing steady load growth with a significant amount of the forecasted load from facilities tapped from Line 69H. </a:t>
            </a:r>
          </a:p>
          <a:p>
            <a:pPr>
              <a:buFont typeface="Wingdings" panose="05000000000000000000" pitchFamily="2" charset="2"/>
              <a:buChar char="q"/>
            </a:pPr>
            <a:endParaRPr lang="en-US" sz="2400" dirty="0"/>
          </a:p>
          <a:p>
            <a:pPr>
              <a:buFont typeface="Wingdings" panose="05000000000000000000" pitchFamily="2" charset="2"/>
              <a:buChar char="q"/>
            </a:pPr>
            <a:r>
              <a:rPr lang="en-US" sz="2400" dirty="0"/>
              <a:t>By 2022, the total coincident peak load forecast in the WTN system will reach 254 MW, which will cause reliability criteria violations, and the majority of the criteria violations are located on Line 69H.</a:t>
            </a:r>
          </a:p>
          <a:p>
            <a:pPr>
              <a:buFont typeface="Wingdings" panose="05000000000000000000" pitchFamily="2" charset="2"/>
              <a:buChar char="q"/>
            </a:pPr>
            <a:endParaRPr lang="en-US" sz="2400" dirty="0"/>
          </a:p>
          <a:p>
            <a:pPr>
              <a:buFont typeface="Wingdings" panose="05000000000000000000" pitchFamily="2" charset="2"/>
              <a:buChar char="q"/>
            </a:pPr>
            <a:r>
              <a:rPr lang="en-US" sz="2400" dirty="0"/>
              <a:t>TNMP submitted the Line 69H Rebuild and Conversion project for the Regional Planning Group review in March 2016.</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dirty="0"/>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a:solidFill>
                  <a:schemeClr val="accent1"/>
                </a:solidFill>
              </a:rPr>
              <a:t>Study Region</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dirty="0"/>
          </a:p>
        </p:txBody>
      </p:sp>
      <p:pic>
        <p:nvPicPr>
          <p:cNvPr id="5" name="Picture 4"/>
          <p:cNvPicPr>
            <a:picLocks noChangeAspect="1"/>
          </p:cNvPicPr>
          <p:nvPr/>
        </p:nvPicPr>
        <p:blipFill>
          <a:blip r:embed="rId3"/>
          <a:stretch>
            <a:fillRect/>
          </a:stretch>
        </p:blipFill>
        <p:spPr>
          <a:xfrm>
            <a:off x="762000" y="762000"/>
            <a:ext cx="7240120" cy="5500874"/>
          </a:xfrm>
          <a:prstGeom prst="rect">
            <a:avLst/>
          </a:prstGeom>
        </p:spPr>
      </p:pic>
    </p:spTree>
    <p:extLst>
      <p:ext uri="{BB962C8B-B14F-4D97-AF65-F5344CB8AC3E}">
        <p14:creationId xmlns:p14="http://schemas.microsoft.com/office/powerpoint/2010/main" val="2826358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a:solidFill>
                  <a:schemeClr val="accent1"/>
                </a:solidFill>
              </a:rPr>
              <a:t>ERCOT Independent Review</a:t>
            </a:r>
          </a:p>
        </p:txBody>
      </p:sp>
      <p:sp>
        <p:nvSpPr>
          <p:cNvPr id="3" name="Content Placeholder 2"/>
          <p:cNvSpPr>
            <a:spLocks noGrp="1"/>
          </p:cNvSpPr>
          <p:nvPr>
            <p:ph idx="1"/>
          </p:nvPr>
        </p:nvSpPr>
        <p:spPr>
          <a:xfrm>
            <a:off x="295835" y="990600"/>
            <a:ext cx="8534400" cy="5029200"/>
          </a:xfrm>
        </p:spPr>
        <p:txBody>
          <a:bodyPr/>
          <a:lstStyle/>
          <a:p>
            <a:pPr>
              <a:buFont typeface="Wingdings" panose="05000000000000000000" pitchFamily="2" charset="2"/>
              <a:buChar char="q"/>
            </a:pPr>
            <a:r>
              <a:rPr lang="en-US" sz="2400" dirty="0"/>
              <a:t>ERCOT confirmed reliability criteria violations without the project</a:t>
            </a:r>
          </a:p>
          <a:p>
            <a:pPr lvl="1">
              <a:buFont typeface="Wingdings" panose="05000000000000000000" pitchFamily="2" charset="2"/>
              <a:buChar char="q"/>
            </a:pPr>
            <a:r>
              <a:rPr lang="en-US" sz="2000" dirty="0"/>
              <a:t>Summer peak N-1 (NERC P1) caused voltage and thermal violations by 2018</a:t>
            </a:r>
          </a:p>
          <a:p>
            <a:pPr lvl="1">
              <a:buFont typeface="Wingdings" panose="05000000000000000000" pitchFamily="2" charset="2"/>
              <a:buChar char="q"/>
            </a:pPr>
            <a:endParaRPr lang="en-US" sz="2000" dirty="0"/>
          </a:p>
          <a:p>
            <a:pPr>
              <a:buFont typeface="Wingdings" panose="05000000000000000000" pitchFamily="2" charset="2"/>
              <a:buChar char="q"/>
            </a:pPr>
            <a:r>
              <a:rPr lang="en-US" sz="2400" dirty="0"/>
              <a:t>ERCOT evaluated three options</a:t>
            </a:r>
          </a:p>
          <a:p>
            <a:pPr lvl="1">
              <a:buFont typeface="Wingdings" panose="05000000000000000000" pitchFamily="2" charset="2"/>
              <a:buChar char="q"/>
            </a:pPr>
            <a:r>
              <a:rPr lang="en-US" sz="2000" dirty="0"/>
              <a:t>All involved </a:t>
            </a:r>
            <a:r>
              <a:rPr lang="en-US" sz="2000" dirty="0" smtClean="0"/>
              <a:t>rebuilding </a:t>
            </a:r>
            <a:r>
              <a:rPr lang="en-US" sz="2000" dirty="0"/>
              <a:t>the existing </a:t>
            </a:r>
            <a:r>
              <a:rPr lang="en-US" altLang="en-US" sz="2000" dirty="0"/>
              <a:t>Line 69H to 138 kV standards</a:t>
            </a:r>
            <a:r>
              <a:rPr lang="en-US" sz="2000" dirty="0"/>
              <a:t> and the addition of static capacitor bank</a:t>
            </a:r>
          </a:p>
          <a:p>
            <a:pPr lvl="1">
              <a:buFont typeface="Wingdings" panose="05000000000000000000" pitchFamily="2" charset="2"/>
              <a:buChar char="q"/>
            </a:pPr>
            <a:r>
              <a:rPr lang="en-US" sz="2000" dirty="0"/>
              <a:t>T</a:t>
            </a:r>
            <a:r>
              <a:rPr lang="en-US" sz="2000" dirty="0" smtClean="0"/>
              <a:t>wo options (Option 1 and Option 3) </a:t>
            </a:r>
            <a:r>
              <a:rPr lang="en-US" sz="2000" dirty="0"/>
              <a:t>meet the reliability criteria</a:t>
            </a:r>
          </a:p>
          <a:p>
            <a:pPr lvl="1">
              <a:buFont typeface="Wingdings" panose="05000000000000000000" pitchFamily="2" charset="2"/>
              <a:buChar char="q"/>
            </a:pPr>
            <a:r>
              <a:rPr lang="en-US" sz="2000" dirty="0" smtClean="0"/>
              <a:t>Option </a:t>
            </a:r>
            <a:r>
              <a:rPr lang="en-US" sz="2000" dirty="0" smtClean="0"/>
              <a:t>1 provides the benefit </a:t>
            </a:r>
            <a:r>
              <a:rPr lang="en-US" sz="2000" dirty="0" smtClean="0"/>
              <a:t>of </a:t>
            </a:r>
            <a:r>
              <a:rPr lang="en-US" sz="2000" dirty="0" smtClean="0"/>
              <a:t>reducing </a:t>
            </a:r>
            <a:r>
              <a:rPr lang="en-US" sz="2000" dirty="0"/>
              <a:t>the </a:t>
            </a:r>
            <a:r>
              <a:rPr lang="en-US" sz="2000" dirty="0" smtClean="0"/>
              <a:t>loading </a:t>
            </a:r>
            <a:r>
              <a:rPr lang="en-US" sz="2000" dirty="0" smtClean="0"/>
              <a:t>on </a:t>
            </a:r>
            <a:r>
              <a:rPr lang="en-US" sz="2000" smtClean="0"/>
              <a:t>other </a:t>
            </a:r>
            <a:r>
              <a:rPr lang="en-US" sz="2000" smtClean="0"/>
              <a:t>transmission lines </a:t>
            </a:r>
            <a:r>
              <a:rPr lang="en-US" sz="2000" dirty="0" smtClean="0"/>
              <a:t>in the TNMP WTN system</a:t>
            </a:r>
          </a:p>
          <a:p>
            <a:pPr lvl="1">
              <a:buFont typeface="Wingdings" panose="05000000000000000000" pitchFamily="2" charset="2"/>
              <a:buChar char="q"/>
            </a:pPr>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dirty="0"/>
          </a:p>
        </p:txBody>
      </p:sp>
    </p:spTree>
    <p:extLst>
      <p:ext uri="{BB962C8B-B14F-4D97-AF65-F5344CB8AC3E}">
        <p14:creationId xmlns:p14="http://schemas.microsoft.com/office/powerpoint/2010/main" val="2354985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a:solidFill>
                  <a:schemeClr val="accent1"/>
                </a:solidFill>
              </a:rPr>
              <a:t>ERCOT Recommendation</a:t>
            </a:r>
          </a:p>
        </p:txBody>
      </p:sp>
      <p:sp>
        <p:nvSpPr>
          <p:cNvPr id="3" name="Content Placeholder 2"/>
          <p:cNvSpPr>
            <a:spLocks noGrp="1"/>
          </p:cNvSpPr>
          <p:nvPr>
            <p:ph idx="1"/>
          </p:nvPr>
        </p:nvSpPr>
        <p:spPr>
          <a:xfrm>
            <a:off x="304800" y="990600"/>
            <a:ext cx="8534400" cy="4929433"/>
          </a:xfrm>
        </p:spPr>
        <p:txBody>
          <a:bodyPr/>
          <a:lstStyle/>
          <a:p>
            <a:pPr lvl="0">
              <a:buFont typeface="Wingdings" panose="05000000000000000000" pitchFamily="2" charset="2"/>
              <a:buChar char="q"/>
            </a:pPr>
            <a:r>
              <a:rPr lang="en-US" altLang="en-US" sz="2400" dirty="0"/>
              <a:t>ERCOT will recommend the Board endorse Option 1 to address the reliability need in the study region:</a:t>
            </a:r>
          </a:p>
          <a:p>
            <a:pPr lvl="1">
              <a:buFont typeface="Wingdings" panose="05000000000000000000" pitchFamily="2" charset="2"/>
              <a:buChar char="§"/>
            </a:pPr>
            <a:r>
              <a:rPr lang="en-US" altLang="en-US" sz="2000" dirty="0"/>
              <a:t>Rebuild Line 69H from IH-20 to Wickett to 138kV standards with 1926 ACSR conductor (~39 miles)</a:t>
            </a:r>
          </a:p>
          <a:p>
            <a:pPr lvl="1">
              <a:buFont typeface="Wingdings" panose="05000000000000000000" pitchFamily="2" charset="2"/>
              <a:buChar char="§"/>
            </a:pPr>
            <a:r>
              <a:rPr lang="en-US" altLang="en-US" sz="2000" dirty="0"/>
              <a:t>Rebuild three existing substations (Pyote, Worsham and Collie Field Tap) along Line 69H to 138kV standards.  </a:t>
            </a:r>
          </a:p>
          <a:p>
            <a:pPr lvl="1">
              <a:buFont typeface="Wingdings" panose="05000000000000000000" pitchFamily="2" charset="2"/>
              <a:buChar char="§"/>
            </a:pPr>
            <a:r>
              <a:rPr lang="en-US" altLang="en-US" sz="2000" dirty="0"/>
              <a:t>Connect to IH-20 38kV substation</a:t>
            </a:r>
          </a:p>
          <a:p>
            <a:pPr lvl="1">
              <a:buFont typeface="Wingdings" panose="05000000000000000000" pitchFamily="2" charset="2"/>
              <a:buChar char="§"/>
            </a:pPr>
            <a:r>
              <a:rPr lang="en-US" altLang="en-US" sz="2000" dirty="0"/>
              <a:t>Build new Wickett 138kV ring substation</a:t>
            </a:r>
          </a:p>
          <a:p>
            <a:pPr lvl="1">
              <a:buFont typeface="Wingdings" panose="05000000000000000000" pitchFamily="2" charset="2"/>
              <a:buChar char="§"/>
            </a:pPr>
            <a:r>
              <a:rPr lang="en-US" altLang="en-US" sz="2000" dirty="0"/>
              <a:t>Install Wickett 138/69kV autotransformer</a:t>
            </a:r>
          </a:p>
          <a:p>
            <a:pPr lvl="1">
              <a:buFont typeface="Wingdings" panose="05000000000000000000" pitchFamily="2" charset="2"/>
              <a:buChar char="§"/>
            </a:pPr>
            <a:r>
              <a:rPr lang="en-US" altLang="en-US" sz="2000" dirty="0"/>
              <a:t>Build Wickett to Oncor Wolf 138kV transmission line with 1926 ACSR conductor (~6.0 miles)</a:t>
            </a:r>
          </a:p>
          <a:p>
            <a:pPr marL="457200" lvl="1" indent="0">
              <a:buNone/>
            </a:pPr>
            <a:endParaRPr lang="en-US" sz="1800" dirty="0"/>
          </a:p>
          <a:p>
            <a:pPr marL="0" indent="0">
              <a:buNone/>
            </a:pPr>
            <a:r>
              <a:rPr lang="en-US" sz="2000" dirty="0"/>
              <a:t>The total cost estimate for Option 1 is approximately $50.6 million</a:t>
            </a:r>
          </a:p>
          <a:p>
            <a:pPr marL="0" indent="0">
              <a:buNone/>
            </a:pPr>
            <a:r>
              <a:rPr lang="en-US" sz="2000" dirty="0"/>
              <a:t>Estimated in-service date is fall 2019 </a:t>
            </a:r>
          </a:p>
          <a:p>
            <a:pPr>
              <a:buFont typeface="Wingdings" panose="05000000000000000000" pitchFamily="2" charset="2"/>
              <a:buChar char="q"/>
            </a:pP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dirty="0"/>
          </a:p>
        </p:txBody>
      </p:sp>
    </p:spTree>
    <p:extLst>
      <p:ext uri="{BB962C8B-B14F-4D97-AF65-F5344CB8AC3E}">
        <p14:creationId xmlns:p14="http://schemas.microsoft.com/office/powerpoint/2010/main" val="3526979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303" y="1219200"/>
            <a:ext cx="8534400" cy="4929433"/>
          </a:xfrm>
        </p:spPr>
        <p:txBody>
          <a:bodyPr/>
          <a:lstStyle/>
          <a:p>
            <a:pPr marL="0" indent="0" algn="ctr">
              <a:buNone/>
            </a:pPr>
            <a:endParaRPr lang="en-US" sz="1800" dirty="0"/>
          </a:p>
          <a:p>
            <a:pPr marL="0" indent="0" algn="ctr">
              <a:buNone/>
            </a:pPr>
            <a:endParaRPr lang="en-US" sz="1800" dirty="0"/>
          </a:p>
          <a:p>
            <a:pPr marL="0" indent="0" algn="ctr">
              <a:buNone/>
            </a:pPr>
            <a:endParaRPr lang="en-US" sz="1800" dirty="0"/>
          </a:p>
          <a:p>
            <a:pPr marL="0" indent="0" algn="ctr">
              <a:buNone/>
            </a:pPr>
            <a:endParaRPr lang="en-US" sz="1800" dirty="0"/>
          </a:p>
          <a:p>
            <a:pPr marL="0" indent="0" algn="ctr">
              <a:buNone/>
            </a:pPr>
            <a:endParaRPr lang="en-US" sz="1800" dirty="0"/>
          </a:p>
          <a:p>
            <a:pPr marL="0" indent="0" algn="ctr">
              <a:buNone/>
            </a:pPr>
            <a:r>
              <a:rPr lang="en-US" sz="4400" dirty="0"/>
              <a:t>Questions?</a:t>
            </a:r>
            <a:endParaRPr lang="en-US" altLang="en-US" sz="4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dirty="0"/>
          </a:p>
        </p:txBody>
      </p:sp>
    </p:spTree>
    <p:extLst>
      <p:ext uri="{BB962C8B-B14F-4D97-AF65-F5344CB8AC3E}">
        <p14:creationId xmlns:p14="http://schemas.microsoft.com/office/powerpoint/2010/main" val="3282656976"/>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B248F63C-08AC-4CDD-B36F-0851B11853CB}">
  <ds:schemaRefs>
    <ds:schemaRef ds:uri="http://schemas.microsoft.com/office/2006/documentManagement/types"/>
    <ds:schemaRef ds:uri="http://purl.org/dc/elements/1.1/"/>
    <ds:schemaRef ds:uri="http://schemas.openxmlformats.org/package/2006/metadata/core-properties"/>
    <ds:schemaRef ds:uri="http://purl.org/dc/dcmitype/"/>
    <ds:schemaRef ds:uri="http://www.w3.org/XML/1998/namespace"/>
    <ds:schemaRef ds:uri="http://purl.org/dc/terms/"/>
    <ds:schemaRef ds:uri="http://schemas.microsoft.com/office/infopath/2007/PartnerControls"/>
    <ds:schemaRef ds:uri="c34af464-7aa1-4edd-9be4-83dffc1cb92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1507</TotalTime>
  <Words>315</Words>
  <Application>Microsoft Office PowerPoint</Application>
  <PresentationFormat>On-screen Show (4:3)</PresentationFormat>
  <Paragraphs>46</Paragraphs>
  <Slides>6</Slides>
  <Notes>5</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6</vt:i4>
      </vt:variant>
    </vt:vector>
  </HeadingPairs>
  <TitlesOfParts>
    <vt:vector size="12" baseType="lpstr">
      <vt:lpstr>Arial</vt:lpstr>
      <vt:lpstr>Calibri</vt:lpstr>
      <vt:lpstr>Wingdings</vt:lpstr>
      <vt:lpstr>1_Custom Design</vt:lpstr>
      <vt:lpstr>Office Theme</vt:lpstr>
      <vt:lpstr>Custom Design</vt:lpstr>
      <vt:lpstr>PowerPoint Presentation</vt:lpstr>
      <vt:lpstr>Background</vt:lpstr>
      <vt:lpstr>Study Region</vt:lpstr>
      <vt:lpstr>ERCOT Independent Review</vt:lpstr>
      <vt:lpstr>ERCOT Recommendation</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Gnanam, Gnanaprabhu</cp:lastModifiedBy>
  <cp:revision>61</cp:revision>
  <cp:lastPrinted>2016-01-21T20:53:15Z</cp:lastPrinted>
  <dcterms:created xsi:type="dcterms:W3CDTF">2016-01-21T15:20:31Z</dcterms:created>
  <dcterms:modified xsi:type="dcterms:W3CDTF">2016-09-22T13:58:37Z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