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8" r:id="rId7"/>
    <p:sldId id="257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102315/051PGRR-04_PLWG_Report_092116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90153/759NPRR_03_PRS_Report_041416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90153/759NPRR_05_WMS_Comments_090816.doc" TargetMode="External"/><Relationship Id="rId2" Type="http://schemas.openxmlformats.org/officeDocument/2006/relationships/hyperlink" Target="http://ercot.com/content/wcm/key_documents_lists/90153/759NPRR_03_PRS_Report_041416.doc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PGRR051, Alignment with NPRR792, Changing Special Protection System (SPS) to Remedial Action Scheme (RAS) (Vote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NPRR759</a:t>
            </a:r>
            <a:r>
              <a:rPr lang="en-US" dirty="0"/>
              <a:t>, Segmentation of the Total New Capacity Estimate in the ERCOT CDR (Vote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ALDR </a:t>
            </a:r>
            <a:r>
              <a:rPr lang="en-US" dirty="0"/>
              <a:t>2016 Process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0278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PGRR051</a:t>
            </a:r>
            <a:r>
              <a:rPr lang="en-US" dirty="0"/>
              <a:t>, Alignment with NPRR792, Changing Special Protection System (SPS) to Remedial Action Scheme (RAS) (Vote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4791"/>
            <a:ext cx="10515600" cy="3632171"/>
          </a:xfrm>
        </p:spPr>
        <p:txBody>
          <a:bodyPr>
            <a:noAutofit/>
          </a:bodyPr>
          <a:lstStyle/>
          <a:p>
            <a:r>
              <a:rPr lang="en-US" sz="3200" dirty="0" smtClean="0"/>
              <a:t>Alignment with NPRR792</a:t>
            </a:r>
          </a:p>
          <a:p>
            <a:r>
              <a:rPr lang="en-US" sz="3200" dirty="0" smtClean="0"/>
              <a:t>NPRR792 was reviewed by ROS in August</a:t>
            </a:r>
          </a:p>
          <a:p>
            <a:r>
              <a:rPr lang="en-US" sz="3200" dirty="0" smtClean="0"/>
              <a:t>PGRR changes are administrative</a:t>
            </a:r>
          </a:p>
          <a:p>
            <a:r>
              <a:rPr lang="en-US" sz="3200" dirty="0" smtClean="0"/>
              <a:t>Changes term “Special Protection System” to “Remedial Action Scheme”</a:t>
            </a:r>
          </a:p>
          <a:p>
            <a:r>
              <a:rPr lang="en-US" sz="3200" dirty="0" smtClean="0"/>
              <a:t>Introduces a reference to the term “Automatic Mitigation Plan”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NPRR759</a:t>
            </a:r>
            <a:r>
              <a:rPr lang="en-US" dirty="0"/>
              <a:t>, Segmentation of the Total New Capacity Estimate in the ERCOT CDR (Vote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PLWG recommended a change to the CDR to make it easier for market participants to reconcile CDR to the generating capacity available in the SSWG power flow cases</a:t>
            </a:r>
          </a:p>
          <a:p>
            <a:r>
              <a:rPr lang="en-US" dirty="0" smtClean="0"/>
              <a:t>The contents of the CDR are defined by ERCOT Protocols</a:t>
            </a:r>
          </a:p>
          <a:p>
            <a:r>
              <a:rPr lang="en-US" dirty="0" smtClean="0"/>
              <a:t>ROS authorized PLWG to submit an NPRR that would introduce two new lines to the CDR </a:t>
            </a:r>
            <a:r>
              <a:rPr lang="en-US" dirty="0" smtClean="0"/>
              <a:t>to clearly </a:t>
            </a:r>
            <a:r>
              <a:rPr lang="en-US" dirty="0" smtClean="0"/>
              <a:t>identify </a:t>
            </a:r>
            <a:r>
              <a:rPr lang="en-US" dirty="0" smtClean="0"/>
              <a:t>planned </a:t>
            </a:r>
            <a:r>
              <a:rPr lang="en-US" dirty="0" smtClean="0"/>
              <a:t>generation </a:t>
            </a:r>
            <a:r>
              <a:rPr lang="en-US" dirty="0" smtClean="0"/>
              <a:t>meeting all </a:t>
            </a:r>
            <a:r>
              <a:rPr lang="en-US" dirty="0" smtClean="0"/>
              <a:t>Planning Guide Section 6.9 requirements</a:t>
            </a:r>
          </a:p>
          <a:p>
            <a:r>
              <a:rPr lang="en-US" dirty="0" smtClean="0"/>
              <a:t>SAWG and ERCOT proposes to add a tab to the CDR that removes the need for the NPRR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2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NPRR759</a:t>
            </a:r>
            <a:r>
              <a:rPr lang="en-US" dirty="0"/>
              <a:t>, Segmentation of the Total New Capacity Estimate in the ERCOT CDR (Vote)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hlinkClick r:id="rId3"/>
              </a:rPr>
              <a:t>WMS asked ROS to withdraw NPRR759</a:t>
            </a:r>
            <a:endParaRPr lang="en-US" sz="2400" dirty="0" smtClean="0"/>
          </a:p>
          <a:p>
            <a:r>
              <a:rPr lang="en-US" sz="2400" dirty="0" smtClean="0"/>
              <a:t>PLWG reviewed the proposed addition (shown to the right)</a:t>
            </a:r>
          </a:p>
          <a:p>
            <a:r>
              <a:rPr lang="en-US" sz="2400" dirty="0" smtClean="0"/>
              <a:t>Suggested that ERCOT provide a row that indicated the “Capacity Available for Planning.”</a:t>
            </a:r>
          </a:p>
          <a:p>
            <a:r>
              <a:rPr lang="en-US" sz="2400" dirty="0" smtClean="0"/>
              <a:t>ERCOT agreed</a:t>
            </a:r>
          </a:p>
          <a:p>
            <a:r>
              <a:rPr lang="en-US" sz="2400" dirty="0" smtClean="0"/>
              <a:t>Options</a:t>
            </a:r>
          </a:p>
          <a:p>
            <a:pPr lvl="1"/>
            <a:r>
              <a:rPr lang="en-US" sz="2000" dirty="0" smtClean="0"/>
              <a:t>Withdraw now</a:t>
            </a:r>
          </a:p>
          <a:p>
            <a:pPr lvl="1"/>
            <a:r>
              <a:rPr lang="en-US" sz="2000" dirty="0" smtClean="0"/>
              <a:t>Wait for revised CDR report then withdraw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213463" y="1825625"/>
            <a:ext cx="5099073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9602414">
            <a:off x="8271541" y="2640121"/>
            <a:ext cx="3081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FF0000">
                    <a:alpha val="30000"/>
                  </a:srgbClr>
                </a:solidFill>
                <a:effectLst/>
              </a:rPr>
              <a:t>Sample</a:t>
            </a:r>
            <a:endParaRPr lang="en-US" sz="5400" b="1" cap="none" spc="0" dirty="0">
              <a:ln/>
              <a:solidFill>
                <a:srgbClr val="FF0000">
                  <a:alpha val="30000"/>
                </a:srgbClr>
              </a:solidFill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ALDR Process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PLWG participants </a:t>
            </a:r>
            <a:r>
              <a:rPr lang="en-US" sz="3600" dirty="0" smtClean="0"/>
              <a:t>asked </a:t>
            </a:r>
            <a:r>
              <a:rPr lang="en-US" sz="3600" dirty="0" smtClean="0"/>
              <a:t>PLWG to consider providing oversight to the ALDR</a:t>
            </a:r>
          </a:p>
          <a:p>
            <a:r>
              <a:rPr lang="en-US" sz="3600" dirty="0" smtClean="0"/>
              <a:t>ERCOT asked PLWG what oversight it wanted</a:t>
            </a:r>
          </a:p>
          <a:p>
            <a:pPr lvl="1"/>
            <a:r>
              <a:rPr lang="en-US" sz="3100" dirty="0" smtClean="0"/>
              <a:t>Data </a:t>
            </a:r>
            <a:r>
              <a:rPr lang="en-US" sz="3100" dirty="0"/>
              <a:t>form / instructions review, updates and approval</a:t>
            </a:r>
          </a:p>
          <a:p>
            <a:pPr lvl="1"/>
            <a:r>
              <a:rPr lang="en-US" sz="3100" dirty="0"/>
              <a:t>Issue resolution</a:t>
            </a:r>
          </a:p>
          <a:p>
            <a:pPr lvl="1"/>
            <a:r>
              <a:rPr lang="en-US" sz="3100" dirty="0"/>
              <a:t>Data request schedule</a:t>
            </a:r>
          </a:p>
          <a:p>
            <a:pPr lvl="1"/>
            <a:r>
              <a:rPr lang="en-US" sz="3100" dirty="0"/>
              <a:t>ALDR training</a:t>
            </a:r>
          </a:p>
          <a:p>
            <a:r>
              <a:rPr lang="en-US" sz="3600" dirty="0" smtClean="0"/>
              <a:t>Providing oversight to the ALDR process is not in PLWG Charter</a:t>
            </a:r>
          </a:p>
          <a:p>
            <a:r>
              <a:rPr lang="en-US" sz="3600" dirty="0" smtClean="0"/>
              <a:t>Possible options</a:t>
            </a:r>
          </a:p>
          <a:p>
            <a:pPr lvl="1"/>
            <a:r>
              <a:rPr lang="en-US" sz="3100" dirty="0" smtClean="0"/>
              <a:t>Add a Planning Guide requirement</a:t>
            </a:r>
          </a:p>
          <a:p>
            <a:pPr lvl="1"/>
            <a:r>
              <a:rPr lang="en-US" sz="3100" dirty="0" smtClean="0"/>
              <a:t>Revise Charter</a:t>
            </a:r>
          </a:p>
          <a:p>
            <a:pPr lvl="1"/>
            <a:r>
              <a:rPr lang="en-US" sz="3100" dirty="0" smtClean="0"/>
              <a:t>Other as directed/suggested by ROS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9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Updates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Stability Issues Identified during FIS --</a:t>
            </a:r>
            <a:br>
              <a:rPr lang="en-US" dirty="0"/>
            </a:br>
            <a:r>
              <a:rPr lang="en-US" dirty="0"/>
              <a:t>Process/Impact on Generic Transmission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Two PGRRs Submitted</a:t>
            </a:r>
          </a:p>
          <a:p>
            <a:pPr lvl="1"/>
            <a:r>
              <a:rPr lang="en-US" dirty="0" smtClean="0"/>
              <a:t>One PGRR and one NPRR under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360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PLWG Report to ROS</vt:lpstr>
      <vt:lpstr>Topics</vt:lpstr>
      <vt:lpstr>PGRR051, Alignment with NPRR792, Changing Special Protection System (SPS) to Remedial Action Scheme (RAS) (Vote)</vt:lpstr>
      <vt:lpstr>NPRR759, Segmentation of the Total New Capacity Estimate in the ERCOT CDR (Vote)</vt:lpstr>
      <vt:lpstr>NPRR759, Segmentation of the Total New Capacity Estimate in the ERCOT CDR (Vote)</vt:lpstr>
      <vt:lpstr>2016 ALDR Process</vt:lpstr>
      <vt:lpstr>Other Updates</vt:lpstr>
      <vt:lpstr>the end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Charles DeWitt</cp:lastModifiedBy>
  <cp:revision>31</cp:revision>
  <dcterms:created xsi:type="dcterms:W3CDTF">2016-08-31T14:31:10Z</dcterms:created>
  <dcterms:modified xsi:type="dcterms:W3CDTF">2016-09-29T19:07:36Z</dcterms:modified>
</cp:coreProperties>
</file>