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8"/>
  </p:notesMasterIdLst>
  <p:sldIdLst>
    <p:sldId id="305" r:id="rId3"/>
    <p:sldId id="417" r:id="rId4"/>
    <p:sldId id="421" r:id="rId5"/>
    <p:sldId id="418" r:id="rId6"/>
    <p:sldId id="420"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E0F0"/>
    <a:srgbClr val="0000FF"/>
    <a:srgbClr val="996633"/>
    <a:srgbClr val="FFFF00"/>
    <a:srgbClr val="9966FF"/>
    <a:srgbClr val="6600FF"/>
    <a:srgbClr val="33CC33"/>
    <a:srgbClr val="CC3300"/>
    <a:srgbClr val="0033CC"/>
    <a:srgbClr val="1E7C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87762" autoAdjust="0"/>
  </p:normalViewPr>
  <p:slideViewPr>
    <p:cSldViewPr snapToGrid="0">
      <p:cViewPr varScale="1">
        <p:scale>
          <a:sx n="79" d="100"/>
          <a:sy n="79" d="100"/>
        </p:scale>
        <p:origin x="-96" y="-24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83" d="100"/>
          <a:sy n="83" d="100"/>
        </p:scale>
        <p:origin x="-3156"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FAF5D312-BDF3-4BB0-8D14-10993D15FFAC}" type="datetimeFigureOut">
              <a:rPr lang="en-US" smtClean="0"/>
              <a:pPr/>
              <a:t>9/27/2016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10333DC3-126F-47AB-A46C-934024D4CD8A}" type="slidenum">
              <a:rPr lang="en-US" smtClean="0"/>
              <a:pPr/>
              <a:t>‹#›</a:t>
            </a:fld>
            <a:endParaRPr lang="en-US" dirty="0"/>
          </a:p>
        </p:txBody>
      </p:sp>
    </p:spTree>
    <p:extLst>
      <p:ext uri="{BB962C8B-B14F-4D97-AF65-F5344CB8AC3E}">
        <p14:creationId xmlns:p14="http://schemas.microsoft.com/office/powerpoint/2010/main" val="35711607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0333DC3-126F-47AB-A46C-934024D4CD8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333DC3-126F-47AB-A46C-934024D4CD8A}" type="slidenum">
              <a:rPr lang="en-US" smtClean="0"/>
              <a:pPr/>
              <a:t>2</a:t>
            </a:fld>
            <a:endParaRPr lang="en-US" dirty="0"/>
          </a:p>
        </p:txBody>
      </p:sp>
    </p:spTree>
    <p:extLst>
      <p:ext uri="{BB962C8B-B14F-4D97-AF65-F5344CB8AC3E}">
        <p14:creationId xmlns:p14="http://schemas.microsoft.com/office/powerpoint/2010/main" val="10683917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333DC3-126F-47AB-A46C-934024D4CD8A}" type="slidenum">
              <a:rPr lang="en-US" smtClean="0"/>
              <a:pPr/>
              <a:t>3</a:t>
            </a:fld>
            <a:endParaRPr lang="en-US" dirty="0"/>
          </a:p>
        </p:txBody>
      </p:sp>
    </p:spTree>
    <p:extLst>
      <p:ext uri="{BB962C8B-B14F-4D97-AF65-F5344CB8AC3E}">
        <p14:creationId xmlns:p14="http://schemas.microsoft.com/office/powerpoint/2010/main" val="1068391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333DC3-126F-47AB-A46C-934024D4CD8A}" type="slidenum">
              <a:rPr lang="en-US" smtClean="0"/>
              <a:pPr/>
              <a:t>4</a:t>
            </a:fld>
            <a:endParaRPr lang="en-US" dirty="0"/>
          </a:p>
        </p:txBody>
      </p:sp>
    </p:spTree>
    <p:extLst>
      <p:ext uri="{BB962C8B-B14F-4D97-AF65-F5344CB8AC3E}">
        <p14:creationId xmlns:p14="http://schemas.microsoft.com/office/powerpoint/2010/main" val="1068391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333DC3-126F-47AB-A46C-934024D4CD8A}" type="slidenum">
              <a:rPr lang="en-US" smtClean="0"/>
              <a:pPr/>
              <a:t>5</a:t>
            </a:fld>
            <a:endParaRPr lang="en-US" dirty="0"/>
          </a:p>
        </p:txBody>
      </p:sp>
    </p:spTree>
    <p:extLst>
      <p:ext uri="{BB962C8B-B14F-4D97-AF65-F5344CB8AC3E}">
        <p14:creationId xmlns:p14="http://schemas.microsoft.com/office/powerpoint/2010/main" val="1068391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23D4BD-068F-4A3F-93D6-E7629AAF4323}" type="datetime1">
              <a:rPr lang="en-US" smtClean="0"/>
              <a:t>9/27/2016</a:t>
            </a:fld>
            <a:endParaRPr lang="en-US" dirty="0"/>
          </a:p>
        </p:txBody>
      </p:sp>
      <p:sp>
        <p:nvSpPr>
          <p:cNvPr id="5" name="Footer Placeholder 4"/>
          <p:cNvSpPr>
            <a:spLocks noGrp="1"/>
          </p:cNvSpPr>
          <p:nvPr>
            <p:ph type="ftr" sz="quarter" idx="11"/>
          </p:nvPr>
        </p:nvSpPr>
        <p:spPr/>
        <p:txBody>
          <a:bodyPr/>
          <a:lstStyle/>
          <a:p>
            <a:r>
              <a:rPr lang="en-US" smtClean="0"/>
              <a:t>Internal Use Only</a:t>
            </a:r>
            <a:endParaRPr lang="en-US" dirty="0"/>
          </a:p>
        </p:txBody>
      </p:sp>
      <p:sp>
        <p:nvSpPr>
          <p:cNvPr id="6" name="Slide Number Placeholder 5"/>
          <p:cNvSpPr>
            <a:spLocks noGrp="1"/>
          </p:cNvSpPr>
          <p:nvPr>
            <p:ph type="sldNum" sz="quarter" idx="12"/>
          </p:nvPr>
        </p:nvSpPr>
        <p:spPr/>
        <p:txBody>
          <a:bodyPr/>
          <a:lstStyle/>
          <a:p>
            <a:fld id="{98E2ED62-D217-498B-8364-FB5B3A80198E}"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DDB400-6D1F-4AA2-B364-742770B7FEC8}" type="datetime1">
              <a:rPr lang="en-US" smtClean="0"/>
              <a:t>9/27/2016</a:t>
            </a:fld>
            <a:endParaRPr lang="en-US" dirty="0"/>
          </a:p>
        </p:txBody>
      </p:sp>
      <p:sp>
        <p:nvSpPr>
          <p:cNvPr id="5" name="Footer Placeholder 4"/>
          <p:cNvSpPr>
            <a:spLocks noGrp="1"/>
          </p:cNvSpPr>
          <p:nvPr>
            <p:ph type="ftr" sz="quarter" idx="11"/>
          </p:nvPr>
        </p:nvSpPr>
        <p:spPr/>
        <p:txBody>
          <a:bodyPr/>
          <a:lstStyle/>
          <a:p>
            <a:r>
              <a:rPr lang="en-US" smtClean="0"/>
              <a:t>Internal Use Only</a:t>
            </a:r>
            <a:endParaRPr lang="en-US" dirty="0"/>
          </a:p>
        </p:txBody>
      </p:sp>
      <p:sp>
        <p:nvSpPr>
          <p:cNvPr id="6" name="Slide Number Placeholder 5"/>
          <p:cNvSpPr>
            <a:spLocks noGrp="1"/>
          </p:cNvSpPr>
          <p:nvPr>
            <p:ph type="sldNum" sz="quarter" idx="12"/>
          </p:nvPr>
        </p:nvSpPr>
        <p:spPr/>
        <p:txBody>
          <a:bodyPr/>
          <a:lstStyle/>
          <a:p>
            <a:fld id="{98E2ED62-D217-498B-8364-FB5B3A80198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D03DA0-98D1-419F-B651-0ECDC48E772C}" type="datetime1">
              <a:rPr lang="en-US" smtClean="0"/>
              <a:t>9/27/2016</a:t>
            </a:fld>
            <a:endParaRPr lang="en-US" dirty="0"/>
          </a:p>
        </p:txBody>
      </p:sp>
      <p:sp>
        <p:nvSpPr>
          <p:cNvPr id="5" name="Footer Placeholder 4"/>
          <p:cNvSpPr>
            <a:spLocks noGrp="1"/>
          </p:cNvSpPr>
          <p:nvPr>
            <p:ph type="ftr" sz="quarter" idx="11"/>
          </p:nvPr>
        </p:nvSpPr>
        <p:spPr/>
        <p:txBody>
          <a:bodyPr/>
          <a:lstStyle/>
          <a:p>
            <a:r>
              <a:rPr lang="en-US" smtClean="0"/>
              <a:t>Internal Use Only</a:t>
            </a:r>
            <a:endParaRPr lang="en-US" dirty="0"/>
          </a:p>
        </p:txBody>
      </p:sp>
      <p:sp>
        <p:nvSpPr>
          <p:cNvPr id="6" name="Slide Number Placeholder 5"/>
          <p:cNvSpPr>
            <a:spLocks noGrp="1"/>
          </p:cNvSpPr>
          <p:nvPr>
            <p:ph type="sldNum" sz="quarter" idx="12"/>
          </p:nvPr>
        </p:nvSpPr>
        <p:spPr/>
        <p:txBody>
          <a:bodyPr/>
          <a:lstStyle/>
          <a:p>
            <a:fld id="{98E2ED62-D217-498B-8364-FB5B3A80198E}"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7C31BFAA-F3F0-485C-ABB9-600E00B104AF}" type="datetime1">
              <a:rPr lang="en-US" smtClean="0">
                <a:solidFill>
                  <a:srgbClr val="000000"/>
                </a:solidFill>
              </a:rPr>
              <a:t>9/27/2016</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Internal Use Only</a:t>
            </a: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1E2FA5F-7D85-4076-8E7B-1086EB078A17}" type="slidenum">
              <a:rPr lang="en-US">
                <a:solidFill>
                  <a:srgbClr val="000000"/>
                </a:solidFill>
              </a:rPr>
              <a:pPr>
                <a:defRPr/>
              </a:pPr>
              <a:t>‹#›</a:t>
            </a:fld>
            <a:endParaRPr lang="en-US" dirty="0">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416675"/>
            <a:ext cx="2133600" cy="365125"/>
          </a:xfrm>
        </p:spPr>
        <p:txBody>
          <a:bodyPr/>
          <a:lstStyle/>
          <a:p>
            <a:fld id="{5FD7EC32-29E6-416C-A554-5D2F60121D2B}" type="datetime1">
              <a:rPr lang="en-US" smtClean="0"/>
              <a:t>9/27/2016</a:t>
            </a:fld>
            <a:endParaRPr lang="en-US" dirty="0"/>
          </a:p>
        </p:txBody>
      </p:sp>
      <p:sp>
        <p:nvSpPr>
          <p:cNvPr id="5" name="Footer Placeholder 4"/>
          <p:cNvSpPr>
            <a:spLocks noGrp="1"/>
          </p:cNvSpPr>
          <p:nvPr>
            <p:ph type="ftr" sz="quarter" idx="11"/>
          </p:nvPr>
        </p:nvSpPr>
        <p:spPr>
          <a:xfrm>
            <a:off x="3124200" y="6416675"/>
            <a:ext cx="2895600" cy="365125"/>
          </a:xfrm>
        </p:spPr>
        <p:txBody>
          <a:bodyPr/>
          <a:lstStyle/>
          <a:p>
            <a:r>
              <a:rPr lang="en-US" smtClean="0"/>
              <a:t>Internal Use Only</a:t>
            </a:r>
            <a:endParaRPr lang="en-US" dirty="0"/>
          </a:p>
        </p:txBody>
      </p:sp>
      <p:sp>
        <p:nvSpPr>
          <p:cNvPr id="6" name="Slide Number Placeholder 5"/>
          <p:cNvSpPr>
            <a:spLocks noGrp="1"/>
          </p:cNvSpPr>
          <p:nvPr>
            <p:ph type="sldNum" sz="quarter" idx="12"/>
          </p:nvPr>
        </p:nvSpPr>
        <p:spPr>
          <a:xfrm>
            <a:off x="6553200" y="6416675"/>
            <a:ext cx="2133600" cy="365125"/>
          </a:xfrm>
        </p:spPr>
        <p:txBody>
          <a:bodyPr/>
          <a:lstStyle/>
          <a:p>
            <a:fld id="{98E2ED62-D217-498B-8364-FB5B3A80198E}"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3DC46E-CC92-41A4-A098-CCF72D599009}" type="datetime1">
              <a:rPr lang="en-US" smtClean="0"/>
              <a:t>9/27/2016</a:t>
            </a:fld>
            <a:endParaRPr lang="en-US" dirty="0"/>
          </a:p>
        </p:txBody>
      </p:sp>
      <p:sp>
        <p:nvSpPr>
          <p:cNvPr id="5" name="Footer Placeholder 4"/>
          <p:cNvSpPr>
            <a:spLocks noGrp="1"/>
          </p:cNvSpPr>
          <p:nvPr>
            <p:ph type="ftr" sz="quarter" idx="11"/>
          </p:nvPr>
        </p:nvSpPr>
        <p:spPr/>
        <p:txBody>
          <a:bodyPr/>
          <a:lstStyle/>
          <a:p>
            <a:r>
              <a:rPr lang="en-US" smtClean="0"/>
              <a:t>Internal Use Only</a:t>
            </a:r>
            <a:endParaRPr lang="en-US" dirty="0"/>
          </a:p>
        </p:txBody>
      </p:sp>
      <p:sp>
        <p:nvSpPr>
          <p:cNvPr id="6" name="Slide Number Placeholder 5"/>
          <p:cNvSpPr>
            <a:spLocks noGrp="1"/>
          </p:cNvSpPr>
          <p:nvPr>
            <p:ph type="sldNum" sz="quarter" idx="12"/>
          </p:nvPr>
        </p:nvSpPr>
        <p:spPr/>
        <p:txBody>
          <a:bodyPr/>
          <a:lstStyle/>
          <a:p>
            <a:fld id="{98E2ED62-D217-498B-8364-FB5B3A80198E}"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110018-11F4-49FA-A721-AB0AB3EFCFEE}" type="datetime1">
              <a:rPr lang="en-US" smtClean="0"/>
              <a:t>9/27/2016</a:t>
            </a:fld>
            <a:endParaRPr lang="en-US" dirty="0"/>
          </a:p>
        </p:txBody>
      </p:sp>
      <p:sp>
        <p:nvSpPr>
          <p:cNvPr id="6" name="Footer Placeholder 5"/>
          <p:cNvSpPr>
            <a:spLocks noGrp="1"/>
          </p:cNvSpPr>
          <p:nvPr>
            <p:ph type="ftr" sz="quarter" idx="11"/>
          </p:nvPr>
        </p:nvSpPr>
        <p:spPr/>
        <p:txBody>
          <a:bodyPr/>
          <a:lstStyle/>
          <a:p>
            <a:r>
              <a:rPr lang="en-US" smtClean="0"/>
              <a:t>Internal Use Only</a:t>
            </a:r>
            <a:endParaRPr lang="en-US" dirty="0"/>
          </a:p>
        </p:txBody>
      </p:sp>
      <p:sp>
        <p:nvSpPr>
          <p:cNvPr id="7" name="Slide Number Placeholder 6"/>
          <p:cNvSpPr>
            <a:spLocks noGrp="1"/>
          </p:cNvSpPr>
          <p:nvPr>
            <p:ph type="sldNum" sz="quarter" idx="12"/>
          </p:nvPr>
        </p:nvSpPr>
        <p:spPr/>
        <p:txBody>
          <a:bodyPr/>
          <a:lstStyle/>
          <a:p>
            <a:fld id="{98E2ED62-D217-498B-8364-FB5B3A80198E}"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66655DB-1620-469A-B326-241D078BD7DA}" type="datetime1">
              <a:rPr lang="en-US" smtClean="0"/>
              <a:t>9/27/2016</a:t>
            </a:fld>
            <a:endParaRPr lang="en-US" dirty="0"/>
          </a:p>
        </p:txBody>
      </p:sp>
      <p:sp>
        <p:nvSpPr>
          <p:cNvPr id="8" name="Footer Placeholder 7"/>
          <p:cNvSpPr>
            <a:spLocks noGrp="1"/>
          </p:cNvSpPr>
          <p:nvPr>
            <p:ph type="ftr" sz="quarter" idx="11"/>
          </p:nvPr>
        </p:nvSpPr>
        <p:spPr/>
        <p:txBody>
          <a:bodyPr/>
          <a:lstStyle/>
          <a:p>
            <a:r>
              <a:rPr lang="en-US" smtClean="0"/>
              <a:t>Internal Use Only</a:t>
            </a:r>
            <a:endParaRPr lang="en-US" dirty="0"/>
          </a:p>
        </p:txBody>
      </p:sp>
      <p:sp>
        <p:nvSpPr>
          <p:cNvPr id="9" name="Slide Number Placeholder 8"/>
          <p:cNvSpPr>
            <a:spLocks noGrp="1"/>
          </p:cNvSpPr>
          <p:nvPr>
            <p:ph type="sldNum" sz="quarter" idx="12"/>
          </p:nvPr>
        </p:nvSpPr>
        <p:spPr/>
        <p:txBody>
          <a:bodyPr/>
          <a:lstStyle/>
          <a:p>
            <a:fld id="{98E2ED62-D217-498B-8364-FB5B3A80198E}"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CBF9FC-AC0E-41C2-9803-2254EBF4807A}" type="datetime1">
              <a:rPr lang="en-US" smtClean="0"/>
              <a:t>9/27/2016</a:t>
            </a:fld>
            <a:endParaRPr lang="en-US" dirty="0"/>
          </a:p>
        </p:txBody>
      </p:sp>
      <p:sp>
        <p:nvSpPr>
          <p:cNvPr id="4" name="Footer Placeholder 3"/>
          <p:cNvSpPr>
            <a:spLocks noGrp="1"/>
          </p:cNvSpPr>
          <p:nvPr>
            <p:ph type="ftr" sz="quarter" idx="11"/>
          </p:nvPr>
        </p:nvSpPr>
        <p:spPr/>
        <p:txBody>
          <a:bodyPr/>
          <a:lstStyle/>
          <a:p>
            <a:r>
              <a:rPr lang="en-US" smtClean="0"/>
              <a:t>Internal Use Only</a:t>
            </a:r>
            <a:endParaRPr lang="en-US" dirty="0"/>
          </a:p>
        </p:txBody>
      </p:sp>
      <p:sp>
        <p:nvSpPr>
          <p:cNvPr id="5" name="Slide Number Placeholder 4"/>
          <p:cNvSpPr>
            <a:spLocks noGrp="1"/>
          </p:cNvSpPr>
          <p:nvPr>
            <p:ph type="sldNum" sz="quarter" idx="12"/>
          </p:nvPr>
        </p:nvSpPr>
        <p:spPr/>
        <p:txBody>
          <a:bodyPr/>
          <a:lstStyle/>
          <a:p>
            <a:fld id="{98E2ED62-D217-498B-8364-FB5B3A80198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81025C-D14D-497A-ADD7-759D12BE202C}" type="datetime1">
              <a:rPr lang="en-US" smtClean="0"/>
              <a:t>9/27/2016</a:t>
            </a:fld>
            <a:endParaRPr lang="en-US" dirty="0"/>
          </a:p>
        </p:txBody>
      </p:sp>
      <p:sp>
        <p:nvSpPr>
          <p:cNvPr id="3" name="Footer Placeholder 2"/>
          <p:cNvSpPr>
            <a:spLocks noGrp="1"/>
          </p:cNvSpPr>
          <p:nvPr>
            <p:ph type="ftr" sz="quarter" idx="11"/>
          </p:nvPr>
        </p:nvSpPr>
        <p:spPr/>
        <p:txBody>
          <a:bodyPr/>
          <a:lstStyle/>
          <a:p>
            <a:r>
              <a:rPr lang="en-US" smtClean="0"/>
              <a:t>Internal Use Only</a:t>
            </a:r>
            <a:endParaRPr lang="en-US" dirty="0"/>
          </a:p>
        </p:txBody>
      </p:sp>
      <p:sp>
        <p:nvSpPr>
          <p:cNvPr id="4" name="Slide Number Placeholder 3"/>
          <p:cNvSpPr>
            <a:spLocks noGrp="1"/>
          </p:cNvSpPr>
          <p:nvPr>
            <p:ph type="sldNum" sz="quarter" idx="12"/>
          </p:nvPr>
        </p:nvSpPr>
        <p:spPr/>
        <p:txBody>
          <a:bodyPr/>
          <a:lstStyle/>
          <a:p>
            <a:fld id="{98E2ED62-D217-498B-8364-FB5B3A80198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567F10-6409-4C30-A5E7-90CA0460A57D}" type="datetime1">
              <a:rPr lang="en-US" smtClean="0"/>
              <a:t>9/27/2016</a:t>
            </a:fld>
            <a:endParaRPr lang="en-US" dirty="0"/>
          </a:p>
        </p:txBody>
      </p:sp>
      <p:sp>
        <p:nvSpPr>
          <p:cNvPr id="6" name="Footer Placeholder 5"/>
          <p:cNvSpPr>
            <a:spLocks noGrp="1"/>
          </p:cNvSpPr>
          <p:nvPr>
            <p:ph type="ftr" sz="quarter" idx="11"/>
          </p:nvPr>
        </p:nvSpPr>
        <p:spPr/>
        <p:txBody>
          <a:bodyPr/>
          <a:lstStyle/>
          <a:p>
            <a:r>
              <a:rPr lang="en-US" smtClean="0"/>
              <a:t>Internal Use Only</a:t>
            </a:r>
            <a:endParaRPr lang="en-US" dirty="0"/>
          </a:p>
        </p:txBody>
      </p:sp>
      <p:sp>
        <p:nvSpPr>
          <p:cNvPr id="7" name="Slide Number Placeholder 6"/>
          <p:cNvSpPr>
            <a:spLocks noGrp="1"/>
          </p:cNvSpPr>
          <p:nvPr>
            <p:ph type="sldNum" sz="quarter" idx="12"/>
          </p:nvPr>
        </p:nvSpPr>
        <p:spPr/>
        <p:txBody>
          <a:bodyPr/>
          <a:lstStyle/>
          <a:p>
            <a:fld id="{98E2ED62-D217-498B-8364-FB5B3A80198E}"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F70015-70B6-4A88-8F68-C9627EEE47AA}" type="datetime1">
              <a:rPr lang="en-US" smtClean="0"/>
              <a:t>9/27/2016</a:t>
            </a:fld>
            <a:endParaRPr lang="en-US" dirty="0"/>
          </a:p>
        </p:txBody>
      </p:sp>
      <p:sp>
        <p:nvSpPr>
          <p:cNvPr id="6" name="Footer Placeholder 5"/>
          <p:cNvSpPr>
            <a:spLocks noGrp="1"/>
          </p:cNvSpPr>
          <p:nvPr>
            <p:ph type="ftr" sz="quarter" idx="11"/>
          </p:nvPr>
        </p:nvSpPr>
        <p:spPr/>
        <p:txBody>
          <a:bodyPr/>
          <a:lstStyle/>
          <a:p>
            <a:r>
              <a:rPr lang="en-US" smtClean="0"/>
              <a:t>Internal Use Only</a:t>
            </a:r>
            <a:endParaRPr lang="en-US" dirty="0"/>
          </a:p>
        </p:txBody>
      </p:sp>
      <p:sp>
        <p:nvSpPr>
          <p:cNvPr id="7" name="Slide Number Placeholder 6"/>
          <p:cNvSpPr>
            <a:spLocks noGrp="1"/>
          </p:cNvSpPr>
          <p:nvPr>
            <p:ph type="sldNum" sz="quarter" idx="12"/>
          </p:nvPr>
        </p:nvSpPr>
        <p:spPr/>
        <p:txBody>
          <a:bodyPr/>
          <a:lstStyle/>
          <a:p>
            <a:fld id="{98E2ED62-D217-498B-8364-FB5B3A80198E}"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BD57C9-7845-47D8-BBC0-F00BD560B99A}" type="datetime1">
              <a:rPr lang="en-US" smtClean="0"/>
              <a:t>9/27/2016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Internal Use Only</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E2ED62-D217-498B-8364-FB5B3A80198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819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0448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spcBef>
                <a:spcPct val="0"/>
              </a:spcBef>
              <a:spcAft>
                <a:spcPct val="0"/>
              </a:spcAft>
              <a:defRPr sz="1400"/>
            </a:lvl1pPr>
          </a:lstStyle>
          <a:p>
            <a:pPr fontAlgn="base">
              <a:defRPr/>
            </a:pPr>
            <a:fld id="{894EA8F1-85F2-43FB-9CBF-BDE8D511C5AB}" type="datetime1">
              <a:rPr lang="en-US" smtClean="0">
                <a:solidFill>
                  <a:srgbClr val="000000"/>
                </a:solidFill>
              </a:rPr>
              <a:t>9/27/2016</a:t>
            </a:fld>
            <a:endParaRPr lang="en-US" dirty="0">
              <a:solidFill>
                <a:srgbClr val="000000"/>
              </a:solidFill>
            </a:endParaRPr>
          </a:p>
        </p:txBody>
      </p:sp>
      <p:sp>
        <p:nvSpPr>
          <p:cNvPr id="40448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spcAft>
                <a:spcPct val="0"/>
              </a:spcAft>
              <a:defRPr sz="1400"/>
            </a:lvl1pPr>
          </a:lstStyle>
          <a:p>
            <a:pPr algn="ctr" fontAlgn="base">
              <a:defRPr/>
            </a:pPr>
            <a:r>
              <a:rPr lang="en-US" smtClean="0">
                <a:solidFill>
                  <a:srgbClr val="000000"/>
                </a:solidFill>
              </a:rPr>
              <a:t>Internal Use Only</a:t>
            </a:r>
            <a:endParaRPr lang="en-US" dirty="0">
              <a:solidFill>
                <a:srgbClr val="000000"/>
              </a:solidFill>
            </a:endParaRPr>
          </a:p>
        </p:txBody>
      </p:sp>
      <p:sp>
        <p:nvSpPr>
          <p:cNvPr id="40448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spcAft>
                <a:spcPct val="0"/>
              </a:spcAft>
              <a:defRPr sz="1400"/>
            </a:lvl1pPr>
          </a:lstStyle>
          <a:p>
            <a:pPr fontAlgn="base">
              <a:defRPr/>
            </a:pPr>
            <a:fld id="{0B882601-E4F5-49A7-A109-B350E5F27C5A}" type="slidenum">
              <a:rPr lang="en-US">
                <a:solidFill>
                  <a:srgbClr val="000000"/>
                </a:solidFill>
              </a:rPr>
              <a:pPr fontAlgn="base">
                <a:defRPr/>
              </a:pPr>
              <a:t>‹#›</a:t>
            </a:fld>
            <a:endParaRPr lang="en-US" dirty="0">
              <a:solidFill>
                <a:srgbClr val="000000"/>
              </a:solidFill>
            </a:endParaRPr>
          </a:p>
        </p:txBody>
      </p:sp>
    </p:spTree>
  </p:cSld>
  <p:clrMap bg1="lt1" tx1="dk1" bg2="lt2" tx2="dk2" accent1="accent1" accent2="accent2" accent3="accent3" accent4="accent4" accent5="accent5" accent6="accent6" hlink="hlink" folHlink="folHlink"/>
  <p:sldLayoutIdLst>
    <p:sldLayoutId id="2147483661" r:id="rId1"/>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emf"/><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Rectangle 1026"/>
          <p:cNvSpPr>
            <a:spLocks noGrp="1" noChangeArrowheads="1"/>
          </p:cNvSpPr>
          <p:nvPr>
            <p:ph type="subTitle" idx="1"/>
          </p:nvPr>
        </p:nvSpPr>
        <p:spPr>
          <a:xfrm>
            <a:off x="0" y="3371850"/>
            <a:ext cx="9144000" cy="3048000"/>
          </a:xfrm>
          <a:noFill/>
        </p:spPr>
        <p:txBody>
          <a:bodyPr/>
          <a:lstStyle/>
          <a:p>
            <a:pPr eaLnBrk="1" hangingPunct="1"/>
            <a:endParaRPr lang="en-US" sz="2800" b="1" dirty="0" smtClean="0"/>
          </a:p>
          <a:p>
            <a:pPr eaLnBrk="1" hangingPunct="1"/>
            <a:r>
              <a:rPr lang="en-US" sz="2800" b="1" dirty="0" smtClean="0"/>
              <a:t>GIC Model – Transformer DC Resistances</a:t>
            </a:r>
          </a:p>
          <a:p>
            <a:pPr eaLnBrk="1" hangingPunct="1"/>
            <a:r>
              <a:rPr lang="en-US" sz="2800" b="1" dirty="0" smtClean="0"/>
              <a:t>Important Considerations</a:t>
            </a:r>
          </a:p>
          <a:p>
            <a:pPr eaLnBrk="1" hangingPunct="1"/>
            <a:r>
              <a:rPr lang="en-US" sz="2800" b="1" dirty="0"/>
              <a:t>S</a:t>
            </a:r>
            <a:r>
              <a:rPr lang="en-US" sz="2800" b="1" dirty="0" smtClean="0"/>
              <a:t>eptember 26, 2016</a:t>
            </a:r>
          </a:p>
          <a:p>
            <a:pPr algn="l" eaLnBrk="1" hangingPunct="1"/>
            <a:endParaRPr lang="en-US" sz="2800" b="1" dirty="0" smtClean="0"/>
          </a:p>
        </p:txBody>
      </p:sp>
      <p:pic>
        <p:nvPicPr>
          <p:cNvPr id="9219" name="Picture 1027"/>
          <p:cNvPicPr>
            <a:picLocks noChangeArrowheads="1"/>
          </p:cNvPicPr>
          <p:nvPr/>
        </p:nvPicPr>
        <p:blipFill>
          <a:blip r:embed="rId3" cstate="print"/>
          <a:srcRect l="5034" t="17599" r="7383" b="29333"/>
          <a:stretch>
            <a:fillRect/>
          </a:stretch>
        </p:blipFill>
        <p:spPr bwMode="auto">
          <a:xfrm>
            <a:off x="1247775" y="304800"/>
            <a:ext cx="6629400" cy="3006725"/>
          </a:xfrm>
          <a:prstGeom prst="rect">
            <a:avLst/>
          </a:prstGeom>
          <a:noFill/>
          <a:ln w="9525">
            <a:noFill/>
            <a:miter lim="800000"/>
            <a:headEnd/>
            <a:tailEnd/>
          </a:ln>
        </p:spPr>
      </p:pic>
      <p:sp>
        <p:nvSpPr>
          <p:cNvPr id="3" name="Footer Placeholder 2"/>
          <p:cNvSpPr>
            <a:spLocks noGrp="1"/>
          </p:cNvSpPr>
          <p:nvPr>
            <p:ph type="ftr" sz="quarter" idx="11"/>
          </p:nvPr>
        </p:nvSpPr>
        <p:spPr/>
        <p:txBody>
          <a:bodyPr/>
          <a:lstStyle/>
          <a:p>
            <a:pPr>
              <a:defRPr/>
            </a:pPr>
            <a:r>
              <a:rPr lang="en-US" dirty="0" smtClean="0">
                <a:solidFill>
                  <a:srgbClr val="000000"/>
                </a:solidFill>
              </a:rPr>
              <a:t>Restricted Distribution</a:t>
            </a:r>
            <a:endParaRPr lang="en-US" dirty="0">
              <a:solidFill>
                <a:srgbClr val="000000"/>
              </a:solidFill>
            </a:endParaRP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43" descr="CPTemplate"/>
          <p:cNvPicPr>
            <a:picLocks noChangeAspect="1" noChangeArrowheads="1"/>
          </p:cNvPicPr>
          <p:nvPr/>
        </p:nvPicPr>
        <p:blipFill>
          <a:blip r:embed="rId3" cstate="print"/>
          <a:srcRect b="77243"/>
          <a:stretch>
            <a:fillRect/>
          </a:stretch>
        </p:blipFill>
        <p:spPr bwMode="auto">
          <a:xfrm>
            <a:off x="0" y="0"/>
            <a:ext cx="9144000" cy="1276894"/>
          </a:xfrm>
          <a:prstGeom prst="rect">
            <a:avLst/>
          </a:prstGeom>
          <a:noFill/>
        </p:spPr>
      </p:pic>
      <p:pic>
        <p:nvPicPr>
          <p:cNvPr id="10" name="Picture 45" descr="Centerpoint"/>
          <p:cNvPicPr>
            <a:picLocks noChangeAspect="1" noChangeArrowheads="1"/>
          </p:cNvPicPr>
          <p:nvPr/>
        </p:nvPicPr>
        <p:blipFill>
          <a:blip r:embed="rId4" cstate="print"/>
          <a:srcRect r="395"/>
          <a:stretch>
            <a:fillRect/>
          </a:stretch>
        </p:blipFill>
        <p:spPr bwMode="auto">
          <a:xfrm>
            <a:off x="7157984" y="117624"/>
            <a:ext cx="1986016" cy="1168400"/>
          </a:xfrm>
          <a:prstGeom prst="rect">
            <a:avLst/>
          </a:prstGeom>
          <a:noFill/>
        </p:spPr>
      </p:pic>
      <p:sp>
        <p:nvSpPr>
          <p:cNvPr id="2" name="Title 1"/>
          <p:cNvSpPr>
            <a:spLocks noGrp="1"/>
          </p:cNvSpPr>
          <p:nvPr>
            <p:ph type="title"/>
          </p:nvPr>
        </p:nvSpPr>
        <p:spPr>
          <a:xfrm>
            <a:off x="457200" y="166166"/>
            <a:ext cx="8229600" cy="944562"/>
          </a:xfrm>
        </p:spPr>
        <p:txBody>
          <a:bodyPr>
            <a:normAutofit/>
          </a:bodyPr>
          <a:lstStyle/>
          <a:p>
            <a:pPr algn="l"/>
            <a:r>
              <a:rPr lang="en-US" sz="3600" b="1" dirty="0" smtClean="0">
                <a:solidFill>
                  <a:schemeClr val="bg1"/>
                </a:solidFill>
              </a:rPr>
              <a:t>Disclaimer</a:t>
            </a:r>
            <a:endParaRPr lang="en-US" sz="3600" b="1" dirty="0">
              <a:solidFill>
                <a:schemeClr val="bg1"/>
              </a:solidFill>
            </a:endParaRPr>
          </a:p>
        </p:txBody>
      </p:sp>
      <p:sp>
        <p:nvSpPr>
          <p:cNvPr id="6" name="Content Placeholder 5"/>
          <p:cNvSpPr>
            <a:spLocks noGrp="1"/>
          </p:cNvSpPr>
          <p:nvPr>
            <p:ph idx="1"/>
          </p:nvPr>
        </p:nvSpPr>
        <p:spPr>
          <a:xfrm>
            <a:off x="529389" y="1524000"/>
            <a:ext cx="8253663" cy="4323347"/>
          </a:xfrm>
        </p:spPr>
        <p:txBody>
          <a:bodyPr>
            <a:normAutofit/>
          </a:bodyPr>
          <a:lstStyle/>
          <a:p>
            <a:pPr marL="0" lvl="1" indent="0" algn="just">
              <a:spcBef>
                <a:spcPts val="0"/>
              </a:spcBef>
              <a:spcAft>
                <a:spcPts val="600"/>
              </a:spcAft>
              <a:buSzPct val="85000"/>
              <a:buNone/>
            </a:pPr>
            <a:r>
              <a:rPr lang="en-US" sz="2400" dirty="0"/>
              <a:t>This presentation is being provided for informational purposes only and does not purport to be comprehensive.  Neither </a:t>
            </a:r>
            <a:r>
              <a:rPr lang="en-US" sz="2400" dirty="0" err="1"/>
              <a:t>CenterPoint</a:t>
            </a:r>
            <a:r>
              <a:rPr lang="en-US" sz="2400" dirty="0"/>
              <a:t> Energy, Inc., together with its subsidiaries and affiliates (the “Company”), nor its employees or representatives, make any representation or warranty (express or implied) relating to this information</a:t>
            </a:r>
            <a:r>
              <a:rPr lang="en-US" sz="2400" dirty="0" smtClean="0"/>
              <a:t>.  </a:t>
            </a:r>
            <a:r>
              <a:rPr lang="en-US" sz="2400" dirty="0"/>
              <a:t>By reviewing this presentation, you agree that the Company will not have any liability related to this information or any omissions or misstatements contained herein.  You are encouraged to perform your own independent evaluation and analysis.</a:t>
            </a:r>
          </a:p>
          <a:p>
            <a:pPr marL="0" lvl="1" indent="0">
              <a:spcBef>
                <a:spcPts val="0"/>
              </a:spcBef>
              <a:spcAft>
                <a:spcPts val="600"/>
              </a:spcAft>
              <a:buSzPct val="85000"/>
              <a:buNone/>
            </a:pPr>
            <a:endParaRPr lang="en-US" sz="2400" b="1" i="1" u="sng" dirty="0">
              <a:latin typeface="Calibri" pitchFamily="34" charset="0"/>
            </a:endParaRPr>
          </a:p>
        </p:txBody>
      </p:sp>
      <p:sp>
        <p:nvSpPr>
          <p:cNvPr id="4" name="Footer Placeholder 3"/>
          <p:cNvSpPr>
            <a:spLocks noGrp="1"/>
          </p:cNvSpPr>
          <p:nvPr>
            <p:ph type="ftr" sz="quarter" idx="11"/>
          </p:nvPr>
        </p:nvSpPr>
        <p:spPr/>
        <p:txBody>
          <a:bodyPr/>
          <a:lstStyle/>
          <a:p>
            <a:r>
              <a:rPr lang="en-US" dirty="0" smtClean="0"/>
              <a:t>Restricted Distribution</a:t>
            </a:r>
            <a:endParaRPr lang="en-US" dirty="0"/>
          </a:p>
        </p:txBody>
      </p:sp>
      <p:sp>
        <p:nvSpPr>
          <p:cNvPr id="5" name="Slide Number Placeholder 4"/>
          <p:cNvSpPr>
            <a:spLocks noGrp="1"/>
          </p:cNvSpPr>
          <p:nvPr>
            <p:ph type="sldNum" sz="quarter" idx="12"/>
          </p:nvPr>
        </p:nvSpPr>
        <p:spPr/>
        <p:txBody>
          <a:bodyPr/>
          <a:lstStyle/>
          <a:p>
            <a:fld id="{98E2ED62-D217-498B-8364-FB5B3A80198E}" type="slidenum">
              <a:rPr lang="en-US" smtClean="0"/>
              <a:pPr/>
              <a:t>2</a:t>
            </a:fld>
            <a:endParaRPr lang="en-US" dirty="0"/>
          </a:p>
        </p:txBody>
      </p:sp>
    </p:spTree>
    <p:extLst>
      <p:ext uri="{BB962C8B-B14F-4D97-AF65-F5344CB8AC3E}">
        <p14:creationId xmlns:p14="http://schemas.microsoft.com/office/powerpoint/2010/main" val="32473256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43" descr="CPTemplate"/>
          <p:cNvPicPr>
            <a:picLocks noChangeAspect="1" noChangeArrowheads="1"/>
          </p:cNvPicPr>
          <p:nvPr/>
        </p:nvPicPr>
        <p:blipFill>
          <a:blip r:embed="rId3" cstate="print"/>
          <a:srcRect b="77243"/>
          <a:stretch>
            <a:fillRect/>
          </a:stretch>
        </p:blipFill>
        <p:spPr bwMode="auto">
          <a:xfrm>
            <a:off x="0" y="0"/>
            <a:ext cx="9144000" cy="1276894"/>
          </a:xfrm>
          <a:prstGeom prst="rect">
            <a:avLst/>
          </a:prstGeom>
          <a:noFill/>
        </p:spPr>
      </p:pic>
      <p:pic>
        <p:nvPicPr>
          <p:cNvPr id="10" name="Picture 45" descr="Centerpoint"/>
          <p:cNvPicPr>
            <a:picLocks noChangeAspect="1" noChangeArrowheads="1"/>
          </p:cNvPicPr>
          <p:nvPr/>
        </p:nvPicPr>
        <p:blipFill>
          <a:blip r:embed="rId4" cstate="print"/>
          <a:srcRect r="395"/>
          <a:stretch>
            <a:fillRect/>
          </a:stretch>
        </p:blipFill>
        <p:spPr bwMode="auto">
          <a:xfrm>
            <a:off x="7157984" y="117624"/>
            <a:ext cx="1986016" cy="1168400"/>
          </a:xfrm>
          <a:prstGeom prst="rect">
            <a:avLst/>
          </a:prstGeom>
          <a:noFill/>
        </p:spPr>
      </p:pic>
      <p:sp>
        <p:nvSpPr>
          <p:cNvPr id="2" name="Title 1"/>
          <p:cNvSpPr>
            <a:spLocks noGrp="1"/>
          </p:cNvSpPr>
          <p:nvPr>
            <p:ph type="title"/>
          </p:nvPr>
        </p:nvSpPr>
        <p:spPr>
          <a:xfrm>
            <a:off x="457200" y="274638"/>
            <a:ext cx="8229600" cy="944562"/>
          </a:xfrm>
        </p:spPr>
        <p:txBody>
          <a:bodyPr>
            <a:normAutofit/>
          </a:bodyPr>
          <a:lstStyle/>
          <a:p>
            <a:pPr algn="l"/>
            <a:r>
              <a:rPr lang="en-US" sz="2800" b="1" dirty="0" smtClean="0">
                <a:solidFill>
                  <a:schemeClr val="bg1"/>
                </a:solidFill>
              </a:rPr>
              <a:t>DC Resistance in Autotransformers</a:t>
            </a:r>
            <a:endParaRPr lang="en-US" sz="2800" b="1" dirty="0">
              <a:solidFill>
                <a:schemeClr val="bg1"/>
              </a:solidFill>
            </a:endParaRPr>
          </a:p>
        </p:txBody>
      </p:sp>
      <p:sp>
        <p:nvSpPr>
          <p:cNvPr id="6" name="Content Placeholder 5"/>
          <p:cNvSpPr>
            <a:spLocks noGrp="1"/>
          </p:cNvSpPr>
          <p:nvPr>
            <p:ph idx="1"/>
          </p:nvPr>
        </p:nvSpPr>
        <p:spPr>
          <a:xfrm>
            <a:off x="152400" y="1524000"/>
            <a:ext cx="8839200" cy="5105400"/>
          </a:xfrm>
        </p:spPr>
        <p:txBody>
          <a:bodyPr>
            <a:normAutofit/>
          </a:bodyPr>
          <a:lstStyle/>
          <a:p>
            <a:pPr marL="274320" lvl="1" indent="-274320">
              <a:spcBef>
                <a:spcPts val="0"/>
              </a:spcBef>
              <a:spcAft>
                <a:spcPts val="600"/>
              </a:spcAft>
              <a:buSzPct val="85000"/>
              <a:buFont typeface="Arial" pitchFamily="34" charset="0"/>
              <a:buChar char="•"/>
            </a:pPr>
            <a:r>
              <a:rPr lang="en-US" sz="2000" b="1" dirty="0" smtClean="0">
                <a:latin typeface="Calibri" pitchFamily="34" charset="0"/>
              </a:rPr>
              <a:t>DC Resistance data values presented in various ways</a:t>
            </a:r>
          </a:p>
          <a:p>
            <a:pPr marL="674370" lvl="2" indent="-274320">
              <a:spcBef>
                <a:spcPts val="0"/>
              </a:spcBef>
              <a:spcAft>
                <a:spcPts val="600"/>
              </a:spcAft>
              <a:buSzPct val="85000"/>
            </a:pPr>
            <a:r>
              <a:rPr lang="en-US" sz="1600" dirty="0" smtClean="0">
                <a:latin typeface="Calibri" pitchFamily="34" charset="0"/>
              </a:rPr>
              <a:t>H, X, Y</a:t>
            </a:r>
          </a:p>
          <a:p>
            <a:pPr marL="674370" lvl="2" indent="-274320">
              <a:spcBef>
                <a:spcPts val="0"/>
              </a:spcBef>
              <a:spcAft>
                <a:spcPts val="600"/>
              </a:spcAft>
              <a:buSzPct val="85000"/>
            </a:pPr>
            <a:r>
              <a:rPr lang="en-US" sz="1600" dirty="0" smtClean="0">
                <a:latin typeface="Calibri" pitchFamily="34" charset="0"/>
              </a:rPr>
              <a:t>H1-H0, H2-H0, H3-H0,</a:t>
            </a:r>
            <a:r>
              <a:rPr lang="en-US" sz="1600" dirty="0">
                <a:latin typeface="Calibri" pitchFamily="34" charset="0"/>
              </a:rPr>
              <a:t> </a:t>
            </a:r>
            <a:r>
              <a:rPr lang="en-US" sz="1600" dirty="0" smtClean="0">
                <a:latin typeface="Calibri" pitchFamily="34" charset="0"/>
              </a:rPr>
              <a:t>X1-X0</a:t>
            </a:r>
            <a:r>
              <a:rPr lang="en-US" sz="1600" dirty="0">
                <a:latin typeface="Calibri" pitchFamily="34" charset="0"/>
              </a:rPr>
              <a:t>, </a:t>
            </a:r>
            <a:r>
              <a:rPr lang="en-US" sz="1600" dirty="0" smtClean="0">
                <a:latin typeface="Calibri" pitchFamily="34" charset="0"/>
              </a:rPr>
              <a:t>X2-X0</a:t>
            </a:r>
            <a:r>
              <a:rPr lang="en-US" sz="1600" dirty="0">
                <a:latin typeface="Calibri" pitchFamily="34" charset="0"/>
              </a:rPr>
              <a:t>, </a:t>
            </a:r>
            <a:r>
              <a:rPr lang="en-US" sz="1600" dirty="0" smtClean="0">
                <a:latin typeface="Calibri" pitchFamily="34" charset="0"/>
              </a:rPr>
              <a:t>X3-X0,</a:t>
            </a:r>
            <a:r>
              <a:rPr lang="en-US" sz="1600" dirty="0">
                <a:latin typeface="Calibri" pitchFamily="34" charset="0"/>
              </a:rPr>
              <a:t> </a:t>
            </a:r>
            <a:r>
              <a:rPr lang="en-US" sz="1600" dirty="0" smtClean="0">
                <a:latin typeface="Calibri" pitchFamily="34" charset="0"/>
              </a:rPr>
              <a:t>Y1-Y2, Y2-Y3, Y3-Y1</a:t>
            </a:r>
          </a:p>
          <a:p>
            <a:pPr marL="674370" lvl="2" indent="-274320">
              <a:spcBef>
                <a:spcPts val="0"/>
              </a:spcBef>
              <a:spcAft>
                <a:spcPts val="600"/>
              </a:spcAft>
              <a:buSzPct val="85000"/>
            </a:pPr>
            <a:r>
              <a:rPr lang="en-US" sz="1600" dirty="0" smtClean="0">
                <a:latin typeface="Calibri" pitchFamily="34" charset="0"/>
              </a:rPr>
              <a:t>H-X, X-0, Y </a:t>
            </a:r>
          </a:p>
          <a:p>
            <a:pPr marL="674370" lvl="2" indent="-274320">
              <a:spcBef>
                <a:spcPts val="0"/>
              </a:spcBef>
              <a:spcAft>
                <a:spcPts val="600"/>
              </a:spcAft>
              <a:buSzPct val="85000"/>
            </a:pPr>
            <a:r>
              <a:rPr lang="en-US" sz="1600" dirty="0" smtClean="0">
                <a:latin typeface="Calibri" pitchFamily="34" charset="0"/>
              </a:rPr>
              <a:t>H1-X1, X1-H0X0, Y1-Y2, etc.</a:t>
            </a:r>
          </a:p>
          <a:p>
            <a:pPr marL="674370" lvl="2" indent="-274320">
              <a:spcBef>
                <a:spcPts val="0"/>
              </a:spcBef>
              <a:spcAft>
                <a:spcPts val="600"/>
              </a:spcAft>
              <a:buSzPct val="85000"/>
            </a:pPr>
            <a:r>
              <a:rPr lang="en-US" sz="1600" dirty="0" smtClean="0">
                <a:latin typeface="Calibri" pitchFamily="34" charset="0"/>
              </a:rPr>
              <a:t>HV, XV, YV</a:t>
            </a:r>
          </a:p>
          <a:p>
            <a:pPr marL="674370" lvl="2" indent="-274320">
              <a:spcBef>
                <a:spcPts val="0"/>
              </a:spcBef>
              <a:spcAft>
                <a:spcPts val="600"/>
              </a:spcAft>
              <a:buSzPct val="85000"/>
            </a:pPr>
            <a:r>
              <a:rPr lang="en-US" sz="1600" dirty="0" smtClean="0">
                <a:latin typeface="Calibri" pitchFamily="34" charset="0"/>
              </a:rPr>
              <a:t>Series, common, LV</a:t>
            </a:r>
          </a:p>
          <a:p>
            <a:pPr marL="274320" lvl="1" indent="-274320">
              <a:spcBef>
                <a:spcPts val="0"/>
              </a:spcBef>
              <a:spcAft>
                <a:spcPts val="600"/>
              </a:spcAft>
              <a:buSzPct val="85000"/>
              <a:buFont typeface="Arial" pitchFamily="34" charset="0"/>
              <a:buChar char="•"/>
            </a:pPr>
            <a:endParaRPr lang="en-US" sz="2000" b="1" dirty="0" smtClean="0">
              <a:latin typeface="Calibri" pitchFamily="34" charset="0"/>
            </a:endParaRPr>
          </a:p>
          <a:p>
            <a:pPr marL="274320" lvl="1" indent="-274320">
              <a:spcBef>
                <a:spcPts val="0"/>
              </a:spcBef>
              <a:spcAft>
                <a:spcPts val="600"/>
              </a:spcAft>
              <a:buSzPct val="85000"/>
              <a:buFont typeface="Arial" pitchFamily="34" charset="0"/>
              <a:buChar char="•"/>
            </a:pPr>
            <a:r>
              <a:rPr lang="en-US" sz="2000" b="1" dirty="0" smtClean="0">
                <a:latin typeface="Calibri" pitchFamily="34" charset="0"/>
              </a:rPr>
              <a:t>Diagrams within the datasheets should supersede all notational norms</a:t>
            </a:r>
            <a:endParaRPr lang="en-US" sz="2000" b="1" i="1" u="sng" dirty="0" smtClean="0">
              <a:latin typeface="Calibri" pitchFamily="34" charset="0"/>
            </a:endParaRPr>
          </a:p>
          <a:p>
            <a:pPr marL="274320" lvl="1" indent="-274320">
              <a:spcBef>
                <a:spcPts val="0"/>
              </a:spcBef>
              <a:spcAft>
                <a:spcPts val="600"/>
              </a:spcAft>
              <a:buSzPct val="85000"/>
              <a:buFont typeface="Arial" pitchFamily="34" charset="0"/>
              <a:buChar char="•"/>
            </a:pPr>
            <a:endParaRPr lang="en-US" sz="2000" b="1" i="1" u="sng" dirty="0" smtClean="0">
              <a:latin typeface="Calibri" pitchFamily="34" charset="0"/>
            </a:endParaRPr>
          </a:p>
          <a:p>
            <a:pPr marL="274320" lvl="1" indent="-274320">
              <a:spcBef>
                <a:spcPts val="0"/>
              </a:spcBef>
              <a:spcAft>
                <a:spcPts val="600"/>
              </a:spcAft>
              <a:buSzPct val="85000"/>
              <a:buFont typeface="Arial" pitchFamily="34" charset="0"/>
              <a:buChar char="•"/>
            </a:pPr>
            <a:r>
              <a:rPr lang="en-US" sz="2000" b="1" i="1" u="sng" dirty="0" smtClean="0">
                <a:latin typeface="Calibri" pitchFamily="34" charset="0"/>
              </a:rPr>
              <a:t>For the model, values represent common, series, and tertiary resistance values, not high, low, and tertiary winding values for autotransformers (per section 7.2.4 in PSS/E v34 POM)</a:t>
            </a:r>
          </a:p>
          <a:p>
            <a:pPr marL="274320" lvl="1" indent="-274320">
              <a:spcBef>
                <a:spcPts val="0"/>
              </a:spcBef>
              <a:spcAft>
                <a:spcPts val="600"/>
              </a:spcAft>
              <a:buSzPct val="85000"/>
              <a:buFont typeface="Arial" pitchFamily="34" charset="0"/>
              <a:buChar char="•"/>
            </a:pPr>
            <a:endParaRPr lang="en-US" sz="2000" b="1" i="1" u="sng" dirty="0">
              <a:latin typeface="Calibri" pitchFamily="34" charset="0"/>
            </a:endParaRPr>
          </a:p>
        </p:txBody>
      </p:sp>
      <p:sp>
        <p:nvSpPr>
          <p:cNvPr id="4" name="Footer Placeholder 3"/>
          <p:cNvSpPr>
            <a:spLocks noGrp="1"/>
          </p:cNvSpPr>
          <p:nvPr>
            <p:ph type="ftr" sz="quarter" idx="11"/>
          </p:nvPr>
        </p:nvSpPr>
        <p:spPr/>
        <p:txBody>
          <a:bodyPr/>
          <a:lstStyle/>
          <a:p>
            <a:r>
              <a:rPr lang="en-US" dirty="0" smtClean="0"/>
              <a:t>Restricted Distribution</a:t>
            </a:r>
            <a:endParaRPr lang="en-US" dirty="0"/>
          </a:p>
        </p:txBody>
      </p:sp>
      <p:sp>
        <p:nvSpPr>
          <p:cNvPr id="5" name="Slide Number Placeholder 4"/>
          <p:cNvSpPr>
            <a:spLocks noGrp="1"/>
          </p:cNvSpPr>
          <p:nvPr>
            <p:ph type="sldNum" sz="quarter" idx="12"/>
          </p:nvPr>
        </p:nvSpPr>
        <p:spPr/>
        <p:txBody>
          <a:bodyPr/>
          <a:lstStyle/>
          <a:p>
            <a:fld id="{98E2ED62-D217-498B-8364-FB5B3A80198E}" type="slidenum">
              <a:rPr lang="en-US" smtClean="0"/>
              <a:pPr/>
              <a:t>3</a:t>
            </a:fld>
            <a:endParaRPr lang="en-US" dirty="0"/>
          </a:p>
        </p:txBody>
      </p:sp>
    </p:spTree>
    <p:extLst>
      <p:ext uri="{BB962C8B-B14F-4D97-AF65-F5344CB8AC3E}">
        <p14:creationId xmlns:p14="http://schemas.microsoft.com/office/powerpoint/2010/main" val="31383621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43" descr="CPTemplate"/>
          <p:cNvPicPr>
            <a:picLocks noChangeAspect="1" noChangeArrowheads="1"/>
          </p:cNvPicPr>
          <p:nvPr/>
        </p:nvPicPr>
        <p:blipFill>
          <a:blip r:embed="rId3" cstate="print"/>
          <a:srcRect b="77243"/>
          <a:stretch>
            <a:fillRect/>
          </a:stretch>
        </p:blipFill>
        <p:spPr bwMode="auto">
          <a:xfrm>
            <a:off x="0" y="0"/>
            <a:ext cx="9144000" cy="1276894"/>
          </a:xfrm>
          <a:prstGeom prst="rect">
            <a:avLst/>
          </a:prstGeom>
          <a:noFill/>
        </p:spPr>
      </p:pic>
      <p:pic>
        <p:nvPicPr>
          <p:cNvPr id="10" name="Picture 45" descr="Centerpoint"/>
          <p:cNvPicPr>
            <a:picLocks noChangeAspect="1" noChangeArrowheads="1"/>
          </p:cNvPicPr>
          <p:nvPr/>
        </p:nvPicPr>
        <p:blipFill>
          <a:blip r:embed="rId4" cstate="print"/>
          <a:srcRect r="395"/>
          <a:stretch>
            <a:fillRect/>
          </a:stretch>
        </p:blipFill>
        <p:spPr bwMode="auto">
          <a:xfrm>
            <a:off x="7157984" y="117624"/>
            <a:ext cx="1986016" cy="1168400"/>
          </a:xfrm>
          <a:prstGeom prst="rect">
            <a:avLst/>
          </a:prstGeom>
          <a:noFill/>
        </p:spPr>
      </p:pic>
      <p:sp>
        <p:nvSpPr>
          <p:cNvPr id="2" name="Title 1"/>
          <p:cNvSpPr>
            <a:spLocks noGrp="1"/>
          </p:cNvSpPr>
          <p:nvPr>
            <p:ph type="title"/>
          </p:nvPr>
        </p:nvSpPr>
        <p:spPr>
          <a:xfrm>
            <a:off x="457200" y="274638"/>
            <a:ext cx="8229600" cy="944562"/>
          </a:xfrm>
        </p:spPr>
        <p:txBody>
          <a:bodyPr>
            <a:normAutofit/>
          </a:bodyPr>
          <a:lstStyle/>
          <a:p>
            <a:pPr algn="l"/>
            <a:r>
              <a:rPr lang="en-US" sz="2800" b="1" dirty="0" smtClean="0">
                <a:solidFill>
                  <a:schemeClr val="bg1"/>
                </a:solidFill>
              </a:rPr>
              <a:t>Other Considerations</a:t>
            </a:r>
            <a:endParaRPr lang="en-US" sz="2800" b="1" dirty="0">
              <a:solidFill>
                <a:schemeClr val="bg1"/>
              </a:solidFill>
            </a:endParaRPr>
          </a:p>
        </p:txBody>
      </p:sp>
      <p:sp>
        <p:nvSpPr>
          <p:cNvPr id="13" name="Content Placeholder 5"/>
          <p:cNvSpPr>
            <a:spLocks noGrp="1"/>
          </p:cNvSpPr>
          <p:nvPr>
            <p:ph idx="1"/>
          </p:nvPr>
        </p:nvSpPr>
        <p:spPr>
          <a:xfrm>
            <a:off x="152400" y="1524000"/>
            <a:ext cx="8839200" cy="4800600"/>
          </a:xfrm>
        </p:spPr>
        <p:txBody>
          <a:bodyPr>
            <a:noAutofit/>
          </a:bodyPr>
          <a:lstStyle/>
          <a:p>
            <a:pPr marL="274320" lvl="1" indent="-274320">
              <a:spcBef>
                <a:spcPts val="0"/>
              </a:spcBef>
              <a:spcAft>
                <a:spcPts val="600"/>
              </a:spcAft>
              <a:buSzPct val="85000"/>
              <a:buFont typeface="Arial" pitchFamily="34" charset="0"/>
              <a:buChar char="•"/>
            </a:pPr>
            <a:r>
              <a:rPr lang="en-US" sz="2000" b="1" dirty="0" smtClean="0">
                <a:latin typeface="Calibri" pitchFamily="34" charset="0"/>
              </a:rPr>
              <a:t>Measurement Temperature &amp; Reporting Temperature</a:t>
            </a:r>
          </a:p>
          <a:p>
            <a:pPr marL="674370" lvl="2" indent="-274320">
              <a:spcBef>
                <a:spcPts val="0"/>
              </a:spcBef>
              <a:spcAft>
                <a:spcPts val="600"/>
              </a:spcAft>
              <a:buSzPct val="85000"/>
            </a:pPr>
            <a:r>
              <a:rPr lang="en-US" sz="1600" dirty="0">
                <a:latin typeface="Calibri" pitchFamily="34" charset="0"/>
              </a:rPr>
              <a:t>May only be provided at measurement temperature</a:t>
            </a:r>
          </a:p>
          <a:p>
            <a:pPr marL="674370" lvl="2" indent="-274320">
              <a:spcBef>
                <a:spcPts val="0"/>
              </a:spcBef>
              <a:spcAft>
                <a:spcPts val="600"/>
              </a:spcAft>
              <a:buSzPct val="85000"/>
            </a:pPr>
            <a:r>
              <a:rPr lang="en-US" sz="1600" dirty="0">
                <a:latin typeface="Calibri" pitchFamily="34" charset="0"/>
              </a:rPr>
              <a:t>May only be provided at reported temperature (85</a:t>
            </a:r>
            <a:r>
              <a:rPr lang="en-US" sz="1600" dirty="0"/>
              <a:t>°, 75°, etc.)</a:t>
            </a:r>
          </a:p>
          <a:p>
            <a:pPr marL="674370" lvl="2" indent="-274320">
              <a:spcBef>
                <a:spcPts val="0"/>
              </a:spcBef>
              <a:spcAft>
                <a:spcPts val="600"/>
              </a:spcAft>
              <a:buSzPct val="85000"/>
            </a:pPr>
            <a:r>
              <a:rPr lang="en-US" sz="1600" dirty="0"/>
              <a:t>May have both measurement temperature and reported temperature</a:t>
            </a:r>
          </a:p>
          <a:p>
            <a:pPr marL="674370" lvl="2" indent="-274320">
              <a:spcBef>
                <a:spcPts val="0"/>
              </a:spcBef>
              <a:spcAft>
                <a:spcPts val="600"/>
              </a:spcAft>
              <a:buSzPct val="85000"/>
            </a:pPr>
            <a:r>
              <a:rPr lang="en-US" sz="1600" i="1" dirty="0" smtClean="0">
                <a:effectLst>
                  <a:outerShdw blurRad="38100" dist="38100" dir="2700000" algn="tl">
                    <a:srgbClr val="000000">
                      <a:alpha val="43137"/>
                    </a:srgbClr>
                  </a:outerShdw>
                </a:effectLst>
                <a:latin typeface="Calibri" pitchFamily="34" charset="0"/>
              </a:rPr>
              <a:t>Need to convert to 75</a:t>
            </a:r>
            <a:r>
              <a:rPr lang="en-US" sz="1600" i="1" dirty="0" smtClean="0">
                <a:effectLst>
                  <a:outerShdw blurRad="38100" dist="38100" dir="2700000" algn="tl">
                    <a:srgbClr val="000000">
                      <a:alpha val="43137"/>
                    </a:srgbClr>
                  </a:outerShdw>
                </a:effectLst>
                <a:latin typeface="Calibri"/>
              </a:rPr>
              <a:t>° value per NERC Application Guide</a:t>
            </a:r>
          </a:p>
          <a:p>
            <a:pPr marL="274320" lvl="1" indent="-274320">
              <a:spcBef>
                <a:spcPts val="0"/>
              </a:spcBef>
              <a:spcAft>
                <a:spcPts val="600"/>
              </a:spcAft>
              <a:buSzPct val="85000"/>
              <a:buFont typeface="Arial" pitchFamily="34" charset="0"/>
              <a:buChar char="•"/>
            </a:pPr>
            <a:endParaRPr lang="en-US" sz="2000" b="1" dirty="0" smtClean="0">
              <a:latin typeface="Calibri"/>
            </a:endParaRPr>
          </a:p>
          <a:p>
            <a:pPr marL="274320" lvl="1" indent="-274320">
              <a:spcBef>
                <a:spcPts val="0"/>
              </a:spcBef>
              <a:spcAft>
                <a:spcPts val="600"/>
              </a:spcAft>
              <a:buSzPct val="85000"/>
              <a:buFont typeface="Arial" pitchFamily="34" charset="0"/>
              <a:buChar char="•"/>
            </a:pPr>
            <a:endParaRPr lang="en-US" sz="2000" b="1" dirty="0">
              <a:latin typeface="Calibri"/>
            </a:endParaRPr>
          </a:p>
          <a:p>
            <a:pPr marL="1314450" lvl="4" indent="0">
              <a:spcBef>
                <a:spcPts val="0"/>
              </a:spcBef>
              <a:spcAft>
                <a:spcPts val="600"/>
              </a:spcAft>
              <a:buSzPct val="85000"/>
              <a:buNone/>
            </a:pPr>
            <a:r>
              <a:rPr lang="en-US" sz="1200" dirty="0" smtClean="0">
                <a:latin typeface="Calibri"/>
              </a:rPr>
              <a:t>**Above eqn. in IEEE C57.152-2013</a:t>
            </a:r>
          </a:p>
          <a:p>
            <a:pPr marL="274320" lvl="1" indent="-274320">
              <a:spcBef>
                <a:spcPts val="0"/>
              </a:spcBef>
              <a:spcAft>
                <a:spcPts val="600"/>
              </a:spcAft>
              <a:buSzPct val="85000"/>
              <a:buFont typeface="Arial" pitchFamily="34" charset="0"/>
              <a:buChar char="•"/>
            </a:pPr>
            <a:r>
              <a:rPr lang="en-US" sz="2000" b="1" dirty="0" smtClean="0">
                <a:latin typeface="Calibri"/>
              </a:rPr>
              <a:t>Resistances provided in per phase versus total</a:t>
            </a:r>
          </a:p>
          <a:p>
            <a:pPr marL="674370" lvl="2" indent="-274320">
              <a:spcBef>
                <a:spcPts val="0"/>
              </a:spcBef>
              <a:spcAft>
                <a:spcPts val="600"/>
              </a:spcAft>
              <a:buSzPct val="85000"/>
            </a:pPr>
            <a:r>
              <a:rPr lang="en-US" sz="1600" dirty="0" smtClean="0">
                <a:latin typeface="Calibri"/>
              </a:rPr>
              <a:t>Average phase values given for use in submission</a:t>
            </a:r>
          </a:p>
          <a:p>
            <a:pPr marL="674370" lvl="2" indent="-274320">
              <a:spcBef>
                <a:spcPts val="0"/>
              </a:spcBef>
              <a:spcAft>
                <a:spcPts val="600"/>
              </a:spcAft>
              <a:buSzPct val="85000"/>
            </a:pPr>
            <a:r>
              <a:rPr lang="en-US" sz="1600" dirty="0" smtClean="0">
                <a:latin typeface="Calibri"/>
              </a:rPr>
              <a:t>Must divide total resistance values by 3 to obtain per phase values</a:t>
            </a:r>
            <a:endParaRPr lang="en-US" sz="1600" dirty="0">
              <a:latin typeface="Calibri" pitchFamily="34" charset="0"/>
            </a:endParaRPr>
          </a:p>
          <a:p>
            <a:pPr marL="274320" lvl="1" indent="-274320">
              <a:spcBef>
                <a:spcPts val="0"/>
              </a:spcBef>
              <a:spcAft>
                <a:spcPts val="600"/>
              </a:spcAft>
              <a:buSzPct val="85000"/>
              <a:buFont typeface="Arial" pitchFamily="34" charset="0"/>
              <a:buChar char="•"/>
            </a:pPr>
            <a:endParaRPr lang="en-US" sz="100" b="1" dirty="0" smtClean="0"/>
          </a:p>
          <a:p>
            <a:pPr marL="274320" lvl="1" indent="-274320">
              <a:spcBef>
                <a:spcPts val="0"/>
              </a:spcBef>
              <a:spcAft>
                <a:spcPts val="600"/>
              </a:spcAft>
              <a:buSzPct val="85000"/>
              <a:buFont typeface="Arial" pitchFamily="34" charset="0"/>
              <a:buChar char="•"/>
            </a:pPr>
            <a:r>
              <a:rPr lang="en-US" sz="2000" b="1" dirty="0" smtClean="0"/>
              <a:t>Resistances provided for tap positions</a:t>
            </a:r>
          </a:p>
          <a:p>
            <a:pPr marL="674370" lvl="2" indent="-274320">
              <a:spcBef>
                <a:spcPts val="0"/>
              </a:spcBef>
              <a:spcAft>
                <a:spcPts val="600"/>
              </a:spcAft>
              <a:buSzPct val="85000"/>
            </a:pPr>
            <a:r>
              <a:rPr lang="en-US" sz="1600" dirty="0" smtClean="0"/>
              <a:t>Per NERC Application Guide, values are to be for the neutral tap</a:t>
            </a:r>
            <a:endParaRPr lang="en-US" sz="1600" dirty="0"/>
          </a:p>
          <a:p>
            <a:pPr marL="400050" lvl="2" indent="0">
              <a:spcBef>
                <a:spcPts val="0"/>
              </a:spcBef>
              <a:spcAft>
                <a:spcPts val="600"/>
              </a:spcAft>
              <a:buSzPct val="85000"/>
              <a:buNone/>
            </a:pPr>
            <a:endParaRPr lang="en-US" sz="2000" dirty="0" smtClean="0">
              <a:latin typeface="Calibri" pitchFamily="34" charset="0"/>
            </a:endParaRPr>
          </a:p>
        </p:txBody>
      </p:sp>
      <p:sp>
        <p:nvSpPr>
          <p:cNvPr id="4" name="Footer Placeholder 3"/>
          <p:cNvSpPr>
            <a:spLocks noGrp="1"/>
          </p:cNvSpPr>
          <p:nvPr>
            <p:ph type="ftr" sz="quarter" idx="11"/>
          </p:nvPr>
        </p:nvSpPr>
        <p:spPr/>
        <p:txBody>
          <a:bodyPr/>
          <a:lstStyle/>
          <a:p>
            <a:r>
              <a:rPr lang="en-US" dirty="0"/>
              <a:t>Restricted Distribution</a:t>
            </a:r>
          </a:p>
        </p:txBody>
      </p:sp>
      <p:sp>
        <p:nvSpPr>
          <p:cNvPr id="5" name="Slide Number Placeholder 4"/>
          <p:cNvSpPr>
            <a:spLocks noGrp="1"/>
          </p:cNvSpPr>
          <p:nvPr>
            <p:ph type="sldNum" sz="quarter" idx="12"/>
          </p:nvPr>
        </p:nvSpPr>
        <p:spPr/>
        <p:txBody>
          <a:bodyPr/>
          <a:lstStyle/>
          <a:p>
            <a:fld id="{98E2ED62-D217-498B-8364-FB5B3A80198E}" type="slidenum">
              <a:rPr lang="en-US" smtClean="0"/>
              <a:pPr/>
              <a:t>4</a:t>
            </a:fld>
            <a:endParaRPr lang="en-US" dirty="0"/>
          </a:p>
        </p:txBody>
      </p:sp>
      <mc:AlternateContent xmlns:mc="http://schemas.openxmlformats.org/markup-compatibility/2006" xmlns:a14="http://schemas.microsoft.com/office/drawing/2010/main">
        <mc:Choice Requires="a14">
          <p:sp>
            <p:nvSpPr>
              <p:cNvPr id="3" name="TextBox 2"/>
              <p:cNvSpPr txBox="1"/>
              <p:nvPr/>
            </p:nvSpPr>
            <p:spPr>
              <a:xfrm>
                <a:off x="719666" y="3217329"/>
                <a:ext cx="2223173" cy="71468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a:rPr>
                          </m:ctrlPr>
                        </m:sSubPr>
                        <m:e>
                          <m:r>
                            <a:rPr lang="en-US" b="0" i="1" smtClean="0">
                              <a:latin typeface="Cambria Math"/>
                            </a:rPr>
                            <m:t>𝑅</m:t>
                          </m:r>
                        </m:e>
                        <m:sub>
                          <m:r>
                            <a:rPr lang="en-US" b="0" i="1" smtClean="0">
                              <a:latin typeface="Cambria Math"/>
                            </a:rPr>
                            <m:t>𝑠</m:t>
                          </m:r>
                        </m:sub>
                      </m:sSub>
                      <m:r>
                        <a:rPr lang="en-US" b="0" i="1" smtClean="0">
                          <a:latin typeface="Cambria Math"/>
                        </a:rPr>
                        <m:t>=</m:t>
                      </m:r>
                      <m:sSub>
                        <m:sSubPr>
                          <m:ctrlPr>
                            <a:rPr lang="en-US" b="0" i="1" smtClean="0">
                              <a:latin typeface="Cambria Math"/>
                            </a:rPr>
                          </m:ctrlPr>
                        </m:sSubPr>
                        <m:e>
                          <m:r>
                            <a:rPr lang="en-US" b="0" i="1" smtClean="0">
                              <a:latin typeface="Cambria Math"/>
                            </a:rPr>
                            <m:t>𝑅</m:t>
                          </m:r>
                        </m:e>
                        <m:sub>
                          <m:r>
                            <a:rPr lang="en-US" b="0" i="1" smtClean="0">
                              <a:latin typeface="Cambria Math"/>
                            </a:rPr>
                            <m:t>𝑚</m:t>
                          </m:r>
                        </m:sub>
                      </m:sSub>
                      <m:d>
                        <m:dPr>
                          <m:ctrlPr>
                            <a:rPr lang="en-US" b="0" i="1" smtClean="0">
                              <a:latin typeface="Cambria Math"/>
                            </a:rPr>
                          </m:ctrlPr>
                        </m:dPr>
                        <m:e>
                          <m:f>
                            <m:fPr>
                              <m:ctrlPr>
                                <a:rPr lang="en-US" b="0" i="1" smtClean="0">
                                  <a:latin typeface="Cambria Math"/>
                                </a:rPr>
                              </m:ctrlPr>
                            </m:fPr>
                            <m:num>
                              <m:sSub>
                                <m:sSubPr>
                                  <m:ctrlPr>
                                    <a:rPr lang="en-US" b="0" i="1" smtClean="0">
                                      <a:latin typeface="Cambria Math"/>
                                    </a:rPr>
                                  </m:ctrlPr>
                                </m:sSubPr>
                                <m:e>
                                  <m:r>
                                    <a:rPr lang="en-US" b="0" i="1" smtClean="0">
                                      <a:latin typeface="Cambria Math"/>
                                    </a:rPr>
                                    <m:t>𝑇</m:t>
                                  </m:r>
                                </m:e>
                                <m:sub>
                                  <m:r>
                                    <a:rPr lang="en-US" b="0" i="1" smtClean="0">
                                      <a:latin typeface="Cambria Math"/>
                                    </a:rPr>
                                    <m:t>𝑠</m:t>
                                  </m:r>
                                </m:sub>
                              </m:sSub>
                              <m:r>
                                <a:rPr lang="en-US" b="0" i="1" smtClean="0">
                                  <a:latin typeface="Cambria Math"/>
                                </a:rPr>
                                <m:t>+</m:t>
                              </m:r>
                              <m:sSub>
                                <m:sSubPr>
                                  <m:ctrlPr>
                                    <a:rPr lang="en-US" b="0" i="1" smtClean="0">
                                      <a:latin typeface="Cambria Math"/>
                                    </a:rPr>
                                  </m:ctrlPr>
                                </m:sSubPr>
                                <m:e>
                                  <m:r>
                                    <a:rPr lang="en-US" b="0" i="1" smtClean="0">
                                      <a:latin typeface="Cambria Math"/>
                                    </a:rPr>
                                    <m:t>𝑇</m:t>
                                  </m:r>
                                </m:e>
                                <m:sub>
                                  <m:r>
                                    <a:rPr lang="en-US" b="0" i="1" smtClean="0">
                                      <a:latin typeface="Cambria Math"/>
                                    </a:rPr>
                                    <m:t>𝑘</m:t>
                                  </m:r>
                                </m:sub>
                              </m:sSub>
                            </m:num>
                            <m:den>
                              <m:sSub>
                                <m:sSubPr>
                                  <m:ctrlPr>
                                    <a:rPr lang="en-US" b="0" i="1" smtClean="0">
                                      <a:latin typeface="Cambria Math"/>
                                    </a:rPr>
                                  </m:ctrlPr>
                                </m:sSubPr>
                                <m:e>
                                  <m:r>
                                    <a:rPr lang="en-US" b="0" i="1" smtClean="0">
                                      <a:latin typeface="Cambria Math"/>
                                    </a:rPr>
                                    <m:t>𝑇</m:t>
                                  </m:r>
                                </m:e>
                                <m:sub>
                                  <m:r>
                                    <a:rPr lang="en-US" b="0" i="1" smtClean="0">
                                      <a:latin typeface="Cambria Math"/>
                                    </a:rPr>
                                    <m:t>𝑚</m:t>
                                  </m:r>
                                </m:sub>
                              </m:sSub>
                              <m:r>
                                <a:rPr lang="en-US" b="0" i="1" smtClean="0">
                                  <a:latin typeface="Cambria Math"/>
                                </a:rPr>
                                <m:t>+</m:t>
                              </m:r>
                              <m:sSub>
                                <m:sSubPr>
                                  <m:ctrlPr>
                                    <a:rPr lang="en-US" b="0" i="1" smtClean="0">
                                      <a:latin typeface="Cambria Math"/>
                                    </a:rPr>
                                  </m:ctrlPr>
                                </m:sSubPr>
                                <m:e>
                                  <m:r>
                                    <a:rPr lang="en-US" b="0" i="1" smtClean="0">
                                      <a:latin typeface="Cambria Math"/>
                                    </a:rPr>
                                    <m:t>𝑇</m:t>
                                  </m:r>
                                </m:e>
                                <m:sub>
                                  <m:r>
                                    <a:rPr lang="en-US" b="0" i="1" smtClean="0">
                                      <a:latin typeface="Cambria Math"/>
                                    </a:rPr>
                                    <m:t>𝑘</m:t>
                                  </m:r>
                                </m:sub>
                              </m:sSub>
                            </m:den>
                          </m:f>
                        </m:e>
                      </m:d>
                    </m:oMath>
                  </m:oMathPara>
                </a14:m>
                <a:endParaRPr lang="en-US" dirty="0"/>
              </a:p>
            </p:txBody>
          </p:sp>
        </mc:Choice>
        <mc:Fallback xmlns="">
          <p:sp>
            <p:nvSpPr>
              <p:cNvPr id="3" name="TextBox 2"/>
              <p:cNvSpPr txBox="1">
                <a:spLocks noRot="1" noChangeAspect="1" noMove="1" noResize="1" noEditPoints="1" noAdjustHandles="1" noChangeArrowheads="1" noChangeShapeType="1" noTextEdit="1"/>
              </p:cNvSpPr>
              <p:nvPr/>
            </p:nvSpPr>
            <p:spPr>
              <a:xfrm>
                <a:off x="719666" y="3217329"/>
                <a:ext cx="2223173" cy="714683"/>
              </a:xfrm>
              <a:prstGeom prst="rect">
                <a:avLst/>
              </a:prstGeom>
              <a:blipFill rotWithShape="1">
                <a:blip r:embed="rId5"/>
                <a:stretch>
                  <a:fillRect/>
                </a:stretch>
              </a:blipFill>
            </p:spPr>
            <p:txBody>
              <a:bodyPr/>
              <a:lstStyle/>
              <a:p>
                <a:r>
                  <a:rPr lang="en-US">
                    <a:noFill/>
                  </a:rPr>
                  <a:t> </a:t>
                </a:r>
              </a:p>
            </p:txBody>
          </p:sp>
        </mc:Fallback>
      </mc:AlternateContent>
      <p:sp>
        <p:nvSpPr>
          <p:cNvPr id="6" name="TextBox 5"/>
          <p:cNvSpPr txBox="1"/>
          <p:nvPr/>
        </p:nvSpPr>
        <p:spPr>
          <a:xfrm>
            <a:off x="3110916" y="3181769"/>
            <a:ext cx="1977551" cy="738664"/>
          </a:xfrm>
          <a:prstGeom prst="rect">
            <a:avLst/>
          </a:prstGeom>
          <a:noFill/>
        </p:spPr>
        <p:txBody>
          <a:bodyPr wrap="square" rtlCol="0">
            <a:spAutoFit/>
          </a:bodyPr>
          <a:lstStyle/>
          <a:p>
            <a:r>
              <a:rPr lang="en-US" sz="1400" dirty="0" smtClean="0"/>
              <a:t>R</a:t>
            </a:r>
            <a:r>
              <a:rPr lang="en-US" sz="1400" baseline="-25000" dirty="0" smtClean="0"/>
              <a:t>s</a:t>
            </a:r>
            <a:r>
              <a:rPr lang="en-US" sz="1400" dirty="0" smtClean="0"/>
              <a:t>= resistance at T</a:t>
            </a:r>
            <a:r>
              <a:rPr lang="en-US" sz="1400" baseline="-25000" dirty="0" smtClean="0"/>
              <a:t>s</a:t>
            </a:r>
            <a:endParaRPr lang="en-US" sz="1400" dirty="0" smtClean="0"/>
          </a:p>
          <a:p>
            <a:r>
              <a:rPr lang="en-US" sz="1400" dirty="0" smtClean="0"/>
              <a:t>R</a:t>
            </a:r>
            <a:r>
              <a:rPr lang="en-US" sz="1400" baseline="-25000" dirty="0" smtClean="0"/>
              <a:t>m</a:t>
            </a:r>
            <a:r>
              <a:rPr lang="en-US" sz="1400" dirty="0" smtClean="0"/>
              <a:t>=measured resistance</a:t>
            </a:r>
          </a:p>
          <a:p>
            <a:r>
              <a:rPr lang="en-US" sz="1400" dirty="0" smtClean="0"/>
              <a:t>T</a:t>
            </a:r>
            <a:r>
              <a:rPr lang="en-US" sz="1400" baseline="-25000" dirty="0" smtClean="0"/>
              <a:t>s</a:t>
            </a:r>
            <a:r>
              <a:rPr lang="en-US" sz="1400" dirty="0" smtClean="0"/>
              <a:t>=desired temp. (C</a:t>
            </a:r>
            <a:r>
              <a:rPr lang="en-US" sz="1400" dirty="0" smtClean="0">
                <a:latin typeface="Calibri"/>
              </a:rPr>
              <a:t>°)</a:t>
            </a:r>
          </a:p>
        </p:txBody>
      </p:sp>
      <p:sp>
        <p:nvSpPr>
          <p:cNvPr id="11" name="TextBox 10"/>
          <p:cNvSpPr txBox="1"/>
          <p:nvPr/>
        </p:nvSpPr>
        <p:spPr>
          <a:xfrm>
            <a:off x="5083664" y="3181769"/>
            <a:ext cx="3069751" cy="523220"/>
          </a:xfrm>
          <a:prstGeom prst="rect">
            <a:avLst/>
          </a:prstGeom>
          <a:noFill/>
        </p:spPr>
        <p:txBody>
          <a:bodyPr wrap="square" rtlCol="0">
            <a:spAutoFit/>
          </a:bodyPr>
          <a:lstStyle/>
          <a:p>
            <a:r>
              <a:rPr lang="en-US" sz="1400" dirty="0" smtClean="0">
                <a:latin typeface="Calibri"/>
              </a:rPr>
              <a:t>T</a:t>
            </a:r>
            <a:r>
              <a:rPr lang="en-US" sz="1400" baseline="-25000" dirty="0" smtClean="0">
                <a:latin typeface="Calibri"/>
              </a:rPr>
              <a:t>m</a:t>
            </a:r>
            <a:r>
              <a:rPr lang="en-US" sz="1400" dirty="0" smtClean="0">
                <a:latin typeface="Calibri"/>
              </a:rPr>
              <a:t>= measurement temp. (C°)</a:t>
            </a:r>
          </a:p>
          <a:p>
            <a:r>
              <a:rPr lang="en-US" sz="1400" dirty="0" smtClean="0">
                <a:latin typeface="Calibri"/>
              </a:rPr>
              <a:t>T</a:t>
            </a:r>
            <a:r>
              <a:rPr lang="en-US" sz="1400" baseline="-25000" dirty="0" smtClean="0">
                <a:latin typeface="Calibri"/>
              </a:rPr>
              <a:t>k</a:t>
            </a:r>
            <a:r>
              <a:rPr lang="en-US" sz="1400" dirty="0" smtClean="0">
                <a:latin typeface="Calibri"/>
              </a:rPr>
              <a:t>= 234.5 C° copper, 225 C° aluminum</a:t>
            </a:r>
            <a:endParaRPr lang="en-US" sz="1400" dirty="0"/>
          </a:p>
        </p:txBody>
      </p:sp>
    </p:spTree>
    <p:extLst>
      <p:ext uri="{BB962C8B-B14F-4D97-AF65-F5344CB8AC3E}">
        <p14:creationId xmlns:p14="http://schemas.microsoft.com/office/powerpoint/2010/main" val="37977998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43" descr="CPTemplate"/>
          <p:cNvPicPr>
            <a:picLocks noChangeAspect="1" noChangeArrowheads="1"/>
          </p:cNvPicPr>
          <p:nvPr/>
        </p:nvPicPr>
        <p:blipFill>
          <a:blip r:embed="rId3" cstate="print"/>
          <a:srcRect b="77243"/>
          <a:stretch>
            <a:fillRect/>
          </a:stretch>
        </p:blipFill>
        <p:spPr bwMode="auto">
          <a:xfrm>
            <a:off x="0" y="0"/>
            <a:ext cx="9144000" cy="1276894"/>
          </a:xfrm>
          <a:prstGeom prst="rect">
            <a:avLst/>
          </a:prstGeom>
          <a:noFill/>
        </p:spPr>
      </p:pic>
      <p:pic>
        <p:nvPicPr>
          <p:cNvPr id="10" name="Picture 45" descr="Centerpoint"/>
          <p:cNvPicPr>
            <a:picLocks noChangeAspect="1" noChangeArrowheads="1"/>
          </p:cNvPicPr>
          <p:nvPr/>
        </p:nvPicPr>
        <p:blipFill>
          <a:blip r:embed="rId4" cstate="print"/>
          <a:srcRect r="395"/>
          <a:stretch>
            <a:fillRect/>
          </a:stretch>
        </p:blipFill>
        <p:spPr bwMode="auto">
          <a:xfrm>
            <a:off x="7157984" y="117624"/>
            <a:ext cx="1986016" cy="1168400"/>
          </a:xfrm>
          <a:prstGeom prst="rect">
            <a:avLst/>
          </a:prstGeom>
          <a:noFill/>
        </p:spPr>
      </p:pic>
      <p:sp>
        <p:nvSpPr>
          <p:cNvPr id="2" name="Title 1"/>
          <p:cNvSpPr>
            <a:spLocks noGrp="1"/>
          </p:cNvSpPr>
          <p:nvPr>
            <p:ph type="title"/>
          </p:nvPr>
        </p:nvSpPr>
        <p:spPr>
          <a:xfrm>
            <a:off x="457200" y="274638"/>
            <a:ext cx="8229600" cy="944562"/>
          </a:xfrm>
        </p:spPr>
        <p:txBody>
          <a:bodyPr>
            <a:normAutofit/>
          </a:bodyPr>
          <a:lstStyle/>
          <a:p>
            <a:pPr algn="l"/>
            <a:r>
              <a:rPr lang="en-US" sz="2800" b="1" dirty="0" smtClean="0">
                <a:solidFill>
                  <a:schemeClr val="bg1"/>
                </a:solidFill>
              </a:rPr>
              <a:t>Autotransformer Winding Diagram</a:t>
            </a:r>
            <a:endParaRPr lang="en-US" sz="2800" b="1" dirty="0">
              <a:solidFill>
                <a:schemeClr val="bg1"/>
              </a:solidFill>
            </a:endParaRPr>
          </a:p>
        </p:txBody>
      </p:sp>
      <p:sp>
        <p:nvSpPr>
          <p:cNvPr id="6" name="Footer Placeholder 5"/>
          <p:cNvSpPr>
            <a:spLocks noGrp="1"/>
          </p:cNvSpPr>
          <p:nvPr>
            <p:ph type="ftr" sz="quarter" idx="11"/>
          </p:nvPr>
        </p:nvSpPr>
        <p:spPr/>
        <p:txBody>
          <a:bodyPr/>
          <a:lstStyle/>
          <a:p>
            <a:r>
              <a:rPr lang="en-US" dirty="0"/>
              <a:t>Restricted Distribution</a:t>
            </a:r>
          </a:p>
        </p:txBody>
      </p:sp>
      <p:sp>
        <p:nvSpPr>
          <p:cNvPr id="7" name="Slide Number Placeholder 6"/>
          <p:cNvSpPr>
            <a:spLocks noGrp="1"/>
          </p:cNvSpPr>
          <p:nvPr>
            <p:ph type="sldNum" sz="quarter" idx="12"/>
          </p:nvPr>
        </p:nvSpPr>
        <p:spPr/>
        <p:txBody>
          <a:bodyPr/>
          <a:lstStyle/>
          <a:p>
            <a:fld id="{98E2ED62-D217-498B-8364-FB5B3A80198E}" type="slidenum">
              <a:rPr lang="en-US" smtClean="0"/>
              <a:pPr/>
              <a:t>5</a:t>
            </a:fld>
            <a:endParaRPr lang="en-US" dirty="0"/>
          </a:p>
        </p:txBody>
      </p:sp>
      <p:pic>
        <p:nvPicPr>
          <p:cNvPr id="4"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82457" y="2192216"/>
            <a:ext cx="5579086" cy="37552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5" name="TextBox 24"/>
          <p:cNvSpPr txBox="1"/>
          <p:nvPr/>
        </p:nvSpPr>
        <p:spPr>
          <a:xfrm>
            <a:off x="467212" y="1562279"/>
            <a:ext cx="1381125" cy="400110"/>
          </a:xfrm>
          <a:prstGeom prst="rect">
            <a:avLst/>
          </a:prstGeom>
          <a:noFill/>
        </p:spPr>
        <p:txBody>
          <a:bodyPr wrap="square" rtlCol="0">
            <a:spAutoFit/>
          </a:bodyPr>
          <a:lstStyle/>
          <a:p>
            <a:pPr algn="ctr"/>
            <a:r>
              <a:rPr lang="en-US" sz="2000" b="1" dirty="0" smtClean="0"/>
              <a:t>YNa0d1</a:t>
            </a:r>
            <a:endParaRPr lang="en-US" sz="2000" b="1" dirty="0"/>
          </a:p>
        </p:txBody>
      </p:sp>
    </p:spTree>
    <p:extLst>
      <p:ext uri="{BB962C8B-B14F-4D97-AF65-F5344CB8AC3E}">
        <p14:creationId xmlns:p14="http://schemas.microsoft.com/office/powerpoint/2010/main" val="2921333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820738" rtl="0" eaLnBrk="1" fontAlgn="base" latinLnBrk="0" hangingPunct="1">
          <a:lnSpc>
            <a:spcPct val="100000"/>
          </a:lnSpc>
          <a:spcBef>
            <a:spcPts val="275"/>
          </a:spcBef>
          <a:spcAft>
            <a:spcPts val="538"/>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820738" rtl="0" eaLnBrk="1" fontAlgn="base" latinLnBrk="0" hangingPunct="1">
          <a:lnSpc>
            <a:spcPct val="100000"/>
          </a:lnSpc>
          <a:spcBef>
            <a:spcPts val="275"/>
          </a:spcBef>
          <a:spcAft>
            <a:spcPts val="538"/>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8695</TotalTime>
  <Words>310</Words>
  <Application>Microsoft Office PowerPoint</Application>
  <PresentationFormat>On-screen Show (4:3)</PresentationFormat>
  <Paragraphs>55</Paragraphs>
  <Slides>5</Slides>
  <Notes>5</Notes>
  <HiddenSlides>0</HiddenSlides>
  <MMClips>0</MMClips>
  <ScaleCrop>false</ScaleCrop>
  <HeadingPairs>
    <vt:vector size="4" baseType="variant">
      <vt:variant>
        <vt:lpstr>Theme</vt:lpstr>
      </vt:variant>
      <vt:variant>
        <vt:i4>2</vt:i4>
      </vt:variant>
      <vt:variant>
        <vt:lpstr>Slide Titles</vt:lpstr>
      </vt:variant>
      <vt:variant>
        <vt:i4>5</vt:i4>
      </vt:variant>
    </vt:vector>
  </HeadingPairs>
  <TitlesOfParts>
    <vt:vector size="7" baseType="lpstr">
      <vt:lpstr>Office Theme</vt:lpstr>
      <vt:lpstr>1_Default Design</vt:lpstr>
      <vt:lpstr>PowerPoint Presentation</vt:lpstr>
      <vt:lpstr>Disclaimer</vt:lpstr>
      <vt:lpstr>DC Resistance in Autotransformers</vt:lpstr>
      <vt:lpstr>Other Considerations</vt:lpstr>
      <vt:lpstr>Autotransformer Winding Diagram</vt:lpstr>
    </vt:vector>
  </TitlesOfParts>
  <Company>CenterPoint Energy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omar.urquidez@centerpointenergy.com</dc:creator>
  <cp:lastModifiedBy>Loyferman, Larisa M.</cp:lastModifiedBy>
  <cp:revision>798</cp:revision>
  <dcterms:created xsi:type="dcterms:W3CDTF">2009-03-31T19:38:36Z</dcterms:created>
  <dcterms:modified xsi:type="dcterms:W3CDTF">2016-09-28T03:40:52Z</dcterms:modified>
</cp:coreProperties>
</file>