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3"/>
  </p:notesMasterIdLst>
  <p:handoutMasterIdLst>
    <p:handoutMasterId r:id="rId24"/>
  </p:handoutMasterIdLst>
  <p:sldIdLst>
    <p:sldId id="260" r:id="rId6"/>
    <p:sldId id="330" r:id="rId7"/>
    <p:sldId id="337" r:id="rId8"/>
    <p:sldId id="328" r:id="rId9"/>
    <p:sldId id="326" r:id="rId10"/>
    <p:sldId id="333" r:id="rId11"/>
    <p:sldId id="329" r:id="rId12"/>
    <p:sldId id="332" r:id="rId13"/>
    <p:sldId id="327" r:id="rId14"/>
    <p:sldId id="336" r:id="rId15"/>
    <p:sldId id="301" r:id="rId16"/>
    <p:sldId id="324" r:id="rId17"/>
    <p:sldId id="325" r:id="rId18"/>
    <p:sldId id="257" r:id="rId19"/>
    <p:sldId id="299" r:id="rId20"/>
    <p:sldId id="298" r:id="rId21"/>
    <p:sldId id="296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056" autoAdjust="0"/>
  </p:normalViewPr>
  <p:slideViewPr>
    <p:cSldViewPr showGuides="1">
      <p:cViewPr varScale="1">
        <p:scale>
          <a:sx n="97" d="100"/>
          <a:sy n="97" d="100"/>
        </p:scale>
        <p:origin x="138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2315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3967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186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016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575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1082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8294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5603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5433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7171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103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emf"/><Relationship Id="rId3" Type="http://schemas.openxmlformats.org/officeDocument/2006/relationships/image" Target="../media/image16.emf"/><Relationship Id="rId7" Type="http://schemas.openxmlformats.org/officeDocument/2006/relationships/image" Target="../media/image20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9.emf"/><Relationship Id="rId5" Type="http://schemas.openxmlformats.org/officeDocument/2006/relationships/image" Target="../media/image18.emf"/><Relationship Id="rId4" Type="http://schemas.openxmlformats.org/officeDocument/2006/relationships/image" Target="../media/image17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5.emf"/><Relationship Id="rId5" Type="http://schemas.openxmlformats.org/officeDocument/2006/relationships/image" Target="../media/image24.emf"/><Relationship Id="rId4" Type="http://schemas.openxmlformats.org/officeDocument/2006/relationships/image" Target="../media/image23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7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craish@ercot.com" TargetMode="External"/><Relationship Id="rId2" Type="http://schemas.openxmlformats.org/officeDocument/2006/relationships/image" Target="../media/image31.w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image" Target="../media/image10.emf"/><Relationship Id="rId7" Type="http://schemas.openxmlformats.org/officeDocument/2006/relationships/image" Target="../media/image1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133600"/>
            <a:ext cx="5181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Emergency Response Service Baselines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algn="ctr"/>
            <a:r>
              <a:rPr lang="en-US" sz="1600" dirty="0" smtClean="0"/>
              <a:t>Carl L Raish</a:t>
            </a:r>
            <a:endParaRPr lang="en-US" sz="1600" dirty="0"/>
          </a:p>
          <a:p>
            <a:pPr algn="ctr"/>
            <a:r>
              <a:rPr lang="en-US" sz="1600" dirty="0" smtClean="0"/>
              <a:t>Principal Load Profiling and Modeling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/>
              <a:t>ERCOT </a:t>
            </a:r>
            <a:r>
              <a:rPr lang="en-US" altLang="en-US" dirty="0" smtClean="0"/>
              <a:t>Baseline Usage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0" y="838200"/>
            <a:ext cx="5583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Results from October – January 2017 procurement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381539"/>
            <a:ext cx="3722915" cy="168036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9652" y="1381432"/>
            <a:ext cx="3350341" cy="169510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400" y="3203952"/>
            <a:ext cx="3200399" cy="144063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96464" y="3199700"/>
            <a:ext cx="2971800" cy="143347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3400" y="4767596"/>
            <a:ext cx="3215147" cy="146466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96464" y="4767596"/>
            <a:ext cx="2971800" cy="1464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75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ERCOT </a:t>
            </a:r>
            <a:r>
              <a:rPr lang="en-US" altLang="en-US" dirty="0" smtClean="0"/>
              <a:t>Control Group Methodology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Pre-stratify resource customers on average summer day use</a:t>
            </a:r>
          </a:p>
          <a:p>
            <a:pPr lvl="1"/>
            <a:r>
              <a:rPr lang="en-US" sz="1600" dirty="0" smtClean="0"/>
              <a:t>4 Strata with boundaries at 55, 75, and 100 kWh / day</a:t>
            </a:r>
          </a:p>
          <a:p>
            <a:pPr lvl="1"/>
            <a:r>
              <a:rPr lang="en-US" sz="1600" dirty="0" smtClean="0"/>
              <a:t>Proportional allocation of control group sites to strata</a:t>
            </a:r>
          </a:p>
          <a:p>
            <a:pPr lvl="1"/>
            <a:r>
              <a:rPr lang="en-US" sz="1600" dirty="0" smtClean="0"/>
              <a:t>Typically select 2 separate control groups per month … one to use for first half of a month and the other for the second half</a:t>
            </a:r>
          </a:p>
          <a:p>
            <a:pPr lvl="1"/>
            <a:r>
              <a:rPr lang="en-US" sz="1600" dirty="0" smtClean="0"/>
              <a:t>Expand control group to deployment group level to </a:t>
            </a:r>
            <a:r>
              <a:rPr lang="en-US" sz="1600" dirty="0"/>
              <a:t>check </a:t>
            </a:r>
            <a:r>
              <a:rPr lang="en-US" sz="1600" dirty="0" smtClean="0"/>
              <a:t>accuracy</a:t>
            </a:r>
          </a:p>
          <a:p>
            <a:pPr lvl="2"/>
            <a:r>
              <a:rPr lang="en-US" sz="1600" dirty="0" smtClean="0"/>
              <a:t>Use Combined ratio estimation</a:t>
            </a:r>
          </a:p>
          <a:p>
            <a:pPr lvl="2"/>
            <a:r>
              <a:rPr lang="en-US" sz="1600" dirty="0" smtClean="0"/>
              <a:t>Compare control group estimates to deployment actuals for summer week days noon – 8:00 pm</a:t>
            </a:r>
          </a:p>
          <a:p>
            <a:pPr lvl="2"/>
            <a:endParaRPr lang="en-US" sz="1000" dirty="0" smtClean="0"/>
          </a:p>
          <a:p>
            <a:r>
              <a:rPr lang="en-US" sz="1800" dirty="0" smtClean="0"/>
              <a:t>Evaluation of test/event performance</a:t>
            </a:r>
          </a:p>
          <a:p>
            <a:pPr lvl="1"/>
            <a:r>
              <a:rPr lang="en-US" sz="1600" dirty="0" smtClean="0"/>
              <a:t>Post-stratify based on customer’s kWh consumption for previous 24-hour period (noon on day before to noon on day of test/event)</a:t>
            </a:r>
          </a:p>
          <a:p>
            <a:pPr lvl="1"/>
            <a:r>
              <a:rPr lang="en-US" sz="1600" dirty="0" smtClean="0"/>
              <a:t>3 Strata with boundaries at 80 and 120 kWh / day</a:t>
            </a:r>
          </a:p>
          <a:p>
            <a:pPr lvl="1"/>
            <a:r>
              <a:rPr lang="en-US" sz="1600" dirty="0" smtClean="0"/>
              <a:t>Use combined ratio estimation for expansion</a:t>
            </a:r>
          </a:p>
          <a:p>
            <a:pPr lvl="1"/>
            <a:r>
              <a:rPr lang="en-US" sz="1600" dirty="0" smtClean="0"/>
              <a:t>Note: the post-stratification expansion also is checked for accuracy at the time of control group design and selection</a:t>
            </a:r>
          </a:p>
          <a:p>
            <a:pPr lvl="1"/>
            <a:r>
              <a:rPr lang="en-US" sz="1600" dirty="0" smtClean="0"/>
              <a:t>Use of both the pre- and post-stratification process improves baseline accuracy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56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Control Group Accuracy – Premise Load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81000" y="55626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Control group accuracy depends on the size of both the control and deployment groups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Graphs are based on average accuracy across 20 independently selected control groups</a:t>
            </a:r>
            <a:endParaRPr lang="en-US" sz="1600" dirty="0"/>
          </a:p>
        </p:txBody>
      </p:sp>
      <p:grpSp>
        <p:nvGrpSpPr>
          <p:cNvPr id="16" name="Group 15"/>
          <p:cNvGrpSpPr/>
          <p:nvPr/>
        </p:nvGrpSpPr>
        <p:grpSpPr>
          <a:xfrm>
            <a:off x="762000" y="990600"/>
            <a:ext cx="7587345" cy="4435864"/>
            <a:chOff x="359229" y="898137"/>
            <a:chExt cx="8218716" cy="4860274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59230" y="3429771"/>
              <a:ext cx="3883263" cy="2328640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730224" y="3429000"/>
              <a:ext cx="3847720" cy="2329411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59229" y="898137"/>
              <a:ext cx="3883263" cy="2329411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730225" y="898137"/>
              <a:ext cx="3847720" cy="23294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5607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Control Group Accuracy – Load Reduction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371600" y="914400"/>
            <a:ext cx="6324600" cy="5257800"/>
            <a:chOff x="1774838" y="1103254"/>
            <a:chExt cx="5616562" cy="4727693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74838" y="1103254"/>
              <a:ext cx="5616562" cy="2249546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774838" y="3581400"/>
              <a:ext cx="5616562" cy="224954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5190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Residential Aggregation – Regression Baseline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85800" y="4828233"/>
            <a:ext cx="28328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ERID Statistics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Initial Sites - 2,564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35163" y="4800600"/>
            <a:ext cx="3715569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Event Statistics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Residential Sites - 2,273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Average MW reduction - 1.00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MAPE – 4.2%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R</a:t>
            </a:r>
            <a:r>
              <a:rPr lang="en-US" sz="1600" baseline="30000" dirty="0" smtClean="0"/>
              <a:t>2</a:t>
            </a:r>
            <a:r>
              <a:rPr lang="en-US" sz="1600" dirty="0" smtClean="0"/>
              <a:t> – 98.8%</a:t>
            </a:r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399" y="762001"/>
            <a:ext cx="7315201" cy="3810000"/>
          </a:xfrm>
          <a:prstGeom prst="rect">
            <a:avLst/>
          </a:prstGeom>
        </p:spPr>
      </p:pic>
      <p:sp>
        <p:nvSpPr>
          <p:cNvPr id="5" name="Right Brace 4"/>
          <p:cNvSpPr/>
          <p:nvPr/>
        </p:nvSpPr>
        <p:spPr>
          <a:xfrm>
            <a:off x="6019800" y="5638800"/>
            <a:ext cx="457200" cy="363617"/>
          </a:xfrm>
          <a:prstGeom prst="rightBrac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567939" y="5638800"/>
            <a:ext cx="18902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Midnight to noon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Commercial Aggregation – Regression Baseline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94587" y="4724400"/>
            <a:ext cx="26404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ERID Statistics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Initial Sites - 143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0" y="4800600"/>
            <a:ext cx="5136342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Event Statistics </a:t>
            </a:r>
            <a:r>
              <a:rPr lang="en-US" sz="1600" dirty="0"/>
              <a:t>(Excluding 4 hours around event)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Commercial sites - 230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Average MW reduction - 0.35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MAPE – 2.7%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R</a:t>
            </a:r>
            <a:r>
              <a:rPr lang="en-US" sz="1600" baseline="30000" dirty="0" smtClean="0"/>
              <a:t>2</a:t>
            </a:r>
            <a:r>
              <a:rPr lang="en-US" sz="1600" dirty="0" smtClean="0"/>
              <a:t> – 99.9%</a:t>
            </a:r>
            <a:endParaRPr lang="en-US" sz="1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399" y="762001"/>
            <a:ext cx="7315201" cy="3810000"/>
          </a:xfrm>
          <a:prstGeom prst="rect">
            <a:avLst/>
          </a:prstGeom>
        </p:spPr>
      </p:pic>
      <p:sp>
        <p:nvSpPr>
          <p:cNvPr id="8" name="Right Brace 7"/>
          <p:cNvSpPr/>
          <p:nvPr/>
        </p:nvSpPr>
        <p:spPr>
          <a:xfrm>
            <a:off x="5943600" y="5638800"/>
            <a:ext cx="457200" cy="363617"/>
          </a:xfrm>
          <a:prstGeom prst="rightBrac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491739" y="5638800"/>
            <a:ext cx="18902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Midnight to noon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12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Residential Aggregation – Control Group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85800" y="4767152"/>
            <a:ext cx="28328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ERID Statistics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Initial Sites - 8,250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0" y="4801530"/>
            <a:ext cx="3760453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Event Statistics</a:t>
            </a:r>
            <a:endParaRPr lang="en-US" sz="16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Deployed sites - 10,016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Control Group – 1,000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Average MW reduction – 17.2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MAPE – 2.0%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R</a:t>
            </a:r>
            <a:r>
              <a:rPr lang="en-US" sz="1600" baseline="30000" dirty="0" smtClean="0"/>
              <a:t>2</a:t>
            </a:r>
            <a:r>
              <a:rPr lang="en-US" sz="1600" dirty="0" smtClean="0"/>
              <a:t> – 99.8%</a:t>
            </a:r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399" y="762001"/>
            <a:ext cx="7315201" cy="3845982"/>
          </a:xfrm>
          <a:prstGeom prst="rect">
            <a:avLst/>
          </a:prstGeom>
        </p:spPr>
      </p:pic>
      <p:sp>
        <p:nvSpPr>
          <p:cNvPr id="8" name="Right Brace 7"/>
          <p:cNvSpPr/>
          <p:nvPr/>
        </p:nvSpPr>
        <p:spPr>
          <a:xfrm>
            <a:off x="5928861" y="5943600"/>
            <a:ext cx="457200" cy="363617"/>
          </a:xfrm>
          <a:prstGeom prst="rightBrac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477000" y="5943600"/>
            <a:ext cx="18902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Midnight to noon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39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3860800" y="2065338"/>
            <a:ext cx="1136650" cy="1925637"/>
            <a:chOff x="1968" y="672"/>
            <a:chExt cx="1416" cy="2400"/>
          </a:xfrm>
        </p:grpSpPr>
        <p:pic>
          <p:nvPicPr>
            <p:cNvPr id="6" name="Picture 4" descr="MCj0340308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672"/>
              <a:ext cx="1416" cy="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2496" y="1008"/>
              <a:ext cx="576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ON</a:t>
              </a: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2496" y="2353"/>
              <a:ext cx="739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OFF</a:t>
              </a:r>
            </a:p>
          </p:txBody>
        </p:sp>
      </p:grp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133600" y="5068888"/>
            <a:ext cx="5029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205163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2051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hlinkClick r:id="rId3"/>
              </a:rPr>
              <a:t>craish@ercot.com</a:t>
            </a:r>
            <a:r>
              <a:rPr lang="en-US" altLang="en-US" sz="1800" b="0"/>
              <a:t>	512/248-3876</a:t>
            </a:r>
          </a:p>
        </p:txBody>
      </p:sp>
    </p:spTree>
    <p:extLst>
      <p:ext uri="{BB962C8B-B14F-4D97-AF65-F5344CB8AC3E}">
        <p14:creationId xmlns:p14="http://schemas.microsoft.com/office/powerpoint/2010/main" val="2971159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5715000" cy="4572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ERS Resource Identification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8458200" cy="5334000"/>
          </a:xfrm>
        </p:spPr>
        <p:txBody>
          <a:bodyPr/>
          <a:lstStyle/>
          <a:p>
            <a:pPr marL="233363" indent="-233363">
              <a:lnSpc>
                <a:spcPct val="90000"/>
              </a:lnSpc>
              <a:defRPr/>
            </a:pPr>
            <a:r>
              <a:rPr lang="en-US" sz="1800" dirty="0"/>
              <a:t>Drop-by baseline options</a:t>
            </a:r>
          </a:p>
          <a:p>
            <a:pPr marL="233363" indent="-233363">
              <a:lnSpc>
                <a:spcPct val="90000"/>
              </a:lnSpc>
              <a:defRPr/>
            </a:pPr>
            <a:endParaRPr lang="en-US" sz="800" dirty="0"/>
          </a:p>
          <a:p>
            <a:pPr lvl="1">
              <a:lnSpc>
                <a:spcPct val="90000"/>
              </a:lnSpc>
              <a:tabLst>
                <a:tab pos="5254625" algn="l"/>
                <a:tab pos="5376863" algn="l"/>
                <a:tab pos="6345238" algn="l"/>
                <a:tab pos="6632575" algn="l"/>
                <a:tab pos="6797675" algn="l"/>
                <a:tab pos="6862763" algn="l"/>
                <a:tab pos="7315200" algn="l"/>
              </a:tabLst>
              <a:defRPr/>
            </a:pPr>
            <a:r>
              <a:rPr lang="en-US" sz="1400" dirty="0"/>
              <a:t>Mid 8-of-10 (M810) – average of 10 most recent days of same </a:t>
            </a:r>
            <a:r>
              <a:rPr lang="en-US" sz="1400" dirty="0" smtClean="0"/>
              <a:t>day-type </a:t>
            </a:r>
            <a:r>
              <a:rPr lang="en-US" sz="1400" dirty="0"/>
              <a:t>excluding the highest and lowest </a:t>
            </a:r>
          </a:p>
          <a:p>
            <a:pPr marL="457200" lvl="1" indent="0">
              <a:lnSpc>
                <a:spcPct val="90000"/>
              </a:lnSpc>
              <a:buNone/>
              <a:tabLst>
                <a:tab pos="5254625" algn="l"/>
                <a:tab pos="5376863" algn="l"/>
                <a:tab pos="6345238" algn="l"/>
                <a:tab pos="6632575" algn="l"/>
                <a:tab pos="6797675" algn="l"/>
                <a:tab pos="6862763" algn="l"/>
                <a:tab pos="7315200" algn="l"/>
              </a:tabLst>
              <a:defRPr/>
            </a:pPr>
            <a:endParaRPr lang="en-US" sz="800" dirty="0"/>
          </a:p>
          <a:p>
            <a:pPr lvl="1">
              <a:lnSpc>
                <a:spcPct val="90000"/>
              </a:lnSpc>
              <a:tabLst>
                <a:tab pos="5254625" algn="l"/>
                <a:tab pos="5376863" algn="l"/>
                <a:tab pos="6345238" algn="l"/>
                <a:tab pos="6632575" algn="l"/>
                <a:tab pos="6797675" algn="l"/>
                <a:tab pos="6862763" algn="l"/>
                <a:tab pos="7315200" algn="l"/>
              </a:tabLst>
              <a:defRPr/>
            </a:pPr>
            <a:r>
              <a:rPr lang="en-US" sz="1400" dirty="0"/>
              <a:t>Matching-Day-Pair (MDP - A variation of a proxy day routine)</a:t>
            </a:r>
          </a:p>
          <a:p>
            <a:pPr lvl="2">
              <a:lnSpc>
                <a:spcPct val="90000"/>
              </a:lnSpc>
              <a:tabLst>
                <a:tab pos="5254625" algn="l"/>
                <a:tab pos="5376863" algn="l"/>
                <a:tab pos="6345238" algn="l"/>
                <a:tab pos="6632575" algn="l"/>
                <a:tab pos="6797675" algn="l"/>
                <a:tab pos="6862763" algn="l"/>
                <a:tab pos="7315200" algn="l"/>
              </a:tabLst>
              <a:defRPr/>
            </a:pPr>
            <a:r>
              <a:rPr lang="en-US" sz="1400" dirty="0"/>
              <a:t>Finds and average of 10 best fitting pairs of non-event days </a:t>
            </a:r>
            <a:r>
              <a:rPr lang="en-US" sz="1400" dirty="0" smtClean="0"/>
              <a:t>of the same day-type based </a:t>
            </a:r>
            <a:r>
              <a:rPr lang="en-US" sz="1400" dirty="0"/>
              <a:t>on intervals for the prior day and up to one hour before the event on the event day</a:t>
            </a:r>
          </a:p>
          <a:p>
            <a:pPr marL="914400" lvl="2" indent="0">
              <a:lnSpc>
                <a:spcPct val="90000"/>
              </a:lnSpc>
              <a:buNone/>
              <a:tabLst>
                <a:tab pos="5254625" algn="l"/>
                <a:tab pos="5376863" algn="l"/>
                <a:tab pos="6345238" algn="l"/>
                <a:tab pos="6632575" algn="l"/>
                <a:tab pos="6797675" algn="l"/>
                <a:tab pos="6862763" algn="l"/>
                <a:tab pos="7315200" algn="l"/>
              </a:tabLst>
              <a:defRPr/>
            </a:pPr>
            <a:endParaRPr lang="en-US" sz="800" dirty="0"/>
          </a:p>
          <a:p>
            <a:pPr lvl="1">
              <a:lnSpc>
                <a:spcPct val="90000"/>
              </a:lnSpc>
              <a:tabLst>
                <a:tab pos="5254625" algn="l"/>
                <a:tab pos="5376863" algn="l"/>
                <a:tab pos="6345238" algn="l"/>
                <a:tab pos="6632575" algn="l"/>
                <a:tab pos="6797675" algn="l"/>
                <a:tab pos="6862763" algn="l"/>
                <a:tab pos="7315200" algn="l"/>
              </a:tabLst>
              <a:defRPr/>
            </a:pPr>
            <a:r>
              <a:rPr lang="en-US" sz="1400" dirty="0"/>
              <a:t>Regression (REG) – three stage models are estimated</a:t>
            </a:r>
          </a:p>
          <a:p>
            <a:pPr lvl="2">
              <a:lnSpc>
                <a:spcPct val="90000"/>
              </a:lnSpc>
              <a:tabLst>
                <a:tab pos="5254625" algn="l"/>
                <a:tab pos="5376863" algn="l"/>
                <a:tab pos="6345238" algn="l"/>
                <a:tab pos="6632575" algn="l"/>
                <a:tab pos="6797675" algn="l"/>
                <a:tab pos="6862763" algn="l"/>
                <a:tab pos="7315200" algn="l"/>
              </a:tabLst>
              <a:defRPr/>
            </a:pPr>
            <a:r>
              <a:rPr lang="en-US" sz="1400" dirty="0"/>
              <a:t>Daily energy, hourly fraction, 15-minute interval models</a:t>
            </a:r>
          </a:p>
          <a:p>
            <a:pPr lvl="2">
              <a:lnSpc>
                <a:spcPct val="90000"/>
              </a:lnSpc>
              <a:tabLst>
                <a:tab pos="5254625" algn="l"/>
                <a:tab pos="5376863" algn="l"/>
                <a:tab pos="6345238" algn="l"/>
                <a:tab pos="6632575" algn="l"/>
                <a:tab pos="6797675" algn="l"/>
                <a:tab pos="6862763" algn="l"/>
                <a:tab pos="7315200" algn="l"/>
              </a:tabLst>
              <a:defRPr/>
            </a:pPr>
            <a:r>
              <a:rPr lang="en-US" sz="1400" dirty="0"/>
              <a:t>Based on weather, calendar, sunrise/sunset</a:t>
            </a:r>
          </a:p>
          <a:p>
            <a:pPr lvl="1">
              <a:lnSpc>
                <a:spcPct val="90000"/>
              </a:lnSpc>
              <a:tabLst>
                <a:tab pos="5254625" algn="l"/>
                <a:tab pos="5376863" algn="l"/>
                <a:tab pos="6345238" algn="l"/>
                <a:tab pos="6632575" algn="l"/>
                <a:tab pos="6797675" algn="l"/>
                <a:tab pos="6862763" algn="l"/>
                <a:tab pos="7315200" algn="l"/>
              </a:tabLst>
              <a:defRPr/>
            </a:pPr>
            <a:endParaRPr lang="en-US" sz="800" dirty="0"/>
          </a:p>
          <a:p>
            <a:pPr lvl="1">
              <a:lnSpc>
                <a:spcPct val="90000"/>
              </a:lnSpc>
              <a:tabLst>
                <a:tab pos="5254625" algn="l"/>
                <a:tab pos="5376863" algn="l"/>
                <a:tab pos="6345238" algn="l"/>
                <a:tab pos="6632575" algn="l"/>
                <a:tab pos="6797675" algn="l"/>
                <a:tab pos="6862763" algn="l"/>
                <a:tab pos="7315200" algn="l"/>
              </a:tabLst>
              <a:defRPr/>
            </a:pPr>
            <a:r>
              <a:rPr lang="en-US" sz="1400" dirty="0"/>
              <a:t>Meter-Before-Meter-After* (MBMA) – </a:t>
            </a:r>
            <a:r>
              <a:rPr lang="en-US" sz="1400" dirty="0" smtClean="0"/>
              <a:t>specific for Loads with flat load shapes</a:t>
            </a:r>
            <a:endParaRPr lang="en-US" sz="1400" dirty="0"/>
          </a:p>
          <a:p>
            <a:pPr lvl="2">
              <a:lnSpc>
                <a:spcPct val="90000"/>
              </a:lnSpc>
              <a:tabLst>
                <a:tab pos="5254625" algn="l"/>
                <a:tab pos="5376863" algn="l"/>
                <a:tab pos="6345238" algn="l"/>
                <a:tab pos="6632575" algn="l"/>
                <a:tab pos="6797675" algn="l"/>
                <a:tab pos="6862763" algn="l"/>
                <a:tab pos="7315200" algn="l"/>
              </a:tabLst>
              <a:defRPr/>
            </a:pPr>
            <a:r>
              <a:rPr lang="en-US" sz="1400" dirty="0" smtClean="0"/>
              <a:t>Baseline is the first full interval prior to the dispatch instruction</a:t>
            </a:r>
          </a:p>
          <a:p>
            <a:pPr marL="914400" lvl="2" indent="0">
              <a:lnSpc>
                <a:spcPct val="90000"/>
              </a:lnSpc>
              <a:buNone/>
              <a:tabLst>
                <a:tab pos="5254625" algn="l"/>
                <a:tab pos="5376863" algn="l"/>
                <a:tab pos="6345238" algn="l"/>
                <a:tab pos="6632575" algn="l"/>
                <a:tab pos="6797675" algn="l"/>
                <a:tab pos="6862763" algn="l"/>
                <a:tab pos="7315200" algn="l"/>
              </a:tabLst>
              <a:defRPr/>
            </a:pPr>
            <a:endParaRPr lang="en-US" sz="800" dirty="0"/>
          </a:p>
          <a:p>
            <a:pPr lvl="1">
              <a:lnSpc>
                <a:spcPct val="90000"/>
              </a:lnSpc>
              <a:tabLst>
                <a:tab pos="5254625" algn="l"/>
                <a:tab pos="5376863" algn="l"/>
                <a:tab pos="6345238" algn="l"/>
                <a:tab pos="6632575" algn="l"/>
                <a:tab pos="6797675" algn="l"/>
                <a:tab pos="6862763" algn="l"/>
                <a:tab pos="7315200" algn="l"/>
              </a:tabLst>
              <a:defRPr/>
            </a:pPr>
            <a:r>
              <a:rPr lang="en-US" sz="1400" dirty="0"/>
              <a:t>Nearest 20 Like Days* (Near20) </a:t>
            </a:r>
            <a:r>
              <a:rPr lang="en-US" sz="1400" dirty="0" smtClean="0"/>
              <a:t>– already in use for Alternate baseline loads for fleet/QSE portfolio performance</a:t>
            </a:r>
            <a:endParaRPr lang="en-US" sz="1400" dirty="0"/>
          </a:p>
          <a:p>
            <a:pPr lvl="2">
              <a:lnSpc>
                <a:spcPct val="90000"/>
              </a:lnSpc>
              <a:tabLst>
                <a:tab pos="5254625" algn="l"/>
                <a:tab pos="5376863" algn="l"/>
                <a:tab pos="6345238" algn="l"/>
                <a:tab pos="6632575" algn="l"/>
                <a:tab pos="6797675" algn="l"/>
                <a:tab pos="6862763" algn="l"/>
                <a:tab pos="7315200" algn="l"/>
              </a:tabLst>
              <a:defRPr/>
            </a:pPr>
            <a:r>
              <a:rPr lang="en-US" sz="1400" dirty="0" smtClean="0"/>
              <a:t>Average of the 20 days occurring closest to the event that have the same day-type as the event day</a:t>
            </a:r>
          </a:p>
          <a:p>
            <a:pPr marL="914400" lvl="2" indent="0">
              <a:lnSpc>
                <a:spcPct val="90000"/>
              </a:lnSpc>
              <a:buNone/>
              <a:tabLst>
                <a:tab pos="5254625" algn="l"/>
                <a:tab pos="5376863" algn="l"/>
                <a:tab pos="6345238" algn="l"/>
                <a:tab pos="6632575" algn="l"/>
                <a:tab pos="6797675" algn="l"/>
                <a:tab pos="6862763" algn="l"/>
                <a:tab pos="7315200" algn="l"/>
              </a:tabLst>
              <a:defRPr/>
            </a:pPr>
            <a:endParaRPr lang="en-US" sz="800" dirty="0"/>
          </a:p>
          <a:p>
            <a:pPr lvl="1">
              <a:lnSpc>
                <a:spcPct val="90000"/>
              </a:lnSpc>
              <a:tabLst>
                <a:tab pos="5254625" algn="l"/>
                <a:tab pos="5376863" algn="l"/>
                <a:tab pos="6345238" algn="l"/>
                <a:tab pos="6632575" algn="l"/>
                <a:tab pos="6797675" algn="l"/>
                <a:tab pos="6862763" algn="l"/>
                <a:tab pos="7315200" algn="l"/>
              </a:tabLst>
              <a:defRPr/>
            </a:pPr>
            <a:r>
              <a:rPr lang="en-US" sz="1400" dirty="0"/>
              <a:t>Control group (Residential only</a:t>
            </a:r>
            <a:r>
              <a:rPr lang="en-US" sz="1400" dirty="0" smtClean="0"/>
              <a:t>)</a:t>
            </a:r>
          </a:p>
          <a:p>
            <a:pPr lvl="2">
              <a:lnSpc>
                <a:spcPct val="90000"/>
              </a:lnSpc>
              <a:tabLst>
                <a:tab pos="5254625" algn="l"/>
                <a:tab pos="5376863" algn="l"/>
                <a:tab pos="6345238" algn="l"/>
                <a:tab pos="6632575" algn="l"/>
                <a:tab pos="6797675" algn="l"/>
                <a:tab pos="6862763" algn="l"/>
                <a:tab pos="7315200" algn="l"/>
              </a:tabLst>
              <a:defRPr/>
            </a:pPr>
            <a:r>
              <a:rPr lang="en-US" sz="1400" dirty="0" smtClean="0"/>
              <a:t>Random sample of sites in the Load are selected by ERCOT and withheld from deployment</a:t>
            </a:r>
          </a:p>
          <a:p>
            <a:pPr lvl="2">
              <a:lnSpc>
                <a:spcPct val="90000"/>
              </a:lnSpc>
              <a:tabLst>
                <a:tab pos="5254625" algn="l"/>
                <a:tab pos="5376863" algn="l"/>
                <a:tab pos="6345238" algn="l"/>
                <a:tab pos="6632575" algn="l"/>
                <a:tab pos="6797675" algn="l"/>
                <a:tab pos="6862763" algn="l"/>
                <a:tab pos="7315200" algn="l"/>
              </a:tabLst>
              <a:defRPr/>
            </a:pPr>
            <a:r>
              <a:rPr lang="en-US" sz="1400" dirty="0" smtClean="0"/>
              <a:t>Load must be large enough to meet its obligation with the deployed sites</a:t>
            </a:r>
            <a:endParaRPr lang="en-US" sz="1400" dirty="0"/>
          </a:p>
          <a:p>
            <a:pPr lvl="2">
              <a:lnSpc>
                <a:spcPct val="90000"/>
              </a:lnSpc>
              <a:tabLst>
                <a:tab pos="5254625" algn="l"/>
                <a:tab pos="5376863" algn="l"/>
                <a:tab pos="6345238" algn="l"/>
                <a:tab pos="6632575" algn="l"/>
                <a:tab pos="6797675" algn="l"/>
                <a:tab pos="6862763" algn="l"/>
                <a:tab pos="7315200" algn="l"/>
              </a:tabLst>
              <a:defRPr/>
            </a:pPr>
            <a:endParaRPr lang="en-US" sz="1200" dirty="0"/>
          </a:p>
          <a:p>
            <a:pPr marL="233363" lvl="1" indent="-233363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en-US" sz="800" dirty="0"/>
          </a:p>
          <a:p>
            <a:pPr marL="0" lvl="1" indent="0">
              <a:lnSpc>
                <a:spcPct val="90000"/>
              </a:lnSpc>
              <a:buNone/>
              <a:defRPr/>
            </a:pPr>
            <a:r>
              <a:rPr lang="en-US" sz="1400" dirty="0"/>
              <a:t>	</a:t>
            </a:r>
          </a:p>
          <a:p>
            <a:pPr marL="1493838" lvl="2" eaLnBrk="1" hangingPunct="1">
              <a:lnSpc>
                <a:spcPct val="90000"/>
              </a:lnSpc>
              <a:buFontTx/>
              <a:buNone/>
              <a:tabLst>
                <a:tab pos="5254625" algn="l"/>
                <a:tab pos="5376863" algn="l"/>
                <a:tab pos="6345238" algn="l"/>
                <a:tab pos="6632575" algn="l"/>
                <a:tab pos="6797675" algn="l"/>
                <a:tab pos="6862763" algn="l"/>
                <a:tab pos="7315200" algn="l"/>
              </a:tabLst>
              <a:defRPr/>
            </a:pPr>
            <a:endParaRPr lang="en-US" sz="700" dirty="0" smtClean="0"/>
          </a:p>
          <a:p>
            <a:pPr lvl="1" indent="0" eaLnBrk="1" hangingPunct="1">
              <a:lnSpc>
                <a:spcPct val="90000"/>
              </a:lnSpc>
              <a:tabLst>
                <a:tab pos="5254625" algn="l"/>
                <a:tab pos="5376863" algn="l"/>
                <a:tab pos="6345238" algn="l"/>
                <a:tab pos="6632575" algn="l"/>
                <a:tab pos="6797675" algn="l"/>
                <a:tab pos="6862763" algn="l"/>
                <a:tab pos="7315200" algn="l"/>
              </a:tabLst>
              <a:defRPr/>
            </a:pPr>
            <a:endParaRPr lang="en-US" sz="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6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5715000" cy="4572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ERS Resource Identification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8458200" cy="5334000"/>
          </a:xfrm>
        </p:spPr>
        <p:txBody>
          <a:bodyPr/>
          <a:lstStyle/>
          <a:p>
            <a:pPr marL="233363" indent="-233363">
              <a:lnSpc>
                <a:spcPct val="90000"/>
              </a:lnSpc>
              <a:defRPr/>
            </a:pPr>
            <a:r>
              <a:rPr lang="en-US" sz="1800" dirty="0" smtClean="0"/>
              <a:t>Day-of-Adjustment</a:t>
            </a:r>
            <a:endParaRPr lang="en-US" sz="1800" dirty="0"/>
          </a:p>
          <a:p>
            <a:pPr marL="233363" indent="-233363">
              <a:lnSpc>
                <a:spcPct val="90000"/>
              </a:lnSpc>
              <a:defRPr/>
            </a:pPr>
            <a:endParaRPr lang="en-US" sz="800" dirty="0"/>
          </a:p>
          <a:p>
            <a:pPr lvl="1">
              <a:lnSpc>
                <a:spcPct val="90000"/>
              </a:lnSpc>
              <a:tabLst>
                <a:tab pos="5254625" algn="l"/>
                <a:tab pos="5376863" algn="l"/>
                <a:tab pos="6345238" algn="l"/>
                <a:tab pos="6632575" algn="l"/>
                <a:tab pos="6797675" algn="l"/>
                <a:tab pos="6862763" algn="l"/>
                <a:tab pos="7315200" algn="l"/>
              </a:tabLst>
              <a:defRPr/>
            </a:pPr>
            <a:r>
              <a:rPr lang="en-US" sz="1600" dirty="0" smtClean="0"/>
              <a:t>Applicable to</a:t>
            </a:r>
          </a:p>
          <a:p>
            <a:pPr lvl="2">
              <a:lnSpc>
                <a:spcPct val="90000"/>
              </a:lnSpc>
              <a:tabLst>
                <a:tab pos="5254625" algn="l"/>
                <a:tab pos="5376863" algn="l"/>
                <a:tab pos="6345238" algn="l"/>
                <a:tab pos="6632575" algn="l"/>
                <a:tab pos="6797675" algn="l"/>
                <a:tab pos="6862763" algn="l"/>
                <a:tab pos="7315200" algn="l"/>
              </a:tabLst>
              <a:defRPr/>
            </a:pPr>
            <a:r>
              <a:rPr lang="en-US" sz="1600" dirty="0" smtClean="0"/>
              <a:t>Mid </a:t>
            </a:r>
            <a:r>
              <a:rPr lang="en-US" sz="1600" dirty="0"/>
              <a:t>8-of-10 </a:t>
            </a:r>
            <a:r>
              <a:rPr lang="en-US" sz="1600" dirty="0" smtClean="0"/>
              <a:t>Like Days</a:t>
            </a:r>
          </a:p>
          <a:p>
            <a:pPr lvl="2">
              <a:lnSpc>
                <a:spcPct val="90000"/>
              </a:lnSpc>
              <a:tabLst>
                <a:tab pos="5254625" algn="l"/>
                <a:tab pos="5376863" algn="l"/>
                <a:tab pos="6345238" algn="l"/>
                <a:tab pos="6632575" algn="l"/>
                <a:tab pos="6797675" algn="l"/>
                <a:tab pos="6862763" algn="l"/>
                <a:tab pos="7315200" algn="l"/>
              </a:tabLst>
              <a:defRPr/>
            </a:pPr>
            <a:r>
              <a:rPr lang="en-US" sz="1600" dirty="0" smtClean="0"/>
              <a:t>Matching Day Pair</a:t>
            </a:r>
          </a:p>
          <a:p>
            <a:pPr lvl="2">
              <a:lnSpc>
                <a:spcPct val="90000"/>
              </a:lnSpc>
              <a:tabLst>
                <a:tab pos="5254625" algn="l"/>
                <a:tab pos="5376863" algn="l"/>
                <a:tab pos="6345238" algn="l"/>
                <a:tab pos="6632575" algn="l"/>
                <a:tab pos="6797675" algn="l"/>
                <a:tab pos="6862763" algn="l"/>
                <a:tab pos="7315200" algn="l"/>
              </a:tabLst>
              <a:defRPr/>
            </a:pPr>
            <a:r>
              <a:rPr lang="en-US" sz="1600" dirty="0" smtClean="0"/>
              <a:t>Regression</a:t>
            </a:r>
          </a:p>
          <a:p>
            <a:pPr lvl="2">
              <a:lnSpc>
                <a:spcPct val="90000"/>
              </a:lnSpc>
              <a:tabLst>
                <a:tab pos="5254625" algn="l"/>
                <a:tab pos="5376863" algn="l"/>
                <a:tab pos="6345238" algn="l"/>
                <a:tab pos="6632575" algn="l"/>
                <a:tab pos="6797675" algn="l"/>
                <a:tab pos="6862763" algn="l"/>
                <a:tab pos="7315200" algn="l"/>
              </a:tabLst>
              <a:defRPr/>
            </a:pPr>
            <a:r>
              <a:rPr lang="en-US" sz="1600" dirty="0" smtClean="0"/>
              <a:t>Near 20 Like Days</a:t>
            </a:r>
          </a:p>
          <a:p>
            <a:pPr lvl="2">
              <a:lnSpc>
                <a:spcPct val="90000"/>
              </a:lnSpc>
              <a:tabLst>
                <a:tab pos="5254625" algn="l"/>
                <a:tab pos="5376863" algn="l"/>
                <a:tab pos="6345238" algn="l"/>
                <a:tab pos="6632575" algn="l"/>
                <a:tab pos="6797675" algn="l"/>
                <a:tab pos="6862763" algn="l"/>
                <a:tab pos="7315200" algn="l"/>
              </a:tabLst>
              <a:defRPr/>
            </a:pPr>
            <a:endParaRPr lang="en-US" sz="1600" dirty="0"/>
          </a:p>
          <a:p>
            <a:pPr lvl="1">
              <a:lnSpc>
                <a:spcPct val="90000"/>
              </a:lnSpc>
              <a:tabLst>
                <a:tab pos="5254625" algn="l"/>
                <a:tab pos="5376863" algn="l"/>
                <a:tab pos="6345238" algn="l"/>
                <a:tab pos="6632575" algn="l"/>
                <a:tab pos="6797675" algn="l"/>
                <a:tab pos="6862763" algn="l"/>
                <a:tab pos="7315200" algn="l"/>
              </a:tabLst>
              <a:defRPr/>
            </a:pPr>
            <a:r>
              <a:rPr lang="en-US" sz="1600" dirty="0" smtClean="0"/>
              <a:t>Scalar adjustment based on ratio of actual kWh to baseline kWh for the two-hour window beginning three hours before the dispatch instruction</a:t>
            </a:r>
          </a:p>
          <a:p>
            <a:pPr lvl="1">
              <a:lnSpc>
                <a:spcPct val="90000"/>
              </a:lnSpc>
              <a:tabLst>
                <a:tab pos="5254625" algn="l"/>
                <a:tab pos="5376863" algn="l"/>
                <a:tab pos="6345238" algn="l"/>
                <a:tab pos="6632575" algn="l"/>
                <a:tab pos="6797675" algn="l"/>
                <a:tab pos="6862763" algn="l"/>
                <a:tab pos="7315200" algn="l"/>
              </a:tabLst>
              <a:defRPr/>
            </a:pPr>
            <a:r>
              <a:rPr lang="en-US" sz="1600" dirty="0" smtClean="0"/>
              <a:t>Baseline is multiplied by the scalar adjustment factor</a:t>
            </a:r>
            <a:endParaRPr lang="en-US" sz="1600" dirty="0"/>
          </a:p>
          <a:p>
            <a:pPr marL="457200" lvl="1" indent="0">
              <a:lnSpc>
                <a:spcPct val="90000"/>
              </a:lnSpc>
              <a:buNone/>
              <a:tabLst>
                <a:tab pos="5254625" algn="l"/>
                <a:tab pos="5376863" algn="l"/>
                <a:tab pos="6345238" algn="l"/>
                <a:tab pos="6632575" algn="l"/>
                <a:tab pos="6797675" algn="l"/>
                <a:tab pos="6862763" algn="l"/>
                <a:tab pos="7315200" algn="l"/>
              </a:tabLst>
              <a:defRPr/>
            </a:pPr>
            <a:endParaRPr lang="en-US" sz="800" dirty="0"/>
          </a:p>
          <a:p>
            <a:pPr lvl="2">
              <a:lnSpc>
                <a:spcPct val="90000"/>
              </a:lnSpc>
              <a:tabLst>
                <a:tab pos="5254625" algn="l"/>
                <a:tab pos="5376863" algn="l"/>
                <a:tab pos="6345238" algn="l"/>
                <a:tab pos="6632575" algn="l"/>
                <a:tab pos="6797675" algn="l"/>
                <a:tab pos="6862763" algn="l"/>
                <a:tab pos="7315200" algn="l"/>
              </a:tabLst>
              <a:defRPr/>
            </a:pPr>
            <a:endParaRPr lang="en-US" sz="1200" dirty="0"/>
          </a:p>
          <a:p>
            <a:pPr marL="233363" lvl="1" indent="-233363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en-US" sz="800" dirty="0"/>
          </a:p>
          <a:p>
            <a:pPr marL="0" lvl="1" indent="0">
              <a:lnSpc>
                <a:spcPct val="90000"/>
              </a:lnSpc>
              <a:buNone/>
              <a:defRPr/>
            </a:pPr>
            <a:r>
              <a:rPr lang="en-US" sz="1400" dirty="0"/>
              <a:t>	</a:t>
            </a:r>
          </a:p>
          <a:p>
            <a:pPr marL="1493838" lvl="2" eaLnBrk="1" hangingPunct="1">
              <a:lnSpc>
                <a:spcPct val="90000"/>
              </a:lnSpc>
              <a:buFontTx/>
              <a:buNone/>
              <a:tabLst>
                <a:tab pos="5254625" algn="l"/>
                <a:tab pos="5376863" algn="l"/>
                <a:tab pos="6345238" algn="l"/>
                <a:tab pos="6632575" algn="l"/>
                <a:tab pos="6797675" algn="l"/>
                <a:tab pos="6862763" algn="l"/>
                <a:tab pos="7315200" algn="l"/>
              </a:tabLst>
              <a:defRPr/>
            </a:pPr>
            <a:endParaRPr lang="en-US" sz="700" dirty="0" smtClean="0"/>
          </a:p>
          <a:p>
            <a:pPr lvl="1" indent="0" eaLnBrk="1" hangingPunct="1">
              <a:lnSpc>
                <a:spcPct val="90000"/>
              </a:lnSpc>
              <a:tabLst>
                <a:tab pos="5254625" algn="l"/>
                <a:tab pos="5376863" algn="l"/>
                <a:tab pos="6345238" algn="l"/>
                <a:tab pos="6632575" algn="l"/>
                <a:tab pos="6797675" algn="l"/>
                <a:tab pos="6862763" algn="l"/>
                <a:tab pos="7315200" algn="l"/>
              </a:tabLst>
              <a:defRPr/>
            </a:pPr>
            <a:endParaRPr lang="en-US" sz="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48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5715000" cy="4572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ERS Resource Identification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761999"/>
            <a:ext cx="7467600" cy="5372425"/>
          </a:xfrm>
          <a:prstGeom prst="rect">
            <a:avLst/>
          </a:prstGeom>
        </p:spPr>
      </p:pic>
      <p:sp>
        <p:nvSpPr>
          <p:cNvPr id="4" name="Left Arrow 3"/>
          <p:cNvSpPr/>
          <p:nvPr/>
        </p:nvSpPr>
        <p:spPr>
          <a:xfrm>
            <a:off x="4463142" y="4615544"/>
            <a:ext cx="749808" cy="152400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04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 smtClean="0"/>
              <a:t>ERS Baseline Analysis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7924800" cy="4495800"/>
          </a:xfrm>
        </p:spPr>
        <p:txBody>
          <a:bodyPr/>
          <a:lstStyle/>
          <a:p>
            <a:pPr marL="0" indent="171450" eaLnBrk="1" hangingPunct="1">
              <a:buFontTx/>
              <a:buNone/>
              <a:tabLst>
                <a:tab pos="171450" algn="l"/>
              </a:tabLst>
              <a:defRPr/>
            </a:pPr>
            <a:endParaRPr lang="en-US" sz="900" dirty="0" smtClean="0"/>
          </a:p>
          <a:p>
            <a:pPr marL="174625" indent="-174625">
              <a:tabLst>
                <a:tab pos="171450" algn="l"/>
              </a:tabLst>
              <a:defRPr/>
            </a:pPr>
            <a:r>
              <a:rPr lang="en-US" sz="1800" dirty="0" smtClean="0"/>
              <a:t>Historical interval data required to qualify for a default baseline</a:t>
            </a:r>
          </a:p>
          <a:p>
            <a:pPr marL="574675" lvl="1" indent="-174625">
              <a:tabLst>
                <a:tab pos="171450" algn="l"/>
              </a:tabLst>
              <a:defRPr/>
            </a:pPr>
            <a:r>
              <a:rPr lang="en-US" sz="1600" dirty="0" smtClean="0"/>
              <a:t>Regression – 270 days</a:t>
            </a:r>
          </a:p>
          <a:p>
            <a:pPr marL="574675" lvl="1" indent="-174625">
              <a:tabLst>
                <a:tab pos="171450" algn="l"/>
              </a:tabLst>
              <a:defRPr/>
            </a:pPr>
            <a:r>
              <a:rPr lang="en-US" sz="1600" dirty="0" smtClean="0"/>
              <a:t>M810, MDP, MBMA, Near20 6 months</a:t>
            </a:r>
          </a:p>
          <a:p>
            <a:pPr marL="574675" lvl="1" indent="-174625">
              <a:tabLst>
                <a:tab pos="171450" algn="l"/>
              </a:tabLst>
              <a:defRPr/>
            </a:pPr>
            <a:r>
              <a:rPr lang="en-US" sz="1600" dirty="0" smtClean="0"/>
              <a:t>Control group – none </a:t>
            </a:r>
          </a:p>
          <a:p>
            <a:pPr marL="400050" lvl="1" indent="0">
              <a:buNone/>
              <a:tabLst>
                <a:tab pos="171450" algn="l"/>
              </a:tabLst>
              <a:defRPr/>
            </a:pPr>
            <a:endParaRPr lang="en-US" sz="800" dirty="0" smtClean="0"/>
          </a:p>
          <a:p>
            <a:pPr marL="174625" indent="-174625">
              <a:tabLst>
                <a:tab pos="171450" algn="l"/>
              </a:tabLst>
              <a:defRPr/>
            </a:pPr>
            <a:r>
              <a:rPr lang="en-US" sz="1800" dirty="0" smtClean="0"/>
              <a:t>ERCOT simulates consecutive 2-hour events for the submitter-selected time-periods across all available historical </a:t>
            </a:r>
            <a:r>
              <a:rPr lang="en-US" sz="1800" dirty="0" smtClean="0"/>
              <a:t>interval data</a:t>
            </a:r>
            <a:endParaRPr lang="en-US" sz="1800" dirty="0" smtClean="0"/>
          </a:p>
          <a:p>
            <a:pPr marL="174625" indent="-174625">
              <a:tabLst>
                <a:tab pos="171450" algn="l"/>
              </a:tabLst>
              <a:defRPr/>
            </a:pPr>
            <a:endParaRPr lang="en-US" sz="800" dirty="0" smtClean="0"/>
          </a:p>
          <a:p>
            <a:pPr marL="174625" indent="-174625">
              <a:tabLst>
                <a:tab pos="171450" algn="l"/>
              </a:tabLst>
              <a:defRPr/>
            </a:pPr>
            <a:r>
              <a:rPr lang="en-US" sz="1800" dirty="0" smtClean="0"/>
              <a:t>Applies baseline methodology (including day-of-adjustment) for each simulated event</a:t>
            </a:r>
          </a:p>
          <a:p>
            <a:pPr marL="174625" indent="-174625">
              <a:tabLst>
                <a:tab pos="171450" algn="l"/>
              </a:tabLst>
              <a:defRPr/>
            </a:pPr>
            <a:endParaRPr lang="en-US" sz="800" dirty="0" smtClean="0"/>
          </a:p>
          <a:p>
            <a:pPr marL="174625" indent="-174625">
              <a:tabLst>
                <a:tab pos="171450" algn="l"/>
              </a:tabLst>
              <a:defRPr/>
            </a:pPr>
            <a:r>
              <a:rPr lang="en-US" sz="1800" dirty="0" smtClean="0"/>
              <a:t>Compares baseline interval estimates to actuals and computes “goodness-of-fit statistics” (R</a:t>
            </a:r>
            <a:r>
              <a:rPr lang="en-US" sz="1800" baseline="30000" dirty="0" smtClean="0"/>
              <a:t>2</a:t>
            </a:r>
            <a:r>
              <a:rPr lang="en-US" sz="1800" dirty="0" smtClean="0"/>
              <a:t>, MAPE, Mean Difference, 90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, 95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and 99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percentile differences)</a:t>
            </a:r>
          </a:p>
          <a:p>
            <a:pPr marL="174625" indent="-174625">
              <a:tabLst>
                <a:tab pos="171450" algn="l"/>
              </a:tabLst>
              <a:defRPr/>
            </a:pPr>
            <a:endParaRPr lang="en-US" sz="800" dirty="0"/>
          </a:p>
          <a:p>
            <a:pPr marL="174625" indent="-174625">
              <a:tabLst>
                <a:tab pos="171450" algn="l"/>
              </a:tabLst>
              <a:defRPr/>
            </a:pPr>
            <a:r>
              <a:rPr lang="en-US" sz="1800" dirty="0"/>
              <a:t>Alternate baseline is always available as a </a:t>
            </a:r>
            <a:r>
              <a:rPr lang="en-US" sz="1800" dirty="0" smtClean="0"/>
              <a:t>choice</a:t>
            </a:r>
            <a:endParaRPr lang="en-US" sz="1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56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 smtClean="0"/>
              <a:t>ERS Baseline Ranking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685800"/>
            <a:ext cx="7924800" cy="5486400"/>
          </a:xfrm>
        </p:spPr>
        <p:txBody>
          <a:bodyPr/>
          <a:lstStyle/>
          <a:p>
            <a:pPr marL="0" indent="171450" eaLnBrk="1" hangingPunct="1">
              <a:buFontTx/>
              <a:buNone/>
              <a:tabLst>
                <a:tab pos="171450" algn="l"/>
              </a:tabLst>
              <a:defRPr/>
            </a:pPr>
            <a:endParaRPr lang="en-US" sz="900" dirty="0" smtClean="0"/>
          </a:p>
          <a:p>
            <a:pPr marL="0" indent="0">
              <a:buNone/>
              <a:tabLst>
                <a:tab pos="171450" algn="l"/>
              </a:tabLst>
              <a:defRPr/>
            </a:pPr>
            <a:r>
              <a:rPr lang="en-US" sz="1600" dirty="0" smtClean="0"/>
              <a:t>Ranking algorithm used to select the “best” baseline method(s) from among the available choices</a:t>
            </a:r>
          </a:p>
          <a:p>
            <a:pPr marL="574675" lvl="1" indent="-174625">
              <a:tabLst>
                <a:tab pos="171450" algn="l"/>
              </a:tabLst>
              <a:defRPr/>
            </a:pPr>
            <a:r>
              <a:rPr lang="en-US" sz="1400" dirty="0" smtClean="0"/>
              <a:t>Head-to-head scoring between all combinations of pairs of baselines … low score wins</a:t>
            </a:r>
          </a:p>
          <a:p>
            <a:pPr marL="974725" lvl="2" indent="-174625">
              <a:tabLst>
                <a:tab pos="171450" algn="l"/>
              </a:tabLst>
              <a:defRPr/>
            </a:pPr>
            <a:r>
              <a:rPr lang="en-US" sz="1400" dirty="0" smtClean="0"/>
              <a:t>R</a:t>
            </a:r>
            <a:r>
              <a:rPr lang="en-US" sz="1400" baseline="30000" dirty="0" smtClean="0"/>
              <a:t>2</a:t>
            </a:r>
            <a:endParaRPr lang="en-US" sz="1400" dirty="0" smtClean="0"/>
          </a:p>
          <a:p>
            <a:pPr marL="1431925" lvl="3" indent="-174625">
              <a:tabLst>
                <a:tab pos="171450" algn="l"/>
              </a:tabLst>
              <a:defRPr/>
            </a:pPr>
            <a:r>
              <a:rPr lang="en-US" sz="1200" dirty="0" smtClean="0"/>
              <a:t>If the difference for a pair of baselines &gt; 3% then the baseline with the lower R</a:t>
            </a:r>
            <a:r>
              <a:rPr lang="en-US" sz="1200" baseline="30000" dirty="0" smtClean="0"/>
              <a:t>2</a:t>
            </a:r>
            <a:r>
              <a:rPr lang="en-US" sz="1200" dirty="0" smtClean="0"/>
              <a:t> gets one point; otherwise</a:t>
            </a:r>
          </a:p>
          <a:p>
            <a:pPr marL="1431925" lvl="3" indent="-174625">
              <a:tabLst>
                <a:tab pos="171450" algn="l"/>
              </a:tabLst>
              <a:defRPr/>
            </a:pPr>
            <a:r>
              <a:rPr lang="en-US" sz="1200" dirty="0" smtClean="0"/>
              <a:t> both baselines get 0.5 point</a:t>
            </a:r>
          </a:p>
          <a:p>
            <a:pPr marL="974725" lvl="2" indent="-174625">
              <a:tabLst>
                <a:tab pos="171450" algn="l"/>
              </a:tabLst>
              <a:defRPr/>
            </a:pPr>
            <a:r>
              <a:rPr lang="en-US" sz="1400" dirty="0" smtClean="0"/>
              <a:t>MAPE</a:t>
            </a:r>
          </a:p>
          <a:p>
            <a:pPr marL="1431925" lvl="3" indent="-174625">
              <a:tabLst>
                <a:tab pos="171450" algn="l"/>
              </a:tabLst>
              <a:defRPr/>
            </a:pPr>
            <a:r>
              <a:rPr lang="en-US" sz="1200" dirty="0" smtClean="0"/>
              <a:t>If </a:t>
            </a:r>
            <a:r>
              <a:rPr lang="en-US" sz="1200" dirty="0"/>
              <a:t>the difference for a pair of baselines &gt; </a:t>
            </a:r>
            <a:r>
              <a:rPr lang="en-US" sz="1200" dirty="0" smtClean="0"/>
              <a:t>2% </a:t>
            </a:r>
            <a:r>
              <a:rPr lang="en-US" sz="1200" dirty="0"/>
              <a:t>then the baseline with the </a:t>
            </a:r>
            <a:r>
              <a:rPr lang="en-US" sz="1200" dirty="0" smtClean="0"/>
              <a:t>higher MAPE </a:t>
            </a:r>
            <a:r>
              <a:rPr lang="en-US" sz="1200" dirty="0"/>
              <a:t>gets one point; otherwise</a:t>
            </a:r>
          </a:p>
          <a:p>
            <a:pPr marL="1431925" lvl="3" indent="-174625">
              <a:tabLst>
                <a:tab pos="171450" algn="l"/>
              </a:tabLst>
              <a:defRPr/>
            </a:pPr>
            <a:r>
              <a:rPr lang="en-US" sz="1200" dirty="0"/>
              <a:t> both baselines get 0.5 point</a:t>
            </a:r>
          </a:p>
          <a:p>
            <a:pPr marL="974725" lvl="2" indent="-174625">
              <a:tabLst>
                <a:tab pos="171450" algn="l"/>
              </a:tabLst>
              <a:defRPr/>
            </a:pPr>
            <a:r>
              <a:rPr lang="en-US" sz="1400" dirty="0" smtClean="0"/>
              <a:t>Bias (Absolute Value of Mean percent Difference)</a:t>
            </a:r>
            <a:endParaRPr lang="en-US" sz="1400" dirty="0"/>
          </a:p>
          <a:p>
            <a:pPr marL="1431925" lvl="3" indent="-174625">
              <a:tabLst>
                <a:tab pos="171450" algn="l"/>
              </a:tabLst>
              <a:defRPr/>
            </a:pPr>
            <a:r>
              <a:rPr lang="en-US" sz="1200" dirty="0" smtClean="0"/>
              <a:t>If </a:t>
            </a:r>
            <a:r>
              <a:rPr lang="en-US" sz="1200" dirty="0"/>
              <a:t>the </a:t>
            </a:r>
            <a:r>
              <a:rPr lang="en-US" sz="1200" dirty="0" smtClean="0"/>
              <a:t>difference  for </a:t>
            </a:r>
            <a:r>
              <a:rPr lang="en-US" sz="1200" dirty="0"/>
              <a:t>a pair of baselines &gt; 2% then the baseline with the higher </a:t>
            </a:r>
            <a:r>
              <a:rPr lang="en-US" sz="1200" dirty="0" smtClean="0"/>
              <a:t>bias </a:t>
            </a:r>
            <a:r>
              <a:rPr lang="en-US" sz="1200" dirty="0"/>
              <a:t>gets one point; otherwise</a:t>
            </a:r>
          </a:p>
          <a:p>
            <a:pPr marL="1431925" lvl="3" indent="-174625">
              <a:tabLst>
                <a:tab pos="171450" algn="l"/>
              </a:tabLst>
              <a:defRPr/>
            </a:pPr>
            <a:r>
              <a:rPr lang="en-US" sz="1200" dirty="0"/>
              <a:t> both baselines get 0.5 point</a:t>
            </a:r>
          </a:p>
          <a:p>
            <a:pPr marL="974725" lvl="2" indent="-174625">
              <a:tabLst>
                <a:tab pos="171450" algn="l"/>
              </a:tabLst>
              <a:defRPr/>
            </a:pPr>
            <a:r>
              <a:rPr lang="en-US" sz="1400" dirty="0" smtClean="0"/>
              <a:t>95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Percentile </a:t>
            </a:r>
            <a:r>
              <a:rPr lang="en-US" sz="1400" dirty="0" smtClean="0"/>
              <a:t>Percent Difference </a:t>
            </a:r>
            <a:r>
              <a:rPr lang="en-US" sz="1400" dirty="0" smtClean="0"/>
              <a:t>as Percent of Average Load</a:t>
            </a:r>
            <a:endParaRPr lang="en-US" sz="1400" dirty="0"/>
          </a:p>
          <a:p>
            <a:pPr marL="1431925" lvl="3" indent="-174625">
              <a:tabLst>
                <a:tab pos="171450" algn="l"/>
              </a:tabLst>
              <a:defRPr/>
            </a:pPr>
            <a:r>
              <a:rPr lang="en-US" sz="1200" dirty="0"/>
              <a:t>If the difference  for a pair of baselines &gt; 2% then the baseline with the higher </a:t>
            </a:r>
            <a:r>
              <a:rPr lang="en-US" sz="1200" dirty="0" smtClean="0"/>
              <a:t>difference </a:t>
            </a:r>
            <a:r>
              <a:rPr lang="en-US" sz="1200" dirty="0"/>
              <a:t>gets one point; otherwise</a:t>
            </a:r>
          </a:p>
          <a:p>
            <a:pPr marL="1431925" lvl="3" indent="-174625">
              <a:tabLst>
                <a:tab pos="171450" algn="l"/>
              </a:tabLst>
              <a:defRPr/>
            </a:pPr>
            <a:r>
              <a:rPr lang="en-US" sz="1200" dirty="0"/>
              <a:t> both baselines get 0.5 </a:t>
            </a:r>
            <a:r>
              <a:rPr lang="en-US" sz="1200" dirty="0" smtClean="0"/>
              <a:t>point</a:t>
            </a:r>
          </a:p>
          <a:p>
            <a:pPr marL="574675" lvl="1" indent="-174625">
              <a:tabLst>
                <a:tab pos="171450" algn="l"/>
              </a:tabLst>
              <a:defRPr/>
            </a:pPr>
            <a:r>
              <a:rPr lang="en-US" sz="1400" dirty="0"/>
              <a:t>If the MAPE for a baseline &gt; 20% </a:t>
            </a:r>
            <a:r>
              <a:rPr lang="en-US" sz="1400" dirty="0" smtClean="0"/>
              <a:t>or the bias &gt; 5% the </a:t>
            </a:r>
            <a:r>
              <a:rPr lang="en-US" sz="1400" dirty="0"/>
              <a:t>baseline is given </a:t>
            </a:r>
            <a:r>
              <a:rPr lang="en-US" sz="1400" dirty="0" smtClean="0"/>
              <a:t>score </a:t>
            </a:r>
            <a:r>
              <a:rPr lang="en-US" sz="1400" dirty="0"/>
              <a:t>of </a:t>
            </a:r>
            <a:r>
              <a:rPr lang="en-US" sz="1400" dirty="0" smtClean="0"/>
              <a:t>24</a:t>
            </a:r>
            <a:endParaRPr lang="en-US" sz="1400" dirty="0"/>
          </a:p>
          <a:p>
            <a:pPr marL="574675" lvl="1" indent="-174625">
              <a:tabLst>
                <a:tab pos="171450" algn="l"/>
              </a:tabLst>
              <a:defRPr/>
            </a:pPr>
            <a:r>
              <a:rPr lang="en-US" sz="1400" dirty="0" smtClean="0"/>
              <a:t>Baseline(s) with lowest score (or tied with the lowest score) allowed as choice(s)</a:t>
            </a:r>
          </a:p>
          <a:p>
            <a:pPr marL="574675" lvl="1" indent="-174625">
              <a:tabLst>
                <a:tab pos="171450" algn="l"/>
              </a:tabLst>
              <a:defRPr/>
            </a:pPr>
            <a:r>
              <a:rPr lang="en-US" sz="1400" dirty="0" smtClean="0"/>
              <a:t>If all baselines scores are 24, only the Alternate baseline option is allowed</a:t>
            </a:r>
            <a:endParaRPr lang="en-US" sz="1400" dirty="0"/>
          </a:p>
          <a:p>
            <a:pPr marL="974725" lvl="2" indent="-174625">
              <a:tabLst>
                <a:tab pos="171450" algn="l"/>
              </a:tabLst>
              <a:defRPr/>
            </a:pPr>
            <a:endParaRPr lang="en-US" sz="1600" dirty="0" smtClean="0"/>
          </a:p>
          <a:p>
            <a:pPr marL="974725" lvl="2" indent="-174625">
              <a:tabLst>
                <a:tab pos="171450" algn="l"/>
              </a:tabLst>
              <a:defRPr/>
            </a:pPr>
            <a:endParaRPr lang="en-US" sz="1600" dirty="0" smtClean="0"/>
          </a:p>
          <a:p>
            <a:pPr marL="974725" lvl="2" indent="-174625">
              <a:tabLst>
                <a:tab pos="171450" algn="l"/>
              </a:tabLst>
              <a:defRPr/>
            </a:pPr>
            <a:endParaRPr lang="en-US" sz="1600" dirty="0" smtClean="0"/>
          </a:p>
          <a:p>
            <a:pPr marL="574675" lvl="1" indent="-174625">
              <a:tabLst>
                <a:tab pos="171450" algn="l"/>
              </a:tabLst>
              <a:defRPr/>
            </a:pPr>
            <a:endParaRPr lang="en-US" sz="1600" dirty="0"/>
          </a:p>
          <a:p>
            <a:pPr marL="574675" lvl="1" indent="-174625">
              <a:tabLst>
                <a:tab pos="171450" algn="l"/>
              </a:tabLst>
              <a:defRPr/>
            </a:pPr>
            <a:endParaRPr lang="en-US" sz="1600" dirty="0" smtClean="0"/>
          </a:p>
          <a:p>
            <a:pPr marL="574675" lvl="1" indent="-174625">
              <a:tabLst>
                <a:tab pos="171450" algn="l"/>
              </a:tabLst>
              <a:defRPr/>
            </a:pPr>
            <a:endParaRPr lang="en-US" sz="1600" dirty="0"/>
          </a:p>
          <a:p>
            <a:pPr marL="574675" lvl="1" indent="-174625">
              <a:tabLst>
                <a:tab pos="171450" algn="l"/>
              </a:tabLst>
              <a:defRPr/>
            </a:pPr>
            <a:endParaRPr lang="en-US" sz="1600" dirty="0" smtClean="0"/>
          </a:p>
          <a:p>
            <a:pPr marL="174625" indent="-174625">
              <a:tabLst>
                <a:tab pos="171450" algn="l"/>
              </a:tabLst>
              <a:defRPr/>
            </a:pPr>
            <a:endParaRPr lang="en-US" sz="1600" dirty="0" smtClean="0"/>
          </a:p>
          <a:p>
            <a:pPr marL="174625" indent="-174625">
              <a:tabLst>
                <a:tab pos="171450" algn="l"/>
              </a:tabLst>
              <a:defRPr/>
            </a:pPr>
            <a:endParaRPr lang="en-US" sz="16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21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/>
              <a:t>ERCOT </a:t>
            </a:r>
            <a:r>
              <a:rPr lang="en-US" altLang="en-US" dirty="0" smtClean="0"/>
              <a:t>Baseline Usage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78740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Results from October 2016 – January 2017 Resource Identification Process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200399" y="1219200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Site-level Baseline Qualification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895600" y="3948668"/>
            <a:ext cx="3352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Site-level  Baseline Qualification History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4583" y="1589445"/>
            <a:ext cx="4038600" cy="220682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7400" y="4343400"/>
            <a:ext cx="5029200" cy="18288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" y="1613932"/>
            <a:ext cx="4025348" cy="2081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28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/>
              <a:t>ERCOT </a:t>
            </a:r>
            <a:r>
              <a:rPr lang="en-US" altLang="en-US" dirty="0" smtClean="0"/>
              <a:t>Baseline Usage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78740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Results from October 2016 – January 2017 Resource Identification Process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001617" y="1219200"/>
            <a:ext cx="31242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Resource-level Baseline Qualification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667000" y="3948668"/>
            <a:ext cx="381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Resource-level  Baseline Qualification History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4582" y="1589445"/>
            <a:ext cx="3992217" cy="223821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7400" y="4357572"/>
            <a:ext cx="5029200" cy="181462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0513" y="1608226"/>
            <a:ext cx="4035287" cy="2094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50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/>
              <a:t>ERCOT </a:t>
            </a:r>
            <a:r>
              <a:rPr lang="en-US" altLang="en-US" dirty="0" smtClean="0"/>
              <a:t>Baseline Usage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487" y="1371600"/>
            <a:ext cx="3722914" cy="169029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642" y="3176806"/>
            <a:ext cx="3189513" cy="144812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" y="4747933"/>
            <a:ext cx="3225955" cy="146466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24000" y="838200"/>
            <a:ext cx="5365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Results from June – September 2016 procurement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48200" y="1381539"/>
            <a:ext cx="3352800" cy="168036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76800" y="3171249"/>
            <a:ext cx="2971800" cy="145367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76800" y="4747933"/>
            <a:ext cx="2971800" cy="1464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0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www.w3.org/XML/1998/namespace"/>
    <ds:schemaRef ds:uri="c34af464-7aa1-4edd-9be4-83dffc1cb926"/>
    <ds:schemaRef ds:uri="http://purl.org/dc/dcmitype/"/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7399</TotalTime>
  <Words>974</Words>
  <Application>Microsoft Office PowerPoint</Application>
  <PresentationFormat>On-screen Show (4:3)</PresentationFormat>
  <Paragraphs>176</Paragraphs>
  <Slides>17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Britannic Bold</vt:lpstr>
      <vt:lpstr>Calibri</vt:lpstr>
      <vt:lpstr>1_Custom Design</vt:lpstr>
      <vt:lpstr>Office Theme</vt:lpstr>
      <vt:lpstr>PowerPoint Presentation</vt:lpstr>
      <vt:lpstr>ERS Resource Identification</vt:lpstr>
      <vt:lpstr>ERS Resource Identification</vt:lpstr>
      <vt:lpstr>ERS Resource Identification</vt:lpstr>
      <vt:lpstr>ERS Baseline Analysis</vt:lpstr>
      <vt:lpstr>ERS Baseline Ranking</vt:lpstr>
      <vt:lpstr>ERCOT Baseline Usage</vt:lpstr>
      <vt:lpstr>ERCOT Baseline Usage</vt:lpstr>
      <vt:lpstr>ERCOT Baseline Usage</vt:lpstr>
      <vt:lpstr>ERCOT Baseline Usage</vt:lpstr>
      <vt:lpstr>ERCOT Control Group Methodology</vt:lpstr>
      <vt:lpstr>Control Group Accuracy – Premise Load</vt:lpstr>
      <vt:lpstr>Control Group Accuracy – Load Reduction</vt:lpstr>
      <vt:lpstr>Residential Aggregation – Regression Baseline</vt:lpstr>
      <vt:lpstr>Commercial Aggregation – Regression Baseline</vt:lpstr>
      <vt:lpstr>Residential Aggregation – Control Group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Raish, Carl</cp:lastModifiedBy>
  <cp:revision>194</cp:revision>
  <cp:lastPrinted>2016-09-22T22:58:48Z</cp:lastPrinted>
  <dcterms:created xsi:type="dcterms:W3CDTF">2016-01-21T15:20:31Z</dcterms:created>
  <dcterms:modified xsi:type="dcterms:W3CDTF">2016-09-22T23:01:19Z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