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70" r:id="rId7"/>
    <p:sldId id="269" r:id="rId8"/>
    <p:sldId id="261" r:id="rId9"/>
    <p:sldId id="262" r:id="rId10"/>
    <p:sldId id="263" r:id="rId11"/>
    <p:sldId id="264" r:id="rId12"/>
    <p:sldId id="265" r:id="rId13"/>
    <p:sldId id="273" r:id="rId14"/>
    <p:sldId id="271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298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patterson\Desktop\Copy%20of%20ERS_growth_2016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v>Capacity Procured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Sheet1!$Q$4:$Q$18</c:f>
              <c:strCache>
                <c:ptCount val="15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  <c:pt idx="13">
                  <c:v>JunSep16</c:v>
                </c:pt>
                <c:pt idx="14">
                  <c:v>Oct16Jan17</c:v>
                </c:pt>
              </c:strCache>
            </c:strRef>
          </c:cat>
          <c:val>
            <c:numRef>
              <c:f>Sheet1!$S$4:$S$18</c:f>
              <c:numCache>
                <c:formatCode>0</c:formatCode>
                <c:ptCount val="15"/>
                <c:pt idx="0">
                  <c:v>417.28425766448498</c:v>
                </c:pt>
                <c:pt idx="1">
                  <c:v>454.51536885245901</c:v>
                </c:pt>
                <c:pt idx="2">
                  <c:v>491.29105824585167</c:v>
                </c:pt>
                <c:pt idx="3">
                  <c:v>458.10404654393886</c:v>
                </c:pt>
                <c:pt idx="4">
                  <c:v>492.9202459016393</c:v>
                </c:pt>
                <c:pt idx="5">
                  <c:v>652.5704134778191</c:v>
                </c:pt>
                <c:pt idx="6">
                  <c:v>660.40694859326163</c:v>
                </c:pt>
                <c:pt idx="7">
                  <c:v>730.51046174863347</c:v>
                </c:pt>
                <c:pt idx="8">
                  <c:v>794.39131154757854</c:v>
                </c:pt>
                <c:pt idx="9">
                  <c:v>851.67572733588054</c:v>
                </c:pt>
                <c:pt idx="10">
                  <c:v>887.16918442622955</c:v>
                </c:pt>
                <c:pt idx="11">
                  <c:v>835.385673213681</c:v>
                </c:pt>
                <c:pt idx="12">
                  <c:v>865.37871374440238</c:v>
                </c:pt>
                <c:pt idx="13">
                  <c:v>815.51556693989073</c:v>
                </c:pt>
                <c:pt idx="14">
                  <c:v>806.09547849644434</c:v>
                </c:pt>
              </c:numCache>
            </c:numRef>
          </c:val>
          <c:smooth val="0"/>
        </c:ser>
        <c:ser>
          <c:idx val="2"/>
          <c:order val="2"/>
          <c:tx>
            <c:v>ERS Gen</c:v>
          </c:tx>
          <c:marker>
            <c:symbol val="none"/>
          </c:marker>
          <c:cat>
            <c:strRef>
              <c:f>Sheet1!$Q$4:$Q$18</c:f>
              <c:strCache>
                <c:ptCount val="15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  <c:pt idx="13">
                  <c:v>JunSep16</c:v>
                </c:pt>
                <c:pt idx="14">
                  <c:v>Oct16Jan17</c:v>
                </c:pt>
              </c:strCache>
            </c:strRef>
          </c:cat>
          <c:val>
            <c:numRef>
              <c:f>Sheet1!$T$4:$T$18</c:f>
              <c:numCache>
                <c:formatCode>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11.386657636302065</c:v>
                </c:pt>
                <c:pt idx="3">
                  <c:v>1</c:v>
                </c:pt>
                <c:pt idx="4">
                  <c:v>11.512295081967213</c:v>
                </c:pt>
                <c:pt idx="5">
                  <c:v>150.70826955638333</c:v>
                </c:pt>
                <c:pt idx="6">
                  <c:v>191.79002431399792</c:v>
                </c:pt>
                <c:pt idx="7">
                  <c:v>171.13154371584699</c:v>
                </c:pt>
                <c:pt idx="8">
                  <c:v>223.50313579410772</c:v>
                </c:pt>
                <c:pt idx="9">
                  <c:v>245.2698957971518</c:v>
                </c:pt>
                <c:pt idx="10">
                  <c:v>262.47964754098359</c:v>
                </c:pt>
                <c:pt idx="11">
                  <c:v>287.90054182187606</c:v>
                </c:pt>
                <c:pt idx="12">
                  <c:v>297.10685842232181</c:v>
                </c:pt>
                <c:pt idx="13">
                  <c:v>288.22916393442625</c:v>
                </c:pt>
                <c:pt idx="14">
                  <c:v>308.90582458516758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144768"/>
        <c:axId val="331144376"/>
      </c:lineChart>
      <c:lineChart>
        <c:grouping val="standard"/>
        <c:varyColors val="0"/>
        <c:ser>
          <c:idx val="0"/>
          <c:order val="0"/>
          <c:tx>
            <c:v>Unit Cost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Sheet1!$Q$4:$Q$18</c:f>
              <c:strCache>
                <c:ptCount val="15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  <c:pt idx="13">
                  <c:v>JunSep16</c:v>
                </c:pt>
                <c:pt idx="14">
                  <c:v>Oct16Jan17</c:v>
                </c:pt>
              </c:strCache>
            </c:strRef>
          </c:cat>
          <c:val>
            <c:numRef>
              <c:f>Sheet1!$R$4:$R$18</c:f>
              <c:numCache>
                <c:formatCode>"$"#,##0.00</c:formatCode>
                <c:ptCount val="15"/>
                <c:pt idx="0">
                  <c:v>7.3500923082358733</c:v>
                </c:pt>
                <c:pt idx="1">
                  <c:v>8.944848003469394</c:v>
                </c:pt>
                <c:pt idx="2">
                  <c:v>8.3448655120385293</c:v>
                </c:pt>
                <c:pt idx="3">
                  <c:v>8.199678278471632</c:v>
                </c:pt>
                <c:pt idx="4">
                  <c:v>10.736082727004096</c:v>
                </c:pt>
                <c:pt idx="5">
                  <c:v>8.0888788912386484</c:v>
                </c:pt>
                <c:pt idx="6">
                  <c:v>7.6075127710063075</c:v>
                </c:pt>
                <c:pt idx="7">
                  <c:v>9.5751707398601855</c:v>
                </c:pt>
                <c:pt idx="8">
                  <c:v>6.4012112231337106</c:v>
                </c:pt>
                <c:pt idx="9">
                  <c:v>5.9888860936766575</c:v>
                </c:pt>
                <c:pt idx="10">
                  <c:v>7.7322074011354367</c:v>
                </c:pt>
                <c:pt idx="11">
                  <c:v>6.2153063021912471</c:v>
                </c:pt>
                <c:pt idx="12">
                  <c:v>7.7079639114521603</c:v>
                </c:pt>
                <c:pt idx="13">
                  <c:v>5.7751169411344678</c:v>
                </c:pt>
                <c:pt idx="14">
                  <c:v>7.0577600558744438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459512"/>
        <c:axId val="331143984"/>
      </c:lineChart>
      <c:catAx>
        <c:axId val="331144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Contract</a:t>
                </a:r>
                <a:r>
                  <a:rPr lang="en-US" baseline="0"/>
                  <a:t> Term</a:t>
                </a:r>
                <a:endParaRPr lang="en-US"/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331144376"/>
        <c:crosses val="autoZero"/>
        <c:auto val="1"/>
        <c:lblAlgn val="ctr"/>
        <c:lblOffset val="100"/>
        <c:noMultiLvlLbl val="0"/>
      </c:catAx>
      <c:valAx>
        <c:axId val="331144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MW Procured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331144768"/>
        <c:crosses val="autoZero"/>
        <c:crossBetween val="between"/>
      </c:valAx>
      <c:valAx>
        <c:axId val="33114398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$/MW</a:t>
                </a:r>
              </a:p>
            </c:rich>
          </c:tx>
          <c:layout/>
          <c:overlay val="0"/>
        </c:title>
        <c:numFmt formatCode="&quot;$&quot;#,##0.00" sourceLinked="1"/>
        <c:majorTickMark val="out"/>
        <c:minorTickMark val="none"/>
        <c:tickLblPos val="nextTo"/>
        <c:crossAx val="332459512"/>
        <c:crosses val="max"/>
        <c:crossBetween val="between"/>
      </c:valAx>
      <c:catAx>
        <c:axId val="332459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114398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1261931304786603"/>
          <c:y val="0.92417816481474968"/>
          <c:w val="0.76482595413278254"/>
          <c:h val="5.6931636818335289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3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4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8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35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64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DSWG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362200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October 2016 – January 2017 SCT ERS Procurement Update to DSWG</a:t>
            </a:r>
          </a:p>
          <a:p>
            <a:endParaRPr lang="en-US" dirty="0"/>
          </a:p>
          <a:p>
            <a:r>
              <a:rPr lang="en-US" dirty="0" smtClean="0"/>
              <a:t>Mark Patterson</a:t>
            </a:r>
            <a:endParaRPr lang="en-US" dirty="0"/>
          </a:p>
          <a:p>
            <a:r>
              <a:rPr lang="en-US" dirty="0" smtClean="0"/>
              <a:t>September 23,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9936"/>
            <a:ext cx="8458200" cy="740664"/>
          </a:xfrm>
        </p:spPr>
        <p:txBody>
          <a:bodyPr/>
          <a:lstStyle/>
          <a:p>
            <a:r>
              <a:rPr lang="en-US" altLang="en-US" sz="2400" dirty="0" smtClean="0"/>
              <a:t>Procurement Expenditure </a:t>
            </a:r>
            <a:r>
              <a:rPr lang="en-US" altLang="en-US" sz="2400" dirty="0"/>
              <a:t>Limit Allocation Table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8458200" cy="534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9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1 </a:t>
            </a:r>
            <a:r>
              <a:rPr lang="en-US" altLang="en-US" dirty="0"/>
              <a:t>Procurement - </a:t>
            </a:r>
            <a:r>
              <a:rPr lang="en-US" altLang="en-US" dirty="0" smtClean="0"/>
              <a:t>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14094"/>
              </p:ext>
            </p:extLst>
          </p:nvPr>
        </p:nvGraphicFramePr>
        <p:xfrm>
          <a:off x="457200" y="3382960"/>
          <a:ext cx="8262677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9000"/>
                <a:gridCol w="1643380"/>
                <a:gridCol w="1643380"/>
                <a:gridCol w="1546917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299.408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544.383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1.91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243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775254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$3,795,438.22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$3,667,788.32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$127,649.89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17.63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845.701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.45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376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4 </a:t>
            </a:r>
          </a:p>
        </p:txBody>
      </p:sp>
    </p:spTree>
    <p:extLst>
      <p:ext uri="{BB962C8B-B14F-4D97-AF65-F5344CB8AC3E}">
        <p14:creationId xmlns:p14="http://schemas.microsoft.com/office/powerpoint/2010/main" val="4088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2 </a:t>
            </a:r>
            <a:r>
              <a:rPr lang="en-US" altLang="en-US" dirty="0"/>
              <a:t>Procurement - 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258234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309.348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586.506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296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86101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$2,372,148.89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$2,321,336.88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$50,812.00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$6.32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895.854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.95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442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4</a:t>
            </a:r>
          </a:p>
        </p:txBody>
      </p:sp>
    </p:spTree>
    <p:extLst>
      <p:ext uri="{BB962C8B-B14F-4D97-AF65-F5344CB8AC3E}">
        <p14:creationId xmlns:p14="http://schemas.microsoft.com/office/powerpoint/2010/main" val="28699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3 </a:t>
            </a:r>
            <a:r>
              <a:rPr lang="en-US" altLang="en-US" dirty="0"/>
              <a:t>Procurement - 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66422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505200"/>
                <a:gridCol w="1676400"/>
                <a:gridCol w="1600200"/>
                <a:gridCol w="14478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307.197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572.900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1.68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145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975737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$474,429.78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$449,018.48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$25,411.29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2.07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881.777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5.1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444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7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4 </a:t>
            </a:r>
            <a:r>
              <a:rPr lang="en-US" altLang="en-US" dirty="0"/>
              <a:t>Procurement - 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97065"/>
              </p:ext>
            </p:extLst>
          </p:nvPr>
        </p:nvGraphicFramePr>
        <p:xfrm>
          <a:off x="457200" y="3382960"/>
          <a:ext cx="8229599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9000"/>
                <a:gridCol w="1752600"/>
                <a:gridCol w="1600200"/>
                <a:gridCol w="1447799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301.417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562.770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2.16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272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21663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$3,795,438.22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$3,652,900.14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$142,538.07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17.14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noProof="0" dirty="0" smtClean="0"/>
              <a:t>866.347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0.3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415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2</a:t>
            </a:r>
          </a:p>
        </p:txBody>
      </p:sp>
    </p:spTree>
    <p:extLst>
      <p:ext uri="{BB962C8B-B14F-4D97-AF65-F5344CB8AC3E}">
        <p14:creationId xmlns:p14="http://schemas.microsoft.com/office/powerpoint/2010/main" val="23442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5 </a:t>
            </a:r>
            <a:r>
              <a:rPr lang="en-US" altLang="en-US" dirty="0"/>
              <a:t>Procurement - 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96520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297.547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540.306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228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89865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$3,795,438.22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$3,763,602.16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$31,836.06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18.26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837.853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.35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359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3</a:t>
            </a:r>
          </a:p>
        </p:txBody>
      </p:sp>
    </p:spTree>
    <p:extLst>
      <p:ext uri="{BB962C8B-B14F-4D97-AF65-F5344CB8AC3E}">
        <p14:creationId xmlns:p14="http://schemas.microsoft.com/office/powerpoint/2010/main" val="33014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6 </a:t>
            </a:r>
            <a:r>
              <a:rPr lang="en-US" altLang="en-US" dirty="0"/>
              <a:t>Procurement - Oct16Jan17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52821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270.698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479.082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121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195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7170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$3,006,650.50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$2,945,645.69</a:t>
                      </a:r>
                    </a:p>
                  </a:txBody>
                  <a:tcPr marL="7620" marR="7620" marT="7620" marB="0" anchor="ctr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$61,004.81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$2.52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749.780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324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6</a:t>
            </a:r>
          </a:p>
        </p:txBody>
      </p:sp>
    </p:spTree>
    <p:extLst>
      <p:ext uri="{BB962C8B-B14F-4D97-AF65-F5344CB8AC3E}">
        <p14:creationId xmlns:p14="http://schemas.microsoft.com/office/powerpoint/2010/main" val="9238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MW Procurement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1" y="762000"/>
            <a:ext cx="8606589" cy="548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6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Emergency Response Service (ERS)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620792"/>
              </p:ext>
            </p:extLst>
          </p:nvPr>
        </p:nvGraphicFramePr>
        <p:xfrm>
          <a:off x="381000" y="762000"/>
          <a:ext cx="8077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35792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443</Words>
  <Application>Microsoft Office PowerPoint</Application>
  <PresentationFormat>On-screen Show (4:3)</PresentationFormat>
  <Paragraphs>175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Time Period 1 Procurement - Oct16Jan17</vt:lpstr>
      <vt:lpstr>Time Period 2 Procurement - Oct16Jan17</vt:lpstr>
      <vt:lpstr>Time Period 3 Procurement - Oct16Jan17</vt:lpstr>
      <vt:lpstr>Time Period 4 Procurement - Oct16Jan17</vt:lpstr>
      <vt:lpstr>Time Period 5 Procurement - Oct16Jan17</vt:lpstr>
      <vt:lpstr>Time Period 6 Procurement - Oct16Jan17</vt:lpstr>
      <vt:lpstr>ERS MW Procurement </vt:lpstr>
      <vt:lpstr>Emergency Response Service (ERS) Trends</vt:lpstr>
      <vt:lpstr>Procurement Expenditure Limit Allocation Table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54</cp:revision>
  <cp:lastPrinted>2016-09-22T14:43:13Z</cp:lastPrinted>
  <dcterms:created xsi:type="dcterms:W3CDTF">2016-01-21T15:20:31Z</dcterms:created>
  <dcterms:modified xsi:type="dcterms:W3CDTF">2016-09-22T15:00:46Z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