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48"/>
  </p:notesMasterIdLst>
  <p:handoutMasterIdLst>
    <p:handoutMasterId r:id="rId49"/>
  </p:handoutMasterIdLst>
  <p:sldIdLst>
    <p:sldId id="260" r:id="rId7"/>
    <p:sldId id="406" r:id="rId8"/>
    <p:sldId id="429" r:id="rId9"/>
    <p:sldId id="431" r:id="rId10"/>
    <p:sldId id="364" r:id="rId11"/>
    <p:sldId id="415" r:id="rId12"/>
    <p:sldId id="416" r:id="rId13"/>
    <p:sldId id="417" r:id="rId14"/>
    <p:sldId id="418" r:id="rId15"/>
    <p:sldId id="419" r:id="rId16"/>
    <p:sldId id="420" r:id="rId17"/>
    <p:sldId id="421" r:id="rId18"/>
    <p:sldId id="432" r:id="rId19"/>
    <p:sldId id="422" r:id="rId20"/>
    <p:sldId id="423" r:id="rId21"/>
    <p:sldId id="424" r:id="rId22"/>
    <p:sldId id="425" r:id="rId23"/>
    <p:sldId id="426" r:id="rId24"/>
    <p:sldId id="427" r:id="rId25"/>
    <p:sldId id="428" r:id="rId26"/>
    <p:sldId id="433" r:id="rId27"/>
    <p:sldId id="434" r:id="rId28"/>
    <p:sldId id="407" r:id="rId29"/>
    <p:sldId id="324" r:id="rId30"/>
    <p:sldId id="329" r:id="rId31"/>
    <p:sldId id="334" r:id="rId32"/>
    <p:sldId id="339" r:id="rId33"/>
    <p:sldId id="344" r:id="rId34"/>
    <p:sldId id="349" r:id="rId35"/>
    <p:sldId id="430" r:id="rId36"/>
    <p:sldId id="435" r:id="rId37"/>
    <p:sldId id="414" r:id="rId38"/>
    <p:sldId id="389" r:id="rId39"/>
    <p:sldId id="390" r:id="rId40"/>
    <p:sldId id="391" r:id="rId41"/>
    <p:sldId id="392" r:id="rId42"/>
    <p:sldId id="393" r:id="rId43"/>
    <p:sldId id="394" r:id="rId44"/>
    <p:sldId id="403" r:id="rId45"/>
    <p:sldId id="436" r:id="rId46"/>
    <p:sldId id="352" r:id="rId4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D48F897-9111-4BBF-9A46-3EDE4FCFEE41}">
          <p14:sldIdLst>
            <p14:sldId id="260"/>
            <p14:sldId id="406"/>
            <p14:sldId id="429"/>
          </p14:sldIdLst>
        </p14:section>
        <p14:section name="Reg" id="{1B44D38E-382D-4532-8E00-130C27045FA8}">
          <p14:sldIdLst>
            <p14:sldId id="431"/>
            <p14:sldId id="364"/>
            <p14:sldId id="415"/>
            <p14:sldId id="416"/>
            <p14:sldId id="417"/>
            <p14:sldId id="418"/>
            <p14:sldId id="419"/>
            <p14:sldId id="420"/>
            <p14:sldId id="421"/>
            <p14:sldId id="432"/>
            <p14:sldId id="422"/>
            <p14:sldId id="423"/>
            <p14:sldId id="424"/>
            <p14:sldId id="425"/>
            <p14:sldId id="426"/>
            <p14:sldId id="427"/>
            <p14:sldId id="428"/>
            <p14:sldId id="433"/>
            <p14:sldId id="434"/>
          </p14:sldIdLst>
        </p14:section>
        <p14:section name="RRS" id="{D94F9175-9BD6-4C10-8344-D58AD5F2095D}">
          <p14:sldIdLst>
            <p14:sldId id="407"/>
            <p14:sldId id="324"/>
            <p14:sldId id="329"/>
            <p14:sldId id="334"/>
            <p14:sldId id="339"/>
            <p14:sldId id="344"/>
            <p14:sldId id="349"/>
            <p14:sldId id="430"/>
            <p14:sldId id="435"/>
          </p14:sldIdLst>
        </p14:section>
        <p14:section name="NSRS" id="{D2AEFB41-5F05-4B3B-A032-A6521EFB2F93}">
          <p14:sldIdLst>
            <p14:sldId id="414"/>
            <p14:sldId id="389"/>
            <p14:sldId id="390"/>
            <p14:sldId id="391"/>
            <p14:sldId id="392"/>
            <p14:sldId id="393"/>
            <p14:sldId id="394"/>
            <p14:sldId id="403"/>
            <p14:sldId id="436"/>
          </p14:sldIdLst>
        </p14:section>
        <p14:section name="The End" id="{4E6D3082-1967-421D-AFB1-0ADD19E46787}">
          <p14:sldIdLst>
            <p14:sldId id="3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6" clrIdx="0">
    <p:extLst>
      <p:ext uri="{19B8F6BF-5375-455C-9EA6-DF929625EA0E}">
        <p15:presenceInfo xmlns:p15="http://schemas.microsoft.com/office/powerpoint/2012/main" userId="S-1-5-21-639947351-343809578-3807592339-33567" providerId="AD"/>
      </p:ext>
    </p:extLst>
  </p:cmAuthor>
  <p:cmAuthor id="2" name="Mago, Nitika" initials="NVM" lastIdx="7" clrIdx="1">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1" autoAdjust="0"/>
  </p:normalViewPr>
  <p:slideViewPr>
    <p:cSldViewPr showGuides="1">
      <p:cViewPr varScale="1">
        <p:scale>
          <a:sx n="122" d="100"/>
          <a:sy n="122" d="100"/>
        </p:scale>
        <p:origin x="1206" y="96"/>
      </p:cViewPr>
      <p:guideLst>
        <p:guide orient="horz" pos="2160"/>
        <p:guide pos="2880"/>
      </p:guideLst>
    </p:cSldViewPr>
  </p:slideViewPr>
  <p:outlineViewPr>
    <p:cViewPr>
      <p:scale>
        <a:sx n="33" d="100"/>
        <a:sy n="33" d="100"/>
      </p:scale>
      <p:origin x="0" y="-294"/>
    </p:cViewPr>
  </p:outlineViewPr>
  <p:notesTextViewPr>
    <p:cViewPr>
      <p:scale>
        <a:sx n="3" d="2"/>
        <a:sy n="3" d="2"/>
      </p:scale>
      <p:origin x="0" y="0"/>
    </p:cViewPr>
  </p:notesTextViewPr>
  <p:sorterViewPr>
    <p:cViewPr>
      <p:scale>
        <a:sx n="100" d="100"/>
        <a:sy n="100" d="100"/>
      </p:scale>
      <p:origin x="0" y="-9534"/>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9/20/2016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9/20/2016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dirty="0"/>
          </a:p>
        </p:txBody>
      </p:sp>
    </p:spTree>
    <p:extLst>
      <p:ext uri="{BB962C8B-B14F-4D97-AF65-F5344CB8AC3E}">
        <p14:creationId xmlns:p14="http://schemas.microsoft.com/office/powerpoint/2010/main" val="143566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 TargetMode="External"/><Relationship Id="rId2" Type="http://schemas.openxmlformats.org/officeDocument/2006/relationships/hyperlink" Target="http://www.ercot.com/calendar/2016/9/22/85360-OWG"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81600" cy="954107"/>
          </a:xfrm>
          <a:prstGeom prst="rect">
            <a:avLst/>
          </a:prstGeom>
          <a:noFill/>
        </p:spPr>
        <p:txBody>
          <a:bodyPr wrap="square" rtlCol="0">
            <a:spAutoFit/>
          </a:bodyPr>
          <a:lstStyle/>
          <a:p>
            <a:r>
              <a:rPr lang="en-US" sz="2800" b="1" dirty="0" smtClean="0"/>
              <a:t>Ancillary Service Quantities for 2017</a:t>
            </a:r>
            <a:endParaRPr lang="en-US" sz="2800" dirty="0"/>
          </a:p>
        </p:txBody>
      </p:sp>
      <p:sp>
        <p:nvSpPr>
          <p:cNvPr id="2" name="Rectangle 1"/>
          <p:cNvSpPr/>
          <p:nvPr/>
        </p:nvSpPr>
        <p:spPr>
          <a:xfrm>
            <a:off x="3810000" y="4419600"/>
            <a:ext cx="2340705" cy="523220"/>
          </a:xfrm>
          <a:prstGeom prst="rect">
            <a:avLst/>
          </a:prstGeom>
        </p:spPr>
        <p:txBody>
          <a:bodyPr wrap="none">
            <a:spAutoFit/>
          </a:bodyPr>
          <a:lstStyle/>
          <a:p>
            <a:r>
              <a:rPr lang="en-US" sz="2800" b="1" dirty="0" smtClean="0"/>
              <a:t>ERCOT Staff</a:t>
            </a:r>
            <a:endParaRPr lang="en-US" sz="28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(May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874158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(June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496873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783385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-Up </a:t>
            </a:r>
            <a:r>
              <a:rPr lang="en-US" dirty="0" smtClean="0"/>
              <a:t>(Aug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38844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02513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4126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839199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(Apr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479437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Reg-down </a:t>
            </a:r>
            <a:r>
              <a:rPr lang="en-US" dirty="0" smtClean="0"/>
              <a:t>(May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7" name="Picture 6"/>
          <p:cNvPicPr>
            <a:picLocks noChangeAspect="1"/>
          </p:cNvPicPr>
          <p:nvPr/>
        </p:nvPicPr>
        <p:blipFill>
          <a:blip r:embed="rId2"/>
          <a:stretch>
            <a:fillRect/>
          </a:stretch>
        </p:blipFill>
        <p:spPr>
          <a:xfrm>
            <a:off x="545243" y="1596993"/>
            <a:ext cx="8053514" cy="3664014"/>
          </a:xfrm>
          <a:prstGeom prst="rect">
            <a:avLst/>
          </a:prstGeom>
        </p:spPr>
      </p:pic>
    </p:spTree>
    <p:extLst>
      <p:ext uri="{BB962C8B-B14F-4D97-AF65-F5344CB8AC3E}">
        <p14:creationId xmlns:p14="http://schemas.microsoft.com/office/powerpoint/2010/main" val="3854427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1960443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a:t>
            </a:r>
            <a:r>
              <a:rPr lang="en-US" dirty="0" smtClean="0"/>
              <a:t>Stakeholder Discussion</a:t>
            </a:r>
            <a:endParaRPr lang="en-US" sz="2800" dirty="0"/>
          </a:p>
        </p:txBody>
      </p:sp>
      <p:sp>
        <p:nvSpPr>
          <p:cNvPr id="4" name="Content Placeholder 1"/>
          <p:cNvSpPr>
            <a:spLocks noGrp="1"/>
          </p:cNvSpPr>
          <p:nvPr>
            <p:ph idx="1"/>
          </p:nvPr>
        </p:nvSpPr>
        <p:spPr>
          <a:xfrm>
            <a:off x="304800" y="838200"/>
            <a:ext cx="8458200" cy="5081833"/>
          </a:xfrm>
        </p:spPr>
        <p:txBody>
          <a:bodyPr/>
          <a:lstStyle/>
          <a:p>
            <a:r>
              <a:rPr lang="en-US" sz="2400" dirty="0">
                <a:solidFill>
                  <a:srgbClr val="00B050"/>
                </a:solidFill>
              </a:rPr>
              <a:t>Aug 30, 2016 – QMWG (w Current Methodology</a:t>
            </a:r>
            <a:r>
              <a:rPr lang="en-US" sz="2400" dirty="0" smtClean="0">
                <a:solidFill>
                  <a:srgbClr val="00B050"/>
                </a:solidFill>
              </a:rPr>
              <a:t>)</a:t>
            </a:r>
          </a:p>
          <a:p>
            <a:pPr marL="0" indent="0">
              <a:buNone/>
            </a:pPr>
            <a:endParaRPr lang="en-US" sz="2400" dirty="0">
              <a:solidFill>
                <a:srgbClr val="00B050"/>
              </a:solidFill>
              <a:sym typeface="Wingdings" panose="05000000000000000000" pitchFamily="2" charset="2"/>
            </a:endParaRPr>
          </a:p>
          <a:p>
            <a:r>
              <a:rPr lang="en-US" sz="2400" dirty="0" smtClean="0">
                <a:solidFill>
                  <a:srgbClr val="00B050"/>
                </a:solidFill>
              </a:rPr>
              <a:t>Sep 19, 2016 – QMWG (w Proposed Changes) </a:t>
            </a:r>
          </a:p>
          <a:p>
            <a:r>
              <a:rPr lang="en-US" sz="2400" dirty="0" smtClean="0"/>
              <a:t>Sep 22, 2016 – OWG</a:t>
            </a:r>
          </a:p>
          <a:p>
            <a:pPr marL="0" indent="0">
              <a:buNone/>
            </a:pPr>
            <a:endParaRPr lang="en-US" sz="2400" dirty="0">
              <a:solidFill>
                <a:srgbClr val="00B050"/>
              </a:solidFill>
            </a:endParaRPr>
          </a:p>
          <a:p>
            <a:r>
              <a:rPr lang="en-US" sz="2400" dirty="0" smtClean="0"/>
              <a:t>Oct 6, 2016 – ROS</a:t>
            </a:r>
          </a:p>
          <a:p>
            <a:r>
              <a:rPr lang="en-US" sz="2400" dirty="0" smtClean="0"/>
              <a:t>Oct 17, 2016 – WMS</a:t>
            </a:r>
          </a:p>
          <a:p>
            <a:r>
              <a:rPr lang="en-US" sz="2400" dirty="0" smtClean="0"/>
              <a:t>Oct 27, 2016 – TAC</a:t>
            </a:r>
          </a:p>
          <a:p>
            <a:pPr marL="0" indent="0">
              <a:buNone/>
            </a:pPr>
            <a:endParaRPr lang="en-US" sz="2400" dirty="0" smtClean="0"/>
          </a:p>
          <a:p>
            <a:r>
              <a:rPr lang="en-US" sz="2400" dirty="0" smtClean="0"/>
              <a:t>Dec 13, 2016</a:t>
            </a:r>
            <a:r>
              <a:rPr lang="en-US" sz="2400" dirty="0"/>
              <a:t> – </a:t>
            </a:r>
            <a:r>
              <a:rPr lang="en-US" sz="2400" dirty="0" smtClean="0"/>
              <a:t>BOD</a:t>
            </a:r>
            <a:endParaRPr lang="en-US" sz="2400" dirty="0"/>
          </a:p>
          <a:p>
            <a:endParaRPr lang="en-US" sz="2400" dirty="0" smtClean="0"/>
          </a:p>
          <a:p>
            <a:pPr marL="0" indent="0">
              <a:buNone/>
            </a:pPr>
            <a:endParaRPr lang="en-US" dirty="0" smtClean="0"/>
          </a:p>
        </p:txBody>
      </p:sp>
    </p:spTree>
    <p:extLst>
      <p:ext uri="{BB962C8B-B14F-4D97-AF65-F5344CB8AC3E}">
        <p14:creationId xmlns:p14="http://schemas.microsoft.com/office/powerpoint/2010/main" val="3988914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980383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-Down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78869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 GE Table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8" name="Picture 7"/>
          <p:cNvPicPr>
            <a:picLocks noChangeAspect="1"/>
          </p:cNvPicPr>
          <p:nvPr/>
        </p:nvPicPr>
        <p:blipFill>
          <a:blip r:embed="rId2"/>
          <a:stretch>
            <a:fillRect/>
          </a:stretch>
        </p:blipFill>
        <p:spPr>
          <a:xfrm>
            <a:off x="1524000" y="813228"/>
            <a:ext cx="5803895" cy="2859272"/>
          </a:xfrm>
          <a:prstGeom prst="rect">
            <a:avLst/>
          </a:prstGeom>
        </p:spPr>
      </p:pic>
      <p:pic>
        <p:nvPicPr>
          <p:cNvPr id="9" name="Picture 8"/>
          <p:cNvPicPr>
            <a:picLocks noChangeAspect="1"/>
          </p:cNvPicPr>
          <p:nvPr/>
        </p:nvPicPr>
        <p:blipFill>
          <a:blip r:embed="rId3"/>
          <a:stretch>
            <a:fillRect/>
          </a:stretch>
        </p:blipFill>
        <p:spPr>
          <a:xfrm>
            <a:off x="1524000" y="3672500"/>
            <a:ext cx="5803894" cy="2423500"/>
          </a:xfrm>
          <a:prstGeom prst="rect">
            <a:avLst/>
          </a:prstGeom>
        </p:spPr>
      </p:pic>
    </p:spTree>
    <p:extLst>
      <p:ext uri="{BB962C8B-B14F-4D97-AF65-F5344CB8AC3E}">
        <p14:creationId xmlns:p14="http://schemas.microsoft.com/office/powerpoint/2010/main" val="3385129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sp>
        <p:nvSpPr>
          <p:cNvPr id="2" name="Content Placeholder 1"/>
          <p:cNvSpPr>
            <a:spLocks noGrp="1"/>
          </p:cNvSpPr>
          <p:nvPr>
            <p:ph idx="1"/>
          </p:nvPr>
        </p:nvSpPr>
        <p:spPr>
          <a:xfrm>
            <a:off x="304800" y="914400"/>
            <a:ext cx="8458200" cy="4876799"/>
          </a:xfrm>
        </p:spPr>
        <p:txBody>
          <a:bodyPr/>
          <a:lstStyle/>
          <a:p>
            <a:pPr algn="just"/>
            <a:r>
              <a:rPr lang="en-US" sz="2400" dirty="0" smtClean="0"/>
              <a:t>The preliminary RRS quantities in subsequent slides for January through August of 2017 are based on historical (2015 and 2016) inertia data using </a:t>
            </a:r>
            <a:r>
              <a:rPr lang="en-US" sz="2400" b="1" u="sng" dirty="0" smtClean="0"/>
              <a:t>current methodology</a:t>
            </a:r>
            <a:r>
              <a:rPr lang="en-US" sz="2400" dirty="0" smtClean="0"/>
              <a:t>.</a:t>
            </a:r>
          </a:p>
          <a:p>
            <a:pPr algn="just"/>
            <a:endParaRPr lang="en-US" sz="2400" dirty="0" smtClean="0"/>
          </a:p>
          <a:p>
            <a:pPr algn="just"/>
            <a:r>
              <a:rPr lang="en-US" sz="2400" u="sng" dirty="0" smtClean="0"/>
              <a:t>2017 </a:t>
            </a:r>
            <a:r>
              <a:rPr lang="en-US" sz="2400" u="sng" dirty="0"/>
              <a:t>RRS quantities </a:t>
            </a:r>
            <a:r>
              <a:rPr lang="en-US" sz="2400" u="sng" dirty="0" smtClean="0"/>
              <a:t>reflect system inertia based on Gross MW telemetry. In previous years net MW telemetry was used  for this analysis.</a:t>
            </a:r>
            <a:r>
              <a:rPr lang="en-US" sz="2400" dirty="0" smtClean="0"/>
              <a:t>  </a:t>
            </a:r>
          </a:p>
          <a:p>
            <a:pPr algn="just"/>
            <a:endParaRPr lang="en-US" sz="2400" dirty="0" smtClean="0"/>
          </a:p>
          <a:p>
            <a:pPr algn="just"/>
            <a:r>
              <a:rPr lang="en-US" sz="2400" dirty="0" smtClean="0"/>
              <a:t>ROS in its September 8, 2016 meeting approved ERCOT’s recommendation for removal of RDF. </a:t>
            </a:r>
            <a:r>
              <a:rPr lang="en-US" sz="2400" u="sng" dirty="0" smtClean="0"/>
              <a:t>The RRS quantities for 2017 do not reflect RDF adjustments. </a:t>
            </a:r>
            <a:endParaRPr lang="en-US" sz="2400" u="sng" dirty="0"/>
          </a:p>
        </p:txBody>
      </p:sp>
      <p:sp>
        <p:nvSpPr>
          <p:cNvPr id="7" name="Title 1"/>
          <p:cNvSpPr>
            <a:spLocks noGrp="1"/>
          </p:cNvSpPr>
          <p:nvPr>
            <p:ph type="title"/>
          </p:nvPr>
        </p:nvSpPr>
        <p:spPr>
          <a:xfrm>
            <a:off x="381000" y="243682"/>
            <a:ext cx="8458200" cy="594518"/>
          </a:xfrm>
        </p:spPr>
        <p:txBody>
          <a:bodyPr/>
          <a:lstStyle/>
          <a:p>
            <a:r>
              <a:rPr lang="en-US" dirty="0" smtClean="0"/>
              <a:t>Responsive Reserve Service (RRS)</a:t>
            </a:r>
            <a:endParaRPr lang="en-US" dirty="0"/>
          </a:p>
        </p:txBody>
      </p:sp>
    </p:spTree>
    <p:extLst>
      <p:ext uri="{BB962C8B-B14F-4D97-AF65-F5344CB8AC3E}">
        <p14:creationId xmlns:p14="http://schemas.microsoft.com/office/powerpoint/2010/main" val="2419630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665660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8" name="Picture 7"/>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3275651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933121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0645278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381532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071627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304800" y="914400"/>
            <a:ext cx="8534400" cy="5005633"/>
          </a:xfrm>
        </p:spPr>
        <p:txBody>
          <a:bodyPr/>
          <a:lstStyle/>
          <a:p>
            <a:pPr algn="just"/>
            <a:r>
              <a:rPr lang="en-US" sz="2400" dirty="0" smtClean="0"/>
              <a:t>ERCOT </a:t>
            </a:r>
            <a:r>
              <a:rPr lang="en-US" sz="2400" dirty="0"/>
              <a:t>is proposing </a:t>
            </a:r>
            <a:r>
              <a:rPr lang="en-US" sz="2400" dirty="0" smtClean="0"/>
              <a:t>two changes </a:t>
            </a:r>
            <a:r>
              <a:rPr lang="en-US" sz="2400" dirty="0"/>
              <a:t>to the 2017 Regulation Service </a:t>
            </a:r>
            <a:r>
              <a:rPr lang="en-US" sz="2400" dirty="0" smtClean="0"/>
              <a:t>Methodology.</a:t>
            </a:r>
          </a:p>
          <a:p>
            <a:pPr algn="just"/>
            <a:endParaRPr lang="en-US" sz="2400" dirty="0" smtClean="0"/>
          </a:p>
          <a:p>
            <a:pPr algn="just"/>
            <a:r>
              <a:rPr lang="en-US" sz="2400" dirty="0"/>
              <a:t>ERCOT is </a:t>
            </a:r>
            <a:r>
              <a:rPr lang="en-US" sz="2400" dirty="0" smtClean="0"/>
              <a:t>not recommending any changes to the  methodologies of determining RRS </a:t>
            </a:r>
            <a:r>
              <a:rPr lang="en-US" sz="2400" dirty="0"/>
              <a:t>and NSRS </a:t>
            </a:r>
            <a:r>
              <a:rPr lang="en-US" sz="2400" dirty="0" smtClean="0"/>
              <a:t>quantities</a:t>
            </a:r>
            <a:r>
              <a:rPr lang="en-US" sz="2400" dirty="0"/>
              <a:t>. </a:t>
            </a:r>
            <a:r>
              <a:rPr lang="en-US" sz="2400" dirty="0" smtClean="0"/>
              <a:t>RRS and NSRS Methodologies </a:t>
            </a:r>
            <a:r>
              <a:rPr lang="en-US" sz="2400" dirty="0"/>
              <a:t>for 2017 </a:t>
            </a:r>
            <a:r>
              <a:rPr lang="en-US" sz="2400" dirty="0" smtClean="0"/>
              <a:t>are the </a:t>
            </a:r>
            <a:r>
              <a:rPr lang="en-US" sz="2400" dirty="0"/>
              <a:t>same </a:t>
            </a:r>
            <a:r>
              <a:rPr lang="en-US" sz="2400" dirty="0" smtClean="0"/>
              <a:t>as </a:t>
            </a:r>
            <a:r>
              <a:rPr lang="en-US" sz="2400" dirty="0"/>
              <a:t>approved in June 2016. </a:t>
            </a:r>
          </a:p>
          <a:p>
            <a:pPr algn="just"/>
            <a:endParaRPr lang="en-US" sz="2400" dirty="0" smtClean="0"/>
          </a:p>
          <a:p>
            <a:pPr algn="just"/>
            <a:r>
              <a:rPr lang="en-US" sz="2400" dirty="0" smtClean="0"/>
              <a:t>Note that, a redline version of the draft methodology and a spreadsheet containing the preliminary quantities for January </a:t>
            </a:r>
            <a:r>
              <a:rPr lang="en-US" sz="2400" dirty="0"/>
              <a:t>through August of 2017 </a:t>
            </a:r>
            <a:r>
              <a:rPr lang="en-US" sz="2400" dirty="0" smtClean="0"/>
              <a:t>have been posted on the </a:t>
            </a:r>
            <a:r>
              <a:rPr lang="en-US" sz="2400" dirty="0" smtClean="0">
                <a:hlinkClick r:id="rId2"/>
              </a:rPr>
              <a:t>September 22 OWG Meeting</a:t>
            </a:r>
            <a:r>
              <a:rPr lang="en-US" sz="2400" dirty="0" smtClean="0"/>
              <a:t> </a:t>
            </a:r>
            <a:r>
              <a:rPr lang="en-US" sz="2400" dirty="0"/>
              <a:t>webpage </a:t>
            </a:r>
            <a:r>
              <a:rPr lang="en-US" sz="2400" dirty="0" smtClean="0"/>
              <a:t>on </a:t>
            </a:r>
            <a:r>
              <a:rPr lang="en-US" sz="2400" dirty="0" smtClean="0">
                <a:hlinkClick r:id="rId3"/>
              </a:rPr>
              <a:t>ercot.com</a:t>
            </a:r>
            <a:r>
              <a:rPr lang="en-US" sz="2400" dirty="0" smtClean="0"/>
              <a:t>.</a:t>
            </a:r>
            <a:endParaRPr lang="en-US" sz="2400" dirty="0"/>
          </a:p>
          <a:p>
            <a:pPr algn="just"/>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453056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3" name="Picture 2"/>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923939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17651677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2" name="Content Placeholder 1"/>
          <p:cNvSpPr>
            <a:spLocks noGrp="1"/>
          </p:cNvSpPr>
          <p:nvPr>
            <p:ph idx="1"/>
          </p:nvPr>
        </p:nvSpPr>
        <p:spPr>
          <a:xfrm>
            <a:off x="304800" y="914400"/>
            <a:ext cx="8458200" cy="5005633"/>
          </a:xfrm>
        </p:spPr>
        <p:txBody>
          <a:bodyPr/>
          <a:lstStyle/>
          <a:p>
            <a:pPr algn="just"/>
            <a:r>
              <a:rPr lang="en-US" sz="2400" dirty="0" smtClean="0"/>
              <a:t>The preliminary NSRS quantities in subsequent slides for January through August of 2017 are based on historical (2014, 2015 and 2016) net forecast error data </a:t>
            </a:r>
            <a:r>
              <a:rPr lang="en-US" sz="2400" b="1" u="sng" dirty="0" smtClean="0"/>
              <a:t>using the current methodology</a:t>
            </a:r>
            <a:r>
              <a:rPr lang="en-US" sz="2400" dirty="0" smtClean="0"/>
              <a:t>.</a:t>
            </a:r>
          </a:p>
        </p:txBody>
      </p:sp>
      <p:sp>
        <p:nvSpPr>
          <p:cNvPr id="7" name="Title 1"/>
          <p:cNvSpPr>
            <a:spLocks noGrp="1"/>
          </p:cNvSpPr>
          <p:nvPr>
            <p:ph type="title"/>
          </p:nvPr>
        </p:nvSpPr>
        <p:spPr>
          <a:xfrm>
            <a:off x="381000" y="243682"/>
            <a:ext cx="8458200" cy="670718"/>
          </a:xfrm>
        </p:spPr>
        <p:txBody>
          <a:bodyPr/>
          <a:lstStyle/>
          <a:p>
            <a:r>
              <a:rPr lang="en-US" dirty="0" smtClean="0"/>
              <a:t>Non-Spin Reserve Service (NSRS)</a:t>
            </a:r>
            <a:endParaRPr lang="en-US" dirty="0"/>
          </a:p>
        </p:txBody>
      </p:sp>
    </p:spTree>
    <p:extLst>
      <p:ext uri="{BB962C8B-B14F-4D97-AF65-F5344CB8AC3E}">
        <p14:creationId xmlns:p14="http://schemas.microsoft.com/office/powerpoint/2010/main" val="22310960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3" name="Picture 2"/>
          <p:cNvPicPr>
            <a:picLocks noChangeAspect="1"/>
          </p:cNvPicPr>
          <p:nvPr/>
        </p:nvPicPr>
        <p:blipFill>
          <a:blip r:embed="rId2"/>
          <a:stretch>
            <a:fillRect/>
          </a:stretch>
        </p:blipFill>
        <p:spPr>
          <a:xfrm>
            <a:off x="907986" y="1593945"/>
            <a:ext cx="7328027" cy="3670110"/>
          </a:xfrm>
          <a:prstGeom prst="rect">
            <a:avLst/>
          </a:prstGeom>
        </p:spPr>
      </p:pic>
    </p:spTree>
    <p:extLst>
      <p:ext uri="{BB962C8B-B14F-4D97-AF65-F5344CB8AC3E}">
        <p14:creationId xmlns:p14="http://schemas.microsoft.com/office/powerpoint/2010/main" val="40401662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7297011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(Mar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834391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316306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5" name="Picture 4"/>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2541740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Jun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pic>
        <p:nvPicPr>
          <p:cNvPr id="3" name="Picture 2"/>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3659612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a:t>NSRS (</a:t>
            </a:r>
            <a:r>
              <a:rPr lang="en-US" dirty="0" smtClean="0"/>
              <a:t>July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641333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a:xfrm>
            <a:off x="304800" y="914400"/>
            <a:ext cx="8458200" cy="5181600"/>
          </a:xfrm>
        </p:spPr>
        <p:txBody>
          <a:bodyPr/>
          <a:lstStyle/>
          <a:p>
            <a:pPr algn="just"/>
            <a:r>
              <a:rPr lang="en-US" sz="2400" dirty="0" smtClean="0"/>
              <a:t>ERCOT is proposing the following </a:t>
            </a:r>
            <a:r>
              <a:rPr lang="en-US" sz="2400" dirty="0"/>
              <a:t>changes </a:t>
            </a:r>
            <a:r>
              <a:rPr lang="en-US" sz="2400" dirty="0" smtClean="0"/>
              <a:t>to the 2017 Regulation Service Methodology,</a:t>
            </a:r>
          </a:p>
          <a:p>
            <a:pPr marL="914400" lvl="1" indent="-514350" algn="just">
              <a:buFont typeface="+mj-lt"/>
              <a:buAutoNum type="arabicPeriod"/>
            </a:pPr>
            <a:r>
              <a:rPr lang="en-US" sz="2400" dirty="0" smtClean="0"/>
              <a:t>Remove exhaustion rate feedback from the regulation procurement analysis</a:t>
            </a:r>
          </a:p>
          <a:p>
            <a:pPr marL="914400" lvl="1" indent="-514350" algn="just">
              <a:buFont typeface="+mj-lt"/>
              <a:buAutoNum type="arabicPeriod"/>
            </a:pPr>
            <a:r>
              <a:rPr lang="en-US" sz="2400" dirty="0" smtClean="0"/>
              <a:t>Estimate 5-minute net load variability by including </a:t>
            </a:r>
            <a:r>
              <a:rPr lang="en-US" sz="2400" dirty="0"/>
              <a:t>s</a:t>
            </a:r>
            <a:r>
              <a:rPr lang="en-US" sz="2400" dirty="0" smtClean="0"/>
              <a:t>olar </a:t>
            </a:r>
            <a:r>
              <a:rPr lang="en-US" sz="2400" dirty="0"/>
              <a:t>g</a:t>
            </a:r>
            <a:r>
              <a:rPr lang="en-US" sz="2400" dirty="0" smtClean="0"/>
              <a:t>eneration (net load = load – wind generation – </a:t>
            </a:r>
            <a:r>
              <a:rPr lang="en-US" sz="2400" dirty="0" smtClean="0">
                <a:solidFill>
                  <a:schemeClr val="accent4">
                    <a:lumMod val="75000"/>
                    <a:lumOff val="25000"/>
                  </a:schemeClr>
                </a:solidFill>
              </a:rPr>
              <a:t>solar generation</a:t>
            </a:r>
            <a:r>
              <a:rPr lang="en-US" sz="2400" dirty="0" smtClean="0"/>
              <a:t>). </a:t>
            </a:r>
          </a:p>
          <a:p>
            <a:pPr marL="914400" lvl="1" indent="-514350" algn="just">
              <a:buFont typeface="+mj-lt"/>
              <a:buAutoNum type="arabicPeriod"/>
            </a:pPr>
            <a:endParaRPr lang="en-US" sz="2400" dirty="0" smtClean="0"/>
          </a:p>
          <a:p>
            <a:pPr algn="just"/>
            <a:r>
              <a:rPr lang="en-US" sz="2400" dirty="0"/>
              <a:t>The </a:t>
            </a:r>
            <a:r>
              <a:rPr lang="en-US" sz="2400" dirty="0" smtClean="0"/>
              <a:t>annual updates to </a:t>
            </a:r>
            <a:r>
              <a:rPr lang="en-US" sz="2400" dirty="0"/>
              <a:t>GE Tables are reflected in the regulation quantities for 2017</a:t>
            </a:r>
            <a:r>
              <a:rPr lang="en-US" sz="2400" dirty="0" smtClean="0"/>
              <a:t>.</a:t>
            </a:r>
          </a:p>
          <a:p>
            <a:pPr marL="0" indent="0" algn="just">
              <a:buNone/>
            </a:pPr>
            <a:endParaRPr lang="en-US" sz="2400" dirty="0"/>
          </a:p>
          <a:p>
            <a:pPr marL="0" indent="0" algn="just">
              <a:buNone/>
            </a:pPr>
            <a:endParaRPr lang="en-US" dirty="0" smtClean="0"/>
          </a:p>
        </p:txBody>
      </p:sp>
      <p:sp>
        <p:nvSpPr>
          <p:cNvPr id="7" name="Title 1"/>
          <p:cNvSpPr>
            <a:spLocks noGrp="1"/>
          </p:cNvSpPr>
          <p:nvPr>
            <p:ph type="title"/>
          </p:nvPr>
        </p:nvSpPr>
        <p:spPr>
          <a:xfrm>
            <a:off x="381000" y="243682"/>
            <a:ext cx="8458200" cy="594518"/>
          </a:xfrm>
        </p:spPr>
        <p:txBody>
          <a:bodyPr/>
          <a:lstStyle/>
          <a:p>
            <a:r>
              <a:rPr lang="en-US" dirty="0" smtClean="0"/>
              <a:t>Regulation Service Methodology Changes</a:t>
            </a:r>
            <a:endParaRPr lang="en-US" dirty="0"/>
          </a:p>
        </p:txBody>
      </p:sp>
    </p:spTree>
    <p:extLst>
      <p:ext uri="{BB962C8B-B14F-4D97-AF65-F5344CB8AC3E}">
        <p14:creationId xmlns:p14="http://schemas.microsoft.com/office/powerpoint/2010/main" val="19181705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(Aug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40</a:t>
            </a:fld>
            <a:endParaRPr lang="en-US" dirty="0"/>
          </a:p>
        </p:txBody>
      </p:sp>
      <p:pic>
        <p:nvPicPr>
          <p:cNvPr id="5" name="Picture 4"/>
          <p:cNvPicPr>
            <a:picLocks noChangeAspect="1"/>
          </p:cNvPicPr>
          <p:nvPr/>
        </p:nvPicPr>
        <p:blipFill>
          <a:blip r:embed="rId2"/>
          <a:stretch>
            <a:fillRect/>
          </a:stretch>
        </p:blipFill>
        <p:spPr>
          <a:xfrm>
            <a:off x="457200" y="1066800"/>
            <a:ext cx="8004742" cy="4273627"/>
          </a:xfrm>
          <a:prstGeom prst="rect">
            <a:avLst/>
          </a:prstGeom>
        </p:spPr>
      </p:pic>
    </p:spTree>
    <p:extLst>
      <p:ext uri="{BB962C8B-B14F-4D97-AF65-F5344CB8AC3E}">
        <p14:creationId xmlns:p14="http://schemas.microsoft.com/office/powerpoint/2010/main" val="29516864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41</a:t>
            </a:fld>
            <a:endParaRPr lang="en-US" dirty="0"/>
          </a:p>
        </p:txBody>
      </p:sp>
      <p:sp>
        <p:nvSpPr>
          <p:cNvPr id="5" name="Title 1"/>
          <p:cNvSpPr>
            <a:spLocks noGrp="1"/>
          </p:cNvSpPr>
          <p:nvPr>
            <p:ph type="title"/>
          </p:nvPr>
        </p:nvSpPr>
        <p:spPr>
          <a:xfrm>
            <a:off x="381000" y="243682"/>
            <a:ext cx="8458200" cy="1143000"/>
          </a:xfrm>
        </p:spPr>
        <p:txBody>
          <a:bodyPr/>
          <a:lstStyle/>
          <a:p>
            <a:r>
              <a:rPr lang="en-US" dirty="0" smtClean="0"/>
              <a:t>Questions and Answers</a:t>
            </a:r>
            <a:endParaRPr lang="en-US" dirty="0"/>
          </a:p>
        </p:txBody>
      </p:sp>
      <p:pic>
        <p:nvPicPr>
          <p:cNvPr id="6" name="Picture 2" descr="Question Mark - W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96999"/>
            <a:ext cx="2162626" cy="298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0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CPS1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Content Placeholder 8"/>
          <p:cNvPicPr>
            <a:picLocks noChangeAspect="1"/>
          </p:cNvPicPr>
          <p:nvPr/>
        </p:nvPicPr>
        <p:blipFill>
          <a:blip r:embed="rId2"/>
          <a:stretch>
            <a:fillRect/>
          </a:stretch>
        </p:blipFill>
        <p:spPr>
          <a:xfrm>
            <a:off x="228600" y="815182"/>
            <a:ext cx="8534400" cy="5166308"/>
          </a:xfrm>
          <a:prstGeom prst="rect">
            <a:avLst/>
          </a:prstGeom>
        </p:spPr>
      </p:pic>
    </p:spTree>
    <p:extLst>
      <p:ext uri="{BB962C8B-B14F-4D97-AF65-F5344CB8AC3E}">
        <p14:creationId xmlns:p14="http://schemas.microsoft.com/office/powerpoint/2010/main" val="4058499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52709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(Feb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609425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(March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2937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(April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7" name="Picture 6"/>
          <p:cNvPicPr>
            <a:picLocks noChangeAspect="1"/>
          </p:cNvPicPr>
          <p:nvPr/>
        </p:nvPicPr>
        <p:blipFill>
          <a:blip r:embed="rId2"/>
          <a:stretch>
            <a:fillRect/>
          </a:stretch>
        </p:blipFill>
        <p:spPr>
          <a:xfrm>
            <a:off x="542194" y="1411049"/>
            <a:ext cx="8059611" cy="4035902"/>
          </a:xfrm>
          <a:prstGeom prst="rect">
            <a:avLst/>
          </a:prstGeom>
        </p:spPr>
      </p:pic>
    </p:spTree>
    <p:extLst>
      <p:ext uri="{BB962C8B-B14F-4D97-AF65-F5344CB8AC3E}">
        <p14:creationId xmlns:p14="http://schemas.microsoft.com/office/powerpoint/2010/main" val="3198751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c34af464-7aa1-4edd-9be4-83dffc1cb926"/>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8402</TotalTime>
  <Words>605</Words>
  <Application>Microsoft Office PowerPoint</Application>
  <PresentationFormat>On-screen Show (4:3)</PresentationFormat>
  <Paragraphs>113</Paragraphs>
  <Slides>41</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41</vt:i4>
      </vt:variant>
    </vt:vector>
  </HeadingPairs>
  <TitlesOfParts>
    <vt:vector size="47" baseType="lpstr">
      <vt:lpstr>Arial</vt:lpstr>
      <vt:lpstr>Calibri</vt:lpstr>
      <vt:lpstr>Wingdings</vt:lpstr>
      <vt:lpstr>1_Custom Design</vt:lpstr>
      <vt:lpstr>Office Theme</vt:lpstr>
      <vt:lpstr>Custom Design</vt:lpstr>
      <vt:lpstr>PowerPoint Presentation</vt:lpstr>
      <vt:lpstr>Schedule for Stakeholder Discussion</vt:lpstr>
      <vt:lpstr>Scope</vt:lpstr>
      <vt:lpstr>Regulation Service Methodology Changes</vt:lpstr>
      <vt:lpstr>ERCOT CPS1</vt:lpstr>
      <vt:lpstr>Reg-Up (Jan 2017)</vt:lpstr>
      <vt:lpstr>Reg-Up (Feb 2017)</vt:lpstr>
      <vt:lpstr>Reg-Up (March 2017)</vt:lpstr>
      <vt:lpstr>Reg-Up (April 2017)</vt:lpstr>
      <vt:lpstr>Reg-Up (May 2017)</vt:lpstr>
      <vt:lpstr>Reg-Up (June 2017)</vt:lpstr>
      <vt:lpstr>Reg-Up (July 2017)</vt:lpstr>
      <vt:lpstr>Reg-Up (Aug 2017)</vt:lpstr>
      <vt:lpstr>Reg-Down (Jan 2017)</vt:lpstr>
      <vt:lpstr>Reg-Down (Feb 2017)</vt:lpstr>
      <vt:lpstr>Reg-Down (Mar 2017)</vt:lpstr>
      <vt:lpstr>Reg-Down (Apr 2017)</vt:lpstr>
      <vt:lpstr>Reg-down (May 2017)</vt:lpstr>
      <vt:lpstr>Reg-Down (Jun 2017)</vt:lpstr>
      <vt:lpstr>Reg-Down (July 2017)</vt:lpstr>
      <vt:lpstr>Reg-Down (Aug 2017)</vt:lpstr>
      <vt:lpstr>Updated GE Table</vt:lpstr>
      <vt:lpstr>Responsive Reserve Service (RRS)</vt:lpstr>
      <vt:lpstr>RRS (Jan 2017)</vt:lpstr>
      <vt:lpstr>RRS (Feb 2017)</vt:lpstr>
      <vt:lpstr>RRS (Mar 2017)</vt:lpstr>
      <vt:lpstr>RRS (Apr 2017)</vt:lpstr>
      <vt:lpstr>RRS (May 2017)</vt:lpstr>
      <vt:lpstr>RRS (Jun 2017)</vt:lpstr>
      <vt:lpstr>RRS (Jul 2017)</vt:lpstr>
      <vt:lpstr>RRS (Aug 2017)</vt:lpstr>
      <vt:lpstr>Non-Spin Reserve Service (NSRS)</vt:lpstr>
      <vt:lpstr>NSRS (Jan 2017)</vt:lpstr>
      <vt:lpstr>NSRS (Feb 2017)</vt:lpstr>
      <vt:lpstr>NSRS (Mar 2017)</vt:lpstr>
      <vt:lpstr>NSRS (Apr 2017)</vt:lpstr>
      <vt:lpstr>NSRS (May 2017)</vt:lpstr>
      <vt:lpstr>NSRS (Jun 2017)</vt:lpstr>
      <vt:lpstr>NSRS (July 2017) </vt:lpstr>
      <vt:lpstr>NSRS (Aug 2017) </vt:lpstr>
      <vt:lpstr>Questions and Answers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ERCOT-2</cp:lastModifiedBy>
  <cp:revision>356</cp:revision>
  <cp:lastPrinted>2016-02-12T20:51:30Z</cp:lastPrinted>
  <dcterms:created xsi:type="dcterms:W3CDTF">2016-01-21T15:20:31Z</dcterms:created>
  <dcterms:modified xsi:type="dcterms:W3CDTF">2016-09-20T18:51:31Z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