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44"/>
  </p:notesMasterIdLst>
  <p:handoutMasterIdLst>
    <p:handoutMasterId r:id="rId45"/>
  </p:handoutMasterIdLst>
  <p:sldIdLst>
    <p:sldId id="533" r:id="rId8"/>
    <p:sldId id="532" r:id="rId9"/>
    <p:sldId id="491" r:id="rId10"/>
    <p:sldId id="596" r:id="rId11"/>
    <p:sldId id="540" r:id="rId12"/>
    <p:sldId id="575" r:id="rId13"/>
    <p:sldId id="581" r:id="rId14"/>
    <p:sldId id="580" r:id="rId15"/>
    <p:sldId id="579" r:id="rId16"/>
    <p:sldId id="578" r:id="rId17"/>
    <p:sldId id="577" r:id="rId18"/>
    <p:sldId id="576" r:id="rId19"/>
    <p:sldId id="507" r:id="rId20"/>
    <p:sldId id="557" r:id="rId21"/>
    <p:sldId id="599" r:id="rId22"/>
    <p:sldId id="600" r:id="rId23"/>
    <p:sldId id="601" r:id="rId24"/>
    <p:sldId id="602" r:id="rId25"/>
    <p:sldId id="556" r:id="rId26"/>
    <p:sldId id="597" r:id="rId27"/>
    <p:sldId id="598" r:id="rId28"/>
    <p:sldId id="588" r:id="rId29"/>
    <p:sldId id="587" r:id="rId30"/>
    <p:sldId id="586" r:id="rId31"/>
    <p:sldId id="585" r:id="rId32"/>
    <p:sldId id="584" r:id="rId33"/>
    <p:sldId id="583" r:id="rId34"/>
    <p:sldId id="582" r:id="rId35"/>
    <p:sldId id="565" r:id="rId36"/>
    <p:sldId id="589" r:id="rId37"/>
    <p:sldId id="590" r:id="rId38"/>
    <p:sldId id="591" r:id="rId39"/>
    <p:sldId id="592" r:id="rId40"/>
    <p:sldId id="593" r:id="rId41"/>
    <p:sldId id="594" r:id="rId42"/>
    <p:sldId id="595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5386"/>
    <a:srgbClr val="92D050"/>
    <a:srgbClr val="72BFC5"/>
    <a:srgbClr val="333399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9" autoAdjust="0"/>
    <p:restoredTop sz="98693" autoAdjust="0"/>
  </p:normalViewPr>
  <p:slideViewPr>
    <p:cSldViewPr snapToGrid="0" snapToObjects="1">
      <p:cViewPr varScale="1">
        <p:scale>
          <a:sx n="84" d="100"/>
          <a:sy n="84" d="100"/>
        </p:scale>
        <p:origin x="84" y="70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177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peak was in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 on the difference in the scales of the two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want to be dependent on premise data from NOIEs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8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FWEST peak</a:t>
            </a:r>
            <a:r>
              <a:rPr lang="en-US" baseline="0" dirty="0" smtClean="0"/>
              <a:t> was in</a:t>
            </a:r>
            <a:r>
              <a:rPr lang="en-US" dirty="0" smtClean="0"/>
              <a:t>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6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4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2016 ERCOT</a:t>
            </a:r>
          </a:p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Load Forecast Performance</a:t>
            </a: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i="1" kern="0" dirty="0">
                <a:solidFill>
                  <a:prstClr val="black"/>
                </a:solidFill>
              </a:rPr>
              <a:t>Calvin 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PLWG</a:t>
            </a: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September 21, </a:t>
            </a:r>
            <a:r>
              <a:rPr lang="en-US" sz="2000" kern="0" dirty="0">
                <a:solidFill>
                  <a:prstClr val="black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SCENT Additional </a:t>
            </a:r>
            <a:r>
              <a:rPr lang="en-US" sz="3200" dirty="0">
                <a:solidFill>
                  <a:prstClr val="white"/>
                </a:solidFill>
              </a:rPr>
              <a:t>D</a:t>
            </a:r>
            <a:r>
              <a:rPr lang="en-US" sz="3200" dirty="0" smtClean="0">
                <a:solidFill>
                  <a:prstClr val="white"/>
                </a:solidFill>
              </a:rPr>
              <a:t>ata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Non-coincident Peak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Non-coincident Peak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Non-coincident Peak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000" b="1" dirty="0" smtClean="0"/>
              <a:t>SCENT has a significant portion of NOIE load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Premise growth is the driver of load growth in the load forecast model</a:t>
            </a: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ERCOT only has data on premises in competitive areas</a:t>
            </a:r>
          </a:p>
          <a:p>
            <a:pPr marL="0" indent="0">
              <a:buNone/>
              <a:tabLst>
                <a:tab pos="5888038" algn="dec"/>
              </a:tabLst>
            </a:pPr>
            <a:r>
              <a:rPr lang="en-US" sz="2000" b="1" dirty="0"/>
              <a:t>	</a:t>
            </a:r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Model assumption was that premise growth in competitive areas would be a good estimate of growth in SCENT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142802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000" b="1" dirty="0" smtClean="0"/>
              <a:t>Definitions</a:t>
            </a:r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Load forecast performance measures – </a:t>
            </a:r>
          </a:p>
          <a:p>
            <a:pPr marL="0" indent="0">
              <a:buNone/>
              <a:tabLst>
                <a:tab pos="5888038" algn="dec"/>
              </a:tabLst>
            </a:pPr>
            <a:r>
              <a:rPr lang="en-US" sz="2000" b="1" dirty="0"/>
              <a:t> </a:t>
            </a:r>
            <a:r>
              <a:rPr lang="en-US" sz="2000" b="1" dirty="0" smtClean="0"/>
              <a:t>    looking back </a:t>
            </a:r>
            <a:r>
              <a:rPr lang="en-US" sz="2000" b="1" dirty="0"/>
              <a:t>at the </a:t>
            </a:r>
            <a:r>
              <a:rPr lang="en-US" sz="2000" b="1" dirty="0" smtClean="0"/>
              <a:t>2016 </a:t>
            </a:r>
            <a:r>
              <a:rPr lang="en-US" sz="2000" b="1" dirty="0"/>
              <a:t>summer peak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Additional SCENT data</a:t>
            </a:r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Questions</a:t>
            </a:r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Appendix - historical August weather data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Appendix</a:t>
            </a:r>
          </a:p>
          <a:p>
            <a:pPr algn="ctr"/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2016 Weather Data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Load Forecast Model Performance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2016 Summer Peak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Temperature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88038" algn="dec"/>
              </a:tabLst>
            </a:pPr>
            <a:r>
              <a:rPr lang="en-US" sz="2000" b="1" dirty="0" err="1" smtClean="0"/>
              <a:t>Backcast</a:t>
            </a:r>
            <a:endParaRPr lang="en-US" sz="2000" b="1" dirty="0"/>
          </a:p>
          <a:p>
            <a:pPr>
              <a:buNone/>
              <a:tabLst>
                <a:tab pos="5888038" algn="dec"/>
              </a:tabLst>
            </a:pPr>
            <a:r>
              <a:rPr lang="en-US" sz="2000" b="1" dirty="0" smtClean="0"/>
              <a:t>	Uses the actual values for all variables which are included in the     load forecast model.  The </a:t>
            </a:r>
            <a:r>
              <a:rPr lang="en-US" sz="2000" b="1" dirty="0" err="1" smtClean="0"/>
              <a:t>backcast</a:t>
            </a:r>
            <a:r>
              <a:rPr lang="en-US" sz="2000" b="1" dirty="0" smtClean="0"/>
              <a:t> is what the model calculates assuming all variable values are known.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Model error</a:t>
            </a:r>
          </a:p>
          <a:p>
            <a:pPr indent="0">
              <a:buNone/>
              <a:tabLst>
                <a:tab pos="5888038" algn="dec"/>
              </a:tabLst>
            </a:pPr>
            <a:r>
              <a:rPr lang="en-US" sz="2000" b="1" dirty="0" smtClean="0"/>
              <a:t>Actual load minus the </a:t>
            </a:r>
            <a:r>
              <a:rPr lang="en-US" sz="2000" b="1" dirty="0" err="1" smtClean="0"/>
              <a:t>backcast</a:t>
            </a:r>
            <a:r>
              <a:rPr lang="en-US" sz="2000" b="1" dirty="0" smtClean="0"/>
              <a:t> load value.  Quantifies what the existing model is not accounting for.</a:t>
            </a:r>
          </a:p>
          <a:p>
            <a:pPr marL="0" indent="0">
              <a:buNone/>
              <a:tabLst>
                <a:tab pos="5888038" algn="dec"/>
              </a:tabLst>
            </a:pPr>
            <a:r>
              <a:rPr lang="en-US" sz="2000" b="1" dirty="0"/>
              <a:t>	</a:t>
            </a:r>
          </a:p>
          <a:p>
            <a:pPr>
              <a:tabLst>
                <a:tab pos="5888038" algn="dec"/>
              </a:tabLst>
            </a:pPr>
            <a:r>
              <a:rPr lang="en-US" sz="2000" b="1" dirty="0" smtClean="0"/>
              <a:t>Forecast error</a:t>
            </a:r>
          </a:p>
          <a:p>
            <a:pPr indent="0">
              <a:buNone/>
              <a:tabLst>
                <a:tab pos="5888038" algn="dec"/>
              </a:tabLst>
            </a:pPr>
            <a:r>
              <a:rPr lang="en-US" sz="2000" b="1" dirty="0" smtClean="0"/>
              <a:t>Forecast load minus the actual load.  Quantifies how good the forecast was.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3" y="947451"/>
            <a:ext cx="7535537" cy="4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Summer Peak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950976"/>
            <a:ext cx="7534656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c34af464-7aa1-4edd-9be4-83dffc1cb926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4619</TotalTime>
  <Words>287</Words>
  <Application>Microsoft Office PowerPoint</Application>
  <PresentationFormat>On-screen Show (4:3)</PresentationFormat>
  <Paragraphs>127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3_Office Theme</vt:lpstr>
      <vt:lpstr>2_Custom Design</vt:lpstr>
      <vt:lpstr>1_Office Theme</vt:lpstr>
      <vt:lpstr>4_Office Theme</vt:lpstr>
      <vt:lpstr>PowerPoint Presentation</vt:lpstr>
      <vt:lpstr>Outline of Today’s Presentation</vt:lpstr>
      <vt:lpstr>PowerPoint Presentation</vt:lpstr>
      <vt:lpstr>Definitions</vt:lpstr>
      <vt:lpstr>2016 Summer Peak Review</vt:lpstr>
      <vt:lpstr>2016 Summer Peak Review</vt:lpstr>
      <vt:lpstr>2016 Summer Peak Review</vt:lpstr>
      <vt:lpstr>2016 Summer Peak Review</vt:lpstr>
      <vt:lpstr>2016 Summer Peak Review</vt:lpstr>
      <vt:lpstr>2016 Summer Peak Review</vt:lpstr>
      <vt:lpstr>2016 Summer Peak Review</vt:lpstr>
      <vt:lpstr>2016 Summer Peak Review</vt:lpstr>
      <vt:lpstr>PowerPoint Presentation</vt:lpstr>
      <vt:lpstr>Historical Non-coincident Peak Demand</vt:lpstr>
      <vt:lpstr>Historical Non-coincident Peak Demand</vt:lpstr>
      <vt:lpstr>Historical Non-coincident Peak Demand</vt:lpstr>
      <vt:lpstr>Challenges</vt:lpstr>
      <vt:lpstr>2016 Summer Peak Review</vt:lpstr>
      <vt:lpstr>Questions</vt:lpstr>
      <vt:lpstr>PowerPoint Presentation</vt:lpstr>
      <vt:lpstr>High Temperature in August</vt:lpstr>
      <vt:lpstr>High Temperature in August</vt:lpstr>
      <vt:lpstr>High Temperature in August</vt:lpstr>
      <vt:lpstr>High Temperature in August</vt:lpstr>
      <vt:lpstr>High Temperature in August</vt:lpstr>
      <vt:lpstr>High Temperature in August</vt:lpstr>
      <vt:lpstr>High Temperature in August</vt:lpstr>
      <vt:lpstr>High Temperature in August</vt:lpstr>
      <vt:lpstr>Average Temperature in August</vt:lpstr>
      <vt:lpstr>Average Temperature in August</vt:lpstr>
      <vt:lpstr>Average Temperature in August</vt:lpstr>
      <vt:lpstr>Average Temperature in August</vt:lpstr>
      <vt:lpstr>Average Temperature in August</vt:lpstr>
      <vt:lpstr>Average Temperature in August</vt:lpstr>
      <vt:lpstr>Average Temperature in August</vt:lpstr>
      <vt:lpstr>Average Temperature in August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621</cp:revision>
  <cp:lastPrinted>2015-06-01T15:38:52Z</cp:lastPrinted>
  <dcterms:created xsi:type="dcterms:W3CDTF">2010-04-12T23:12:02Z</dcterms:created>
  <dcterms:modified xsi:type="dcterms:W3CDTF">2016-09-19T12:44:20Z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