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99"/>
  </p:notesMasterIdLst>
  <p:handoutMasterIdLst>
    <p:handoutMasterId r:id="rId100"/>
  </p:handoutMasterIdLst>
  <p:sldIdLst>
    <p:sldId id="260" r:id="rId6"/>
    <p:sldId id="529" r:id="rId7"/>
    <p:sldId id="530" r:id="rId8"/>
    <p:sldId id="531" r:id="rId9"/>
    <p:sldId id="532" r:id="rId10"/>
    <p:sldId id="533" r:id="rId11"/>
    <p:sldId id="308" r:id="rId12"/>
    <p:sldId id="271" r:id="rId13"/>
    <p:sldId id="310" r:id="rId14"/>
    <p:sldId id="309" r:id="rId15"/>
    <p:sldId id="261" r:id="rId16"/>
    <p:sldId id="313" r:id="rId17"/>
    <p:sldId id="311" r:id="rId18"/>
    <p:sldId id="273" r:id="rId19"/>
    <p:sldId id="262" r:id="rId20"/>
    <p:sldId id="518" r:id="rId21"/>
    <p:sldId id="263" r:id="rId22"/>
    <p:sldId id="534" r:id="rId23"/>
    <p:sldId id="498" r:id="rId24"/>
    <p:sldId id="496" r:id="rId25"/>
    <p:sldId id="526" r:id="rId26"/>
    <p:sldId id="527" r:id="rId27"/>
    <p:sldId id="506" r:id="rId28"/>
    <p:sldId id="507" r:id="rId29"/>
    <p:sldId id="508" r:id="rId30"/>
    <p:sldId id="319" r:id="rId31"/>
    <p:sldId id="322" r:id="rId32"/>
    <p:sldId id="517" r:id="rId33"/>
    <p:sldId id="495" r:id="rId34"/>
    <p:sldId id="511" r:id="rId35"/>
    <p:sldId id="387" r:id="rId36"/>
    <p:sldId id="388" r:id="rId37"/>
    <p:sldId id="509" r:id="rId38"/>
    <p:sldId id="329" r:id="rId39"/>
    <p:sldId id="330" r:id="rId40"/>
    <p:sldId id="340" r:id="rId41"/>
    <p:sldId id="512" r:id="rId42"/>
    <p:sldId id="396" r:id="rId43"/>
    <p:sldId id="397" r:id="rId44"/>
    <p:sldId id="398" r:id="rId45"/>
    <p:sldId id="344" r:id="rId46"/>
    <p:sldId id="343" r:id="rId47"/>
    <p:sldId id="342" r:id="rId48"/>
    <p:sldId id="513" r:id="rId49"/>
    <p:sldId id="402" r:id="rId50"/>
    <p:sldId id="403" r:id="rId51"/>
    <p:sldId id="404" r:id="rId52"/>
    <p:sldId id="409" r:id="rId53"/>
    <p:sldId id="519" r:id="rId54"/>
    <p:sldId id="520" r:id="rId55"/>
    <p:sldId id="521" r:id="rId56"/>
    <p:sldId id="354" r:id="rId57"/>
    <p:sldId id="352" r:id="rId58"/>
    <p:sldId id="514" r:id="rId59"/>
    <p:sldId id="439" r:id="rId60"/>
    <p:sldId id="440" r:id="rId61"/>
    <p:sldId id="441" r:id="rId62"/>
    <p:sldId id="443" r:id="rId63"/>
    <p:sldId id="523" r:id="rId64"/>
    <p:sldId id="524" r:id="rId65"/>
    <p:sldId id="444" r:id="rId66"/>
    <p:sldId id="442" r:id="rId67"/>
    <p:sldId id="515" r:id="rId68"/>
    <p:sldId id="446" r:id="rId69"/>
    <p:sldId id="447" r:id="rId70"/>
    <p:sldId id="448" r:id="rId71"/>
    <p:sldId id="450" r:id="rId72"/>
    <p:sldId id="528" r:id="rId73"/>
    <p:sldId id="451" r:id="rId74"/>
    <p:sldId id="449" r:id="rId75"/>
    <p:sldId id="516" r:id="rId76"/>
    <p:sldId id="465" r:id="rId77"/>
    <p:sldId id="466" r:id="rId78"/>
    <p:sldId id="467" r:id="rId79"/>
    <p:sldId id="469" r:id="rId80"/>
    <p:sldId id="470" r:id="rId81"/>
    <p:sldId id="468" r:id="rId82"/>
    <p:sldId id="478" r:id="rId83"/>
    <p:sldId id="479" r:id="rId84"/>
    <p:sldId id="480" r:id="rId85"/>
    <p:sldId id="481" r:id="rId86"/>
    <p:sldId id="482" r:id="rId87"/>
    <p:sldId id="483" r:id="rId88"/>
    <p:sldId id="484" r:id="rId89"/>
    <p:sldId id="485" r:id="rId90"/>
    <p:sldId id="486" r:id="rId91"/>
    <p:sldId id="487" r:id="rId92"/>
    <p:sldId id="488" r:id="rId93"/>
    <p:sldId id="489" r:id="rId94"/>
    <p:sldId id="490" r:id="rId95"/>
    <p:sldId id="491" r:id="rId96"/>
    <p:sldId id="492" r:id="rId97"/>
    <p:sldId id="493"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Pamela" initials="SP" lastIdx="1" clrIdx="0">
    <p:extLst>
      <p:ext uri="{19B8F6BF-5375-455C-9EA6-DF929625EA0E}">
        <p15:presenceInfo xmlns:p15="http://schemas.microsoft.com/office/powerpoint/2012/main" userId="S-1-5-21-639947351-343809578-3807592339-48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0799" autoAdjust="0"/>
  </p:normalViewPr>
  <p:slideViewPr>
    <p:cSldViewPr showGuides="1">
      <p:cViewPr varScale="1">
        <p:scale>
          <a:sx n="120" d="100"/>
          <a:sy n="120" d="100"/>
        </p:scale>
        <p:origin x="1362" y="108"/>
      </p:cViewPr>
      <p:guideLst>
        <p:guide orient="horz" pos="2160"/>
        <p:guide pos="2880"/>
      </p:guideLst>
    </p:cSldViewPr>
  </p:slideViewPr>
  <p:notesTextViewPr>
    <p:cViewPr>
      <p:scale>
        <a:sx n="3" d="2"/>
        <a:sy n="3" d="2"/>
      </p:scale>
      <p:origin x="0" y="0"/>
    </p:cViewPr>
  </p:notesTextViewPr>
  <p:notesViewPr>
    <p:cSldViewPr showGuides="1">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9/19/2016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73166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56707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503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88980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3803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39748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84190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134428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024091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327169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39736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8681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703088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51180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5434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26550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8984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992024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319804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MIRTM</a:t>
            </a:r>
            <a:r>
              <a:rPr lang="en-US" baseline="0" dirty="0" smtClean="0"/>
              <a:t> Load Only commitment of QSGR is mimicking production self commitments.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661368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80324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9648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100858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69582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05408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8004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214096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680672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914067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3959813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88191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19669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444035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3735336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2827239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3234572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639375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3804203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3549227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971287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4099409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4116408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7770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701190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3581736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260507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2371441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a:p>
        </p:txBody>
      </p:sp>
    </p:spTree>
    <p:extLst>
      <p:ext uri="{BB962C8B-B14F-4D97-AF65-F5344CB8AC3E}">
        <p14:creationId xmlns:p14="http://schemas.microsoft.com/office/powerpoint/2010/main" val="61708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62</a:t>
            </a:fld>
            <a:endParaRPr lang="en-US"/>
          </a:p>
        </p:txBody>
      </p:sp>
    </p:spTree>
    <p:extLst>
      <p:ext uri="{BB962C8B-B14F-4D97-AF65-F5344CB8AC3E}">
        <p14:creationId xmlns:p14="http://schemas.microsoft.com/office/powerpoint/2010/main" val="3211466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63</a:t>
            </a:fld>
            <a:endParaRPr lang="en-US"/>
          </a:p>
        </p:txBody>
      </p:sp>
    </p:spTree>
    <p:extLst>
      <p:ext uri="{BB962C8B-B14F-4D97-AF65-F5344CB8AC3E}">
        <p14:creationId xmlns:p14="http://schemas.microsoft.com/office/powerpoint/2010/main" val="4010080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a:p>
        </p:txBody>
      </p:sp>
    </p:spTree>
    <p:extLst>
      <p:ext uri="{BB962C8B-B14F-4D97-AF65-F5344CB8AC3E}">
        <p14:creationId xmlns:p14="http://schemas.microsoft.com/office/powerpoint/2010/main" val="30449935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65</a:t>
            </a:fld>
            <a:endParaRPr lang="en-US"/>
          </a:p>
        </p:txBody>
      </p:sp>
    </p:spTree>
    <p:extLst>
      <p:ext uri="{BB962C8B-B14F-4D97-AF65-F5344CB8AC3E}">
        <p14:creationId xmlns:p14="http://schemas.microsoft.com/office/powerpoint/2010/main" val="1874444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66</a:t>
            </a:fld>
            <a:endParaRPr lang="en-US"/>
          </a:p>
        </p:txBody>
      </p:sp>
    </p:spTree>
    <p:extLst>
      <p:ext uri="{BB962C8B-B14F-4D97-AF65-F5344CB8AC3E}">
        <p14:creationId xmlns:p14="http://schemas.microsoft.com/office/powerpoint/2010/main" val="387470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QSGR revenue:</a:t>
            </a:r>
            <a:r>
              <a:rPr lang="en-US" sz="1200" b="0" i="0" u="none" strike="noStrike" kern="1200" baseline="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rPr>
              <a:t>(Binding LMP + Operating Reserve Demand Curve (ORDC) Online Price Adder + Pricing Run Price Adder) * Binding Base Point of Committable QSGR Unit List</a:t>
            </a:r>
            <a:r>
              <a:rPr lang="en-US" dirty="0" smtClean="0"/>
              <a:t> </a:t>
            </a:r>
          </a:p>
          <a:p>
            <a:endParaRPr lang="en-US" dirty="0" smtClean="0"/>
          </a:p>
          <a:p>
            <a:r>
              <a:rPr lang="en-US" dirty="0" smtClean="0"/>
              <a:t>QSGR Verifiable cost:</a:t>
            </a:r>
          </a:p>
          <a:p>
            <a:r>
              <a:rPr lang="en-US" sz="1200" b="0" i="0" u="none" strike="noStrike" kern="1200" dirty="0" smtClean="0">
                <a:solidFill>
                  <a:schemeClr val="tx1"/>
                </a:solidFill>
                <a:effectLst/>
                <a:latin typeface="+mn-lt"/>
                <a:ea typeface="+mn-ea"/>
                <a:cs typeface="+mn-cs"/>
              </a:rPr>
              <a:t>QSGR Verifiable Cost Above LSL - Integrate Input EOC or Verifiable Cost EOC (if no QSGRs in MIRTM) from LSL to BP of Committable QSGR Unit List</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plus</a:t>
            </a:r>
          </a:p>
          <a:p>
            <a:r>
              <a:rPr lang="en-US" sz="1200" b="0" i="0" u="none" strike="noStrike" kern="1200" dirty="0" smtClean="0">
                <a:solidFill>
                  <a:schemeClr val="tx1"/>
                </a:solidFill>
                <a:effectLst/>
                <a:latin typeface="+mn-lt"/>
                <a:ea typeface="+mn-ea"/>
                <a:cs typeface="+mn-cs"/>
              </a:rPr>
              <a:t>QSGR Startup/</a:t>
            </a:r>
            <a:r>
              <a:rPr lang="en-US" sz="1200" b="0" i="0" u="none" strike="noStrike" kern="1200" dirty="0" err="1" smtClean="0">
                <a:solidFill>
                  <a:schemeClr val="tx1"/>
                </a:solidFill>
                <a:effectLst/>
                <a:latin typeface="+mn-lt"/>
                <a:ea typeface="+mn-ea"/>
                <a:cs typeface="+mn-cs"/>
              </a:rPr>
              <a:t>Mingen</a:t>
            </a:r>
            <a:r>
              <a:rPr lang="en-US" sz="1200" b="0" i="0" u="none" strike="noStrike" kern="1200" dirty="0" smtClean="0">
                <a:solidFill>
                  <a:schemeClr val="tx1"/>
                </a:solidFill>
                <a:effectLst/>
                <a:latin typeface="+mn-lt"/>
                <a:ea typeface="+mn-ea"/>
                <a:cs typeface="+mn-cs"/>
              </a:rPr>
              <a:t> Cost of Committable QSGR Unit List</a:t>
            </a:r>
            <a:r>
              <a:rPr lang="en-US" dirty="0" smtClean="0"/>
              <a:t> - </a:t>
            </a:r>
            <a:r>
              <a:rPr lang="en-US" sz="1200" b="0" i="0" u="none" strike="noStrike" kern="1200" dirty="0" smtClean="0">
                <a:solidFill>
                  <a:schemeClr val="tx1"/>
                </a:solidFill>
                <a:effectLst/>
                <a:latin typeface="+mn-lt"/>
                <a:ea typeface="+mn-ea"/>
                <a:cs typeface="+mn-cs"/>
              </a:rPr>
              <a:t>Startup and Minimum Generation Costs of Committable QSGR Unit List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875148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a:p>
        </p:txBody>
      </p:sp>
    </p:spTree>
    <p:extLst>
      <p:ext uri="{BB962C8B-B14F-4D97-AF65-F5344CB8AC3E}">
        <p14:creationId xmlns:p14="http://schemas.microsoft.com/office/powerpoint/2010/main" val="38066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68</a:t>
            </a:fld>
            <a:endParaRPr lang="en-US"/>
          </a:p>
        </p:txBody>
      </p:sp>
    </p:spTree>
    <p:extLst>
      <p:ext uri="{BB962C8B-B14F-4D97-AF65-F5344CB8AC3E}">
        <p14:creationId xmlns:p14="http://schemas.microsoft.com/office/powerpoint/2010/main" val="1405866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69</a:t>
            </a:fld>
            <a:endParaRPr lang="en-US"/>
          </a:p>
        </p:txBody>
      </p:sp>
    </p:spTree>
    <p:extLst>
      <p:ext uri="{BB962C8B-B14F-4D97-AF65-F5344CB8AC3E}">
        <p14:creationId xmlns:p14="http://schemas.microsoft.com/office/powerpoint/2010/main" val="30465331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70</a:t>
            </a:fld>
            <a:endParaRPr lang="en-US"/>
          </a:p>
        </p:txBody>
      </p:sp>
    </p:spTree>
    <p:extLst>
      <p:ext uri="{BB962C8B-B14F-4D97-AF65-F5344CB8AC3E}">
        <p14:creationId xmlns:p14="http://schemas.microsoft.com/office/powerpoint/2010/main" val="29692107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71</a:t>
            </a:fld>
            <a:endParaRPr lang="en-US"/>
          </a:p>
        </p:txBody>
      </p:sp>
    </p:spTree>
    <p:extLst>
      <p:ext uri="{BB962C8B-B14F-4D97-AF65-F5344CB8AC3E}">
        <p14:creationId xmlns:p14="http://schemas.microsoft.com/office/powerpoint/2010/main" val="3960716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72</a:t>
            </a:fld>
            <a:endParaRPr lang="en-US"/>
          </a:p>
        </p:txBody>
      </p:sp>
    </p:spTree>
    <p:extLst>
      <p:ext uri="{BB962C8B-B14F-4D97-AF65-F5344CB8AC3E}">
        <p14:creationId xmlns:p14="http://schemas.microsoft.com/office/powerpoint/2010/main" val="602444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73</a:t>
            </a:fld>
            <a:endParaRPr lang="en-US"/>
          </a:p>
        </p:txBody>
      </p:sp>
    </p:spTree>
    <p:extLst>
      <p:ext uri="{BB962C8B-B14F-4D97-AF65-F5344CB8AC3E}">
        <p14:creationId xmlns:p14="http://schemas.microsoft.com/office/powerpoint/2010/main" val="16590644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a:p>
        </p:txBody>
      </p:sp>
    </p:spTree>
    <p:extLst>
      <p:ext uri="{BB962C8B-B14F-4D97-AF65-F5344CB8AC3E}">
        <p14:creationId xmlns:p14="http://schemas.microsoft.com/office/powerpoint/2010/main" val="614025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a:p>
        </p:txBody>
      </p:sp>
    </p:spTree>
    <p:extLst>
      <p:ext uri="{BB962C8B-B14F-4D97-AF65-F5344CB8AC3E}">
        <p14:creationId xmlns:p14="http://schemas.microsoft.com/office/powerpoint/2010/main" val="3877322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a:p>
        </p:txBody>
      </p:sp>
    </p:spTree>
    <p:extLst>
      <p:ext uri="{BB962C8B-B14F-4D97-AF65-F5344CB8AC3E}">
        <p14:creationId xmlns:p14="http://schemas.microsoft.com/office/powerpoint/2010/main" val="44583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14859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a:p>
        </p:txBody>
      </p:sp>
    </p:spTree>
    <p:extLst>
      <p:ext uri="{BB962C8B-B14F-4D97-AF65-F5344CB8AC3E}">
        <p14:creationId xmlns:p14="http://schemas.microsoft.com/office/powerpoint/2010/main" val="3310320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79</a:t>
            </a:fld>
            <a:endParaRPr lang="en-US"/>
          </a:p>
        </p:txBody>
      </p:sp>
    </p:spTree>
    <p:extLst>
      <p:ext uri="{BB962C8B-B14F-4D97-AF65-F5344CB8AC3E}">
        <p14:creationId xmlns:p14="http://schemas.microsoft.com/office/powerpoint/2010/main" val="8622680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80</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19047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9270736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82</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379762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6681780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84</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443844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85</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037631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86</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1862703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87</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47278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4255381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88</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31395538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89</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1497030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90</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8739642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91</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12869648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92</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4949630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1731" indent="-281435">
              <a:defRPr>
                <a:solidFill>
                  <a:schemeClr val="tx1"/>
                </a:solidFill>
                <a:latin typeface="Arial" charset="0"/>
              </a:defRPr>
            </a:lvl2pPr>
            <a:lvl3pPr marL="1125741" indent="-225148">
              <a:defRPr>
                <a:solidFill>
                  <a:schemeClr val="tx1"/>
                </a:solidFill>
                <a:latin typeface="Arial" charset="0"/>
              </a:defRPr>
            </a:lvl3pPr>
            <a:lvl4pPr marL="1576037" indent="-225148">
              <a:defRPr>
                <a:solidFill>
                  <a:schemeClr val="tx1"/>
                </a:solidFill>
                <a:latin typeface="Arial" charset="0"/>
              </a:defRPr>
            </a:lvl4pPr>
            <a:lvl5pPr marL="2026333" indent="-225148">
              <a:defRPr>
                <a:solidFill>
                  <a:schemeClr val="tx1"/>
                </a:solidFill>
                <a:latin typeface="Arial" charset="0"/>
              </a:defRPr>
            </a:lvl5pPr>
            <a:lvl6pPr marL="2476630" indent="-225148" defTabSz="450296" fontAlgn="base">
              <a:spcBef>
                <a:spcPct val="0"/>
              </a:spcBef>
              <a:spcAft>
                <a:spcPct val="0"/>
              </a:spcAft>
              <a:defRPr>
                <a:solidFill>
                  <a:schemeClr val="tx1"/>
                </a:solidFill>
                <a:latin typeface="Arial" charset="0"/>
              </a:defRPr>
            </a:lvl6pPr>
            <a:lvl7pPr marL="2926926" indent="-225148" defTabSz="450296" fontAlgn="base">
              <a:spcBef>
                <a:spcPct val="0"/>
              </a:spcBef>
              <a:spcAft>
                <a:spcPct val="0"/>
              </a:spcAft>
              <a:defRPr>
                <a:solidFill>
                  <a:schemeClr val="tx1"/>
                </a:solidFill>
                <a:latin typeface="Arial" charset="0"/>
              </a:defRPr>
            </a:lvl7pPr>
            <a:lvl8pPr marL="3377222" indent="-225148" defTabSz="450296" fontAlgn="base">
              <a:spcBef>
                <a:spcPct val="0"/>
              </a:spcBef>
              <a:spcAft>
                <a:spcPct val="0"/>
              </a:spcAft>
              <a:defRPr>
                <a:solidFill>
                  <a:schemeClr val="tx1"/>
                </a:solidFill>
                <a:latin typeface="Arial" charset="0"/>
              </a:defRPr>
            </a:lvl8pPr>
            <a:lvl9pPr marL="3827518" indent="-225148" defTabSz="450296" fontAlgn="base">
              <a:spcBef>
                <a:spcPct val="0"/>
              </a:spcBef>
              <a:spcAft>
                <a:spcPct val="0"/>
              </a:spcAft>
              <a:defRPr>
                <a:solidFill>
                  <a:schemeClr val="tx1"/>
                </a:solidFill>
                <a:latin typeface="Arial" charset="0"/>
              </a:defRPr>
            </a:lvl9pPr>
          </a:lstStyle>
          <a:p>
            <a:pPr>
              <a:defRPr/>
            </a:pPr>
            <a:fld id="{BED881FE-2149-448C-B4D6-E878ACBC9506}" type="slidenum">
              <a:rPr lang="en-US" altLang="en-US" smtClean="0">
                <a:solidFill>
                  <a:prstClr val="black"/>
                </a:solidFill>
                <a:latin typeface="Calibri" pitchFamily="34" charset="0"/>
              </a:rPr>
              <a:pPr>
                <a:defRPr/>
              </a:pPr>
              <a:t>93</a:t>
            </a:fld>
            <a:endParaRPr lang="en-US" altLang="en-US" dirty="0" smtClean="0">
              <a:solidFill>
                <a:prstClr val="black"/>
              </a:solidFill>
              <a:latin typeface="Calibri" pitchFamily="34" charset="0"/>
            </a:endParaRPr>
          </a:p>
        </p:txBody>
      </p:sp>
    </p:spTree>
    <p:extLst>
      <p:ext uri="{BB962C8B-B14F-4D97-AF65-F5344CB8AC3E}">
        <p14:creationId xmlns:p14="http://schemas.microsoft.com/office/powerpoint/2010/main" val="278052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410596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nterchange.puc.state.tx.us/WebApp/Interchange/Documents/41837_7_872244.PDF" TargetMode="External"/><Relationship Id="rId2" Type="http://schemas.openxmlformats.org/officeDocument/2006/relationships/hyperlink" Target="http://www.ercot.com/content/wcm/key_documents_lists/51007/Proposed_Study_Process_MIRTM.doc"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63.png"/><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123658"/>
          </a:xfrm>
          <a:prstGeom prst="rect">
            <a:avLst/>
          </a:prstGeom>
          <a:noFill/>
        </p:spPr>
        <p:txBody>
          <a:bodyPr wrap="square" rtlCol="0">
            <a:spAutoFit/>
          </a:bodyPr>
          <a:lstStyle/>
          <a:p>
            <a:r>
              <a:rPr lang="en-US" sz="2000" b="1" dirty="0" smtClean="0"/>
              <a:t>Multi-Interval Real-Time Market (MIRTM)</a:t>
            </a:r>
          </a:p>
          <a:p>
            <a:r>
              <a:rPr lang="en-US" sz="2000" b="1" dirty="0" smtClean="0"/>
              <a:t>Update to SAWG – WebEx</a:t>
            </a:r>
          </a:p>
          <a:p>
            <a:endParaRPr lang="en-US" sz="2000" b="1" dirty="0"/>
          </a:p>
          <a:p>
            <a:r>
              <a:rPr lang="en-US" dirty="0" smtClean="0"/>
              <a:t>ERCOT Staff</a:t>
            </a:r>
          </a:p>
          <a:p>
            <a:r>
              <a:rPr lang="en-US" dirty="0" smtClean="0"/>
              <a:t>Market Design &amp; Analysis</a:t>
            </a:r>
          </a:p>
          <a:p>
            <a:endParaRPr lang="en-US" dirty="0" smtClean="0"/>
          </a:p>
          <a:p>
            <a:r>
              <a:rPr lang="en-US" dirty="0" smtClean="0"/>
              <a:t>September 21, 2016</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Runs</a:t>
            </a:r>
            <a:endParaRPr lang="en-US" b="1" dirty="0">
              <a:solidFill>
                <a:schemeClr val="accent1"/>
              </a:solidFill>
            </a:endParaRPr>
          </a:p>
        </p:txBody>
      </p:sp>
      <p:sp>
        <p:nvSpPr>
          <p:cNvPr id="3" name="Content Placeholder 2"/>
          <p:cNvSpPr>
            <a:spLocks noGrp="1"/>
          </p:cNvSpPr>
          <p:nvPr>
            <p:ph idx="1"/>
          </p:nvPr>
        </p:nvSpPr>
        <p:spPr>
          <a:xfrm>
            <a:off x="274583" y="1066800"/>
            <a:ext cx="8534400" cy="4876800"/>
          </a:xfrm>
        </p:spPr>
        <p:txBody>
          <a:bodyPr/>
          <a:lstStyle/>
          <a:p>
            <a:pPr marL="0" indent="0">
              <a:buNone/>
            </a:pPr>
            <a:r>
              <a:rPr lang="en-US" sz="1800" dirty="0" smtClean="0"/>
              <a:t>For the 8/13 run we will </a:t>
            </a:r>
            <a:r>
              <a:rPr lang="en-US" sz="1800" dirty="0"/>
              <a:t>step incrementally through </a:t>
            </a:r>
            <a:r>
              <a:rPr lang="en-US" sz="1800" dirty="0" smtClean="0"/>
              <a:t>the progression of studies as follows:</a:t>
            </a:r>
          </a:p>
          <a:p>
            <a:r>
              <a:rPr lang="en-US" sz="1800" dirty="0" smtClean="0"/>
              <a:t>Production </a:t>
            </a:r>
            <a:r>
              <a:rPr lang="en-US" sz="1800" dirty="0"/>
              <a:t>SCED</a:t>
            </a:r>
          </a:p>
          <a:p>
            <a:r>
              <a:rPr lang="en-US" sz="1800" dirty="0"/>
              <a:t>Sequential SCED</a:t>
            </a:r>
          </a:p>
          <a:p>
            <a:r>
              <a:rPr lang="en-US" sz="1800" dirty="0" smtClean="0"/>
              <a:t>MIRTM </a:t>
            </a:r>
            <a:r>
              <a:rPr lang="en-US" sz="1800" dirty="0"/>
              <a:t>with Separate Commitment and </a:t>
            </a:r>
            <a:r>
              <a:rPr lang="en-US" sz="1800" dirty="0" smtClean="0"/>
              <a:t>Dispatch:</a:t>
            </a:r>
            <a:endParaRPr lang="en-US" sz="1400" dirty="0"/>
          </a:p>
          <a:p>
            <a:pPr lvl="1"/>
            <a:r>
              <a:rPr lang="en-US" sz="1800" dirty="0" smtClean="0"/>
              <a:t>Loads only with QSGR not committable to mimic production </a:t>
            </a:r>
            <a:r>
              <a:rPr lang="en-US" sz="1800" dirty="0"/>
              <a:t>(LOAD</a:t>
            </a:r>
            <a:r>
              <a:rPr lang="en-US" sz="1800" dirty="0" smtClean="0"/>
              <a:t>)</a:t>
            </a:r>
          </a:p>
          <a:p>
            <a:pPr lvl="1"/>
            <a:r>
              <a:rPr lang="en-US" sz="1800" dirty="0" smtClean="0"/>
              <a:t>QSGRs </a:t>
            </a:r>
            <a:r>
              <a:rPr lang="en-US" sz="1800" dirty="0"/>
              <a:t>have </a:t>
            </a:r>
            <a:r>
              <a:rPr lang="en-US" sz="1800" dirty="0" smtClean="0"/>
              <a:t>Production offers with single part offers </a:t>
            </a:r>
            <a:r>
              <a:rPr lang="en-US" sz="1800" dirty="0"/>
              <a:t>(SPO Prod. SCED EOCs)</a:t>
            </a:r>
          </a:p>
          <a:p>
            <a:pPr lvl="1"/>
            <a:r>
              <a:rPr lang="en-US" sz="1800" dirty="0" smtClean="0"/>
              <a:t>QSGRs </a:t>
            </a:r>
            <a:r>
              <a:rPr lang="en-US" sz="1800" dirty="0"/>
              <a:t>have three-part </a:t>
            </a:r>
            <a:r>
              <a:rPr lang="en-US" sz="1800" dirty="0" smtClean="0"/>
              <a:t>offer based on average Verifiable Costs (</a:t>
            </a:r>
            <a:r>
              <a:rPr lang="en-US" sz="1800" dirty="0"/>
              <a:t>3PO)</a:t>
            </a:r>
          </a:p>
          <a:p>
            <a:pPr lvl="1"/>
            <a:r>
              <a:rPr lang="en-US" sz="1800" dirty="0" smtClean="0"/>
              <a:t>QSGRs </a:t>
            </a:r>
            <a:r>
              <a:rPr lang="en-US" sz="1800" dirty="0"/>
              <a:t>have single-part </a:t>
            </a:r>
            <a:r>
              <a:rPr lang="en-US" sz="1800" dirty="0" smtClean="0"/>
              <a:t>offer based </a:t>
            </a:r>
            <a:r>
              <a:rPr lang="en-US" sz="1800" dirty="0"/>
              <a:t>on average Verifiable </a:t>
            </a:r>
            <a:r>
              <a:rPr lang="en-US" sz="1800" dirty="0" smtClean="0"/>
              <a:t>Costs (</a:t>
            </a:r>
            <a:r>
              <a:rPr lang="en-US" sz="1800" dirty="0"/>
              <a:t>SPO)</a:t>
            </a:r>
          </a:p>
          <a:p>
            <a:pPr marL="514350" lvl="1" indent="0">
              <a:buNone/>
            </a:pPr>
            <a:endParaRPr lang="en-US" sz="1800" dirty="0" smtClean="0"/>
          </a:p>
          <a:p>
            <a:pPr marL="514350" lvl="1" indent="0">
              <a:buNone/>
            </a:pPr>
            <a:r>
              <a:rPr lang="en-US" sz="1800" dirty="0" smtClean="0"/>
              <a:t>Note: we could come back at a later date with a comparison between MIRTM Combined Commitment and Dispatch and MIRTM </a:t>
            </a:r>
            <a:r>
              <a:rPr lang="en-US" sz="1800" dirty="0"/>
              <a:t>Separate Commitment and </a:t>
            </a:r>
            <a:r>
              <a:rPr lang="en-US" sz="1800" dirty="0" smtClean="0"/>
              <a:t>Dispatch. It was too much data to show in one session.</a:t>
            </a:r>
            <a:endParaRPr lang="en-US" sz="1800" dirty="0"/>
          </a:p>
          <a:p>
            <a:endParaRPr lang="en-US" sz="1800" dirty="0"/>
          </a:p>
          <a:p>
            <a:pPr marL="0" indent="0">
              <a:buNone/>
            </a:pPr>
            <a:endParaRPr lang="en-US" sz="1800" b="1" u="sng" dirty="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4232088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381000" y="752475"/>
            <a:ext cx="8305800" cy="5570538"/>
          </a:xfrm>
        </p:spPr>
        <p:txBody>
          <a:bodyPr/>
          <a:lstStyle/>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Determine </a:t>
            </a:r>
            <a:r>
              <a:rPr lang="en-US" sz="1800" dirty="0">
                <a:solidFill>
                  <a:srgbClr val="000000"/>
                </a:solidFill>
                <a:ea typeface="Calibri" panose="020F0502020204030204" pitchFamily="34" charset="0"/>
              </a:rPr>
              <a:t>the study period based on the </a:t>
            </a:r>
            <a:r>
              <a:rPr lang="en-US" sz="1800" dirty="0" smtClean="0">
                <a:solidFill>
                  <a:srgbClr val="000000"/>
                </a:solidFill>
                <a:ea typeface="Calibri" panose="020F0502020204030204" pitchFamily="34" charset="0"/>
              </a:rPr>
              <a:t>day </a:t>
            </a:r>
            <a:r>
              <a:rPr lang="en-US" sz="1800" dirty="0">
                <a:solidFill>
                  <a:srgbClr val="000000"/>
                </a:solidFill>
                <a:ea typeface="Calibri" panose="020F0502020204030204" pitchFamily="34" charset="0"/>
              </a:rPr>
              <a:t>of interest and run a sequential SCED for the entire study period using the Energy Offers from actual Real Time SCED runs. </a:t>
            </a:r>
            <a:endParaRPr lang="en-US" sz="1800" dirty="0" smtClean="0">
              <a:solidFill>
                <a:srgbClr val="000000"/>
              </a:solidFill>
              <a:ea typeface="Calibri" panose="020F0502020204030204" pitchFamily="34" charset="0"/>
            </a:endParaRP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Sequential SCED </a:t>
            </a:r>
            <a:r>
              <a:rPr lang="en-US" sz="1800" dirty="0">
                <a:solidFill>
                  <a:srgbClr val="000000"/>
                </a:solidFill>
                <a:ea typeface="Calibri" panose="020F0502020204030204" pitchFamily="34" charset="0"/>
              </a:rPr>
              <a:t>considered the “baseline” that simulates all resources </a:t>
            </a:r>
            <a:r>
              <a:rPr lang="en-US" sz="1800" u="sng" dirty="0">
                <a:solidFill>
                  <a:srgbClr val="000000"/>
                </a:solidFill>
                <a:ea typeface="Calibri" panose="020F0502020204030204" pitchFamily="34" charset="0"/>
              </a:rPr>
              <a:t>following base points </a:t>
            </a:r>
            <a:r>
              <a:rPr lang="en-US" sz="1800" dirty="0">
                <a:solidFill>
                  <a:srgbClr val="000000"/>
                </a:solidFill>
                <a:ea typeface="Calibri" panose="020F0502020204030204" pitchFamily="34" charset="0"/>
              </a:rPr>
              <a:t>while the GTBD mimics the production case</a:t>
            </a:r>
            <a:r>
              <a:rPr lang="en-US" sz="1800" dirty="0" smtClean="0">
                <a:solidFill>
                  <a:srgbClr val="000000"/>
                </a:solidFill>
                <a:ea typeface="Calibri" panose="020F0502020204030204" pitchFamily="34" charset="0"/>
              </a:rPr>
              <a:t>.</a:t>
            </a: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Run MIRTM </a:t>
            </a:r>
            <a:r>
              <a:rPr lang="en-US" sz="1800" dirty="0"/>
              <a:t>Separate Commitment and Dispatch </a:t>
            </a:r>
            <a:r>
              <a:rPr lang="en-US" sz="1800" dirty="0" smtClean="0">
                <a:solidFill>
                  <a:srgbClr val="000000"/>
                </a:solidFill>
                <a:ea typeface="Calibri" panose="020F0502020204030204" pitchFamily="34" charset="0"/>
              </a:rPr>
              <a:t>with different offer structures (</a:t>
            </a:r>
            <a:r>
              <a:rPr lang="en-US" sz="1800" dirty="0" smtClean="0"/>
              <a:t>SPO </a:t>
            </a:r>
            <a:r>
              <a:rPr lang="en-US" sz="1800" dirty="0"/>
              <a:t>Prod. SCED </a:t>
            </a:r>
            <a:r>
              <a:rPr lang="en-US" sz="1800" dirty="0" smtClean="0"/>
              <a:t>EOCs,</a:t>
            </a:r>
            <a:r>
              <a:rPr lang="en-US" sz="1800" dirty="0" smtClean="0">
                <a:solidFill>
                  <a:srgbClr val="000000"/>
                </a:solidFill>
                <a:ea typeface="Calibri" panose="020F0502020204030204" pitchFamily="34" charset="0"/>
              </a:rPr>
              <a:t> </a:t>
            </a:r>
            <a:r>
              <a:rPr lang="en-US" sz="1800" dirty="0" smtClean="0"/>
              <a:t>3PO, SPO) </a:t>
            </a:r>
            <a:r>
              <a:rPr lang="en-US" sz="1800" dirty="0" smtClean="0">
                <a:solidFill>
                  <a:srgbClr val="000000"/>
                </a:solidFill>
                <a:ea typeface="Calibri" panose="020F0502020204030204" pitchFamily="34" charset="0"/>
              </a:rPr>
              <a:t>as inputs</a:t>
            </a:r>
            <a:r>
              <a:rPr lang="en-US" sz="1800" dirty="0">
                <a:solidFill>
                  <a:srgbClr val="000000"/>
                </a:solidFill>
                <a:ea typeface="Calibri" panose="020F0502020204030204" pitchFamily="34" charset="0"/>
              </a:rPr>
              <a:t> while the GTBD mimics the production case</a:t>
            </a:r>
            <a:r>
              <a:rPr lang="en-US" sz="1800" dirty="0" smtClean="0">
                <a:solidFill>
                  <a:srgbClr val="000000"/>
                </a:solidFill>
                <a:ea typeface="Calibri" panose="020F0502020204030204" pitchFamily="34" charset="0"/>
              </a:rPr>
              <a:t>.</a:t>
            </a:r>
          </a:p>
          <a:p>
            <a:pPr marL="742950" indent="-285750">
              <a:spcBef>
                <a:spcPts val="0"/>
              </a:spcBef>
              <a:spcAft>
                <a:spcPts val="1000"/>
              </a:spcAft>
            </a:pPr>
            <a:endParaRPr lang="en-US" sz="1800" dirty="0" smtClean="0">
              <a:solidFill>
                <a:srgbClr val="000000"/>
              </a:solidFill>
              <a:ea typeface="Calibri" panose="020F0502020204030204" pitchFamily="34" charset="0"/>
            </a:endParaRPr>
          </a:p>
          <a:p>
            <a:pPr marL="742950" indent="-285750">
              <a:spcBef>
                <a:spcPts val="0"/>
              </a:spcBef>
              <a:spcAft>
                <a:spcPts val="1000"/>
              </a:spcAft>
            </a:pPr>
            <a:r>
              <a:rPr lang="en-US" sz="1800" dirty="0" smtClean="0">
                <a:solidFill>
                  <a:srgbClr val="000000"/>
                </a:solidFill>
                <a:ea typeface="Calibri" panose="020F0502020204030204" pitchFamily="34" charset="0"/>
              </a:rPr>
              <a:t>Use new STLF and Wind Persistence to “look ahead” 30 minutes to determine if commitments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132442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Study Process</a:t>
            </a:r>
            <a:endParaRPr lang="en-US" b="1" dirty="0">
              <a:solidFill>
                <a:schemeClr val="accent1"/>
              </a:solidFill>
            </a:endParaRPr>
          </a:p>
        </p:txBody>
      </p:sp>
      <p:sp>
        <p:nvSpPr>
          <p:cNvPr id="3" name="Content Placeholder 2"/>
          <p:cNvSpPr>
            <a:spLocks noGrp="1"/>
          </p:cNvSpPr>
          <p:nvPr>
            <p:ph idx="1"/>
          </p:nvPr>
        </p:nvSpPr>
        <p:spPr>
          <a:xfrm>
            <a:off x="152400" y="982662"/>
            <a:ext cx="8382000" cy="5570538"/>
          </a:xfrm>
        </p:spPr>
        <p:txBody>
          <a:bodyPr/>
          <a:lstStyle/>
          <a:p>
            <a:pPr marL="742950" indent="-2857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Production </a:t>
            </a:r>
            <a:r>
              <a:rPr lang="en-US" sz="1800" dirty="0" smtClean="0">
                <a:solidFill>
                  <a:srgbClr val="000000"/>
                </a:solidFill>
                <a:ea typeface="Calibri" panose="020F0502020204030204" pitchFamily="34" charset="0"/>
              </a:rPr>
              <a:t>Costs:  Four Components</a:t>
            </a:r>
            <a:endParaRPr lang="en-US" sz="1800" dirty="0">
              <a:solidFill>
                <a:srgbClr val="000000"/>
              </a:solidFill>
              <a:ea typeface="Calibri" panose="020F0502020204030204" pitchFamily="34" charset="0"/>
            </a:endParaRPr>
          </a:p>
          <a:p>
            <a:pPr marL="1143000" lvl="1">
              <a:spcBef>
                <a:spcPts val="0"/>
              </a:spcBef>
              <a:spcAft>
                <a:spcPts val="1000"/>
              </a:spcAft>
            </a:pPr>
            <a:r>
              <a:rPr lang="en-US" sz="1600" u="sng" dirty="0">
                <a:solidFill>
                  <a:srgbClr val="000000"/>
                </a:solidFill>
                <a:ea typeface="Calibri" panose="020F0502020204030204" pitchFamily="34" charset="0"/>
              </a:rPr>
              <a:t>Generation </a:t>
            </a:r>
            <a:r>
              <a:rPr lang="en-US" sz="1600" u="sng" dirty="0" smtClean="0">
                <a:solidFill>
                  <a:srgbClr val="000000"/>
                </a:solidFill>
                <a:ea typeface="Calibri" panose="020F0502020204030204" pitchFamily="34" charset="0"/>
              </a:rPr>
              <a:t>Costs:</a:t>
            </a:r>
            <a:r>
              <a:rPr lang="en-US" sz="1600" dirty="0" smtClean="0">
                <a:solidFill>
                  <a:srgbClr val="000000"/>
                </a:solidFill>
                <a:ea typeface="Calibri" panose="020F0502020204030204" pitchFamily="34" charset="0"/>
              </a:rPr>
              <a:t> </a:t>
            </a:r>
            <a:r>
              <a:rPr lang="en-US" sz="1600" dirty="0"/>
              <a:t>Integrate Step 2 EOC from LSL to BP + Power Balance Violation </a:t>
            </a:r>
          </a:p>
          <a:p>
            <a:pPr marL="1143000" lvl="1">
              <a:spcBef>
                <a:spcPts val="0"/>
              </a:spcBef>
              <a:spcAft>
                <a:spcPts val="1000"/>
              </a:spcAft>
            </a:pPr>
            <a:r>
              <a:rPr lang="en-US" sz="1600" u="sng" dirty="0"/>
              <a:t>Transmission Penalty </a:t>
            </a:r>
            <a:r>
              <a:rPr lang="en-US" sz="1600" u="sng" dirty="0" smtClean="0"/>
              <a:t>Cost</a:t>
            </a:r>
            <a:r>
              <a:rPr lang="en-US" sz="1600" dirty="0" smtClean="0"/>
              <a:t>: </a:t>
            </a:r>
            <a:r>
              <a:rPr lang="en-US" sz="1600" dirty="0"/>
              <a:t>Violated MW * Shadow Price </a:t>
            </a:r>
          </a:p>
          <a:p>
            <a:pPr marL="1143000" lvl="1">
              <a:spcBef>
                <a:spcPts val="0"/>
              </a:spcBef>
              <a:spcAft>
                <a:spcPts val="1000"/>
              </a:spcAft>
            </a:pPr>
            <a:r>
              <a:rPr lang="en-US" sz="1600" u="sng" dirty="0"/>
              <a:t>QSGR Startup/</a:t>
            </a:r>
            <a:r>
              <a:rPr lang="en-US" sz="1600" u="sng" dirty="0" err="1"/>
              <a:t>Mingen</a:t>
            </a:r>
            <a:r>
              <a:rPr lang="en-US" sz="1600" u="sng" dirty="0"/>
              <a:t> </a:t>
            </a:r>
            <a:r>
              <a:rPr lang="en-US" sz="1600" u="sng" dirty="0" smtClean="0"/>
              <a:t>Cost</a:t>
            </a:r>
            <a:r>
              <a:rPr lang="en-US" sz="1600" dirty="0" smtClean="0"/>
              <a:t>: Startup </a:t>
            </a:r>
            <a:r>
              <a:rPr lang="en-US" sz="1600" dirty="0"/>
              <a:t>and Minimum </a:t>
            </a:r>
            <a:r>
              <a:rPr lang="en-US" sz="1600" dirty="0" smtClean="0"/>
              <a:t>Energy </a:t>
            </a:r>
            <a:r>
              <a:rPr lang="en-US" sz="1600" dirty="0"/>
              <a:t>Costs </a:t>
            </a:r>
            <a:endParaRPr lang="en-US" sz="1600" dirty="0" smtClean="0"/>
          </a:p>
          <a:p>
            <a:pPr marL="1143000" lvl="1">
              <a:spcBef>
                <a:spcPts val="0"/>
              </a:spcBef>
              <a:spcAft>
                <a:spcPts val="1000"/>
              </a:spcAft>
            </a:pPr>
            <a:r>
              <a:rPr lang="en-US" sz="1600" u="sng" dirty="0"/>
              <a:t>Blocky Load </a:t>
            </a:r>
            <a:r>
              <a:rPr lang="en-US" sz="1600" u="sng" dirty="0" smtClean="0"/>
              <a:t>Cost</a:t>
            </a:r>
            <a:r>
              <a:rPr lang="en-US" sz="1600" dirty="0"/>
              <a:t>:</a:t>
            </a:r>
            <a:r>
              <a:rPr lang="en-US" sz="1600" dirty="0" smtClean="0"/>
              <a:t> </a:t>
            </a:r>
            <a:r>
              <a:rPr lang="en-US" sz="1600" dirty="0"/>
              <a:t>Bid Price * Commit MW </a:t>
            </a:r>
            <a:endParaRPr lang="en-US" sz="1600" dirty="0">
              <a:solidFill>
                <a:srgbClr val="000000"/>
              </a:solidFill>
            </a:endParaRPr>
          </a:p>
          <a:p>
            <a:pPr marL="742950">
              <a:spcBef>
                <a:spcPts val="0"/>
              </a:spcBef>
              <a:spcAft>
                <a:spcPts val="1000"/>
              </a:spcAft>
            </a:pPr>
            <a:endParaRPr lang="en-US" sz="1800" dirty="0">
              <a:solidFill>
                <a:srgbClr val="000000"/>
              </a:solidFill>
              <a:ea typeface="Calibri" panose="020F0502020204030204" pitchFamily="34" charset="0"/>
            </a:endParaRPr>
          </a:p>
          <a:p>
            <a:pPr marL="742950">
              <a:spcBef>
                <a:spcPts val="0"/>
              </a:spcBef>
              <a:spcAft>
                <a:spcPts val="1000"/>
              </a:spcAft>
            </a:pPr>
            <a:r>
              <a:rPr lang="en-US" sz="1800" dirty="0" smtClean="0">
                <a:solidFill>
                  <a:srgbClr val="000000"/>
                </a:solidFill>
                <a:ea typeface="Calibri" panose="020F0502020204030204" pitchFamily="34" charset="0"/>
              </a:rPr>
              <a:t>Calculate </a:t>
            </a:r>
            <a:r>
              <a:rPr lang="en-US" sz="1800" dirty="0">
                <a:solidFill>
                  <a:srgbClr val="000000"/>
                </a:solidFill>
                <a:ea typeface="Calibri" panose="020F0502020204030204" pitchFamily="34" charset="0"/>
              </a:rPr>
              <a:t>Make Whole</a:t>
            </a:r>
          </a:p>
          <a:p>
            <a:pPr marL="1143000" lvl="1">
              <a:spcBef>
                <a:spcPts val="0"/>
              </a:spcBef>
              <a:spcAft>
                <a:spcPts val="1000"/>
              </a:spcAft>
            </a:pPr>
            <a:r>
              <a:rPr lang="en-US" sz="1600" dirty="0"/>
              <a:t>QSGR Make </a:t>
            </a:r>
            <a:r>
              <a:rPr lang="en-US" sz="1600" dirty="0" smtClean="0"/>
              <a:t>whole </a:t>
            </a:r>
            <a:r>
              <a:rPr lang="en-US" sz="1600" dirty="0"/>
              <a:t>across entire study period</a:t>
            </a:r>
          </a:p>
          <a:p>
            <a:pPr marL="1543050" lvl="2">
              <a:spcBef>
                <a:spcPts val="0"/>
              </a:spcBef>
              <a:spcAft>
                <a:spcPts val="1000"/>
              </a:spcAft>
            </a:pPr>
            <a:r>
              <a:rPr lang="en-US" sz="1600" dirty="0"/>
              <a:t>Prod. SCED &amp; Seq. SCED: Emergency Operations QSGR payments (Per 6.6.9 (3))</a:t>
            </a:r>
          </a:p>
          <a:p>
            <a:pPr marL="1543050" lvl="2">
              <a:spcBef>
                <a:spcPts val="0"/>
              </a:spcBef>
              <a:spcAft>
                <a:spcPts val="1000"/>
              </a:spcAft>
            </a:pPr>
            <a:r>
              <a:rPr lang="en-US" sz="1600" dirty="0"/>
              <a:t> MIRTM: Max(0,QSGR Verifiable </a:t>
            </a:r>
            <a:r>
              <a:rPr lang="en-US" sz="1600" dirty="0" smtClean="0"/>
              <a:t>Cost </a:t>
            </a:r>
            <a:r>
              <a:rPr lang="en-US" sz="1600" dirty="0"/>
              <a:t>- QSGR </a:t>
            </a:r>
            <a:r>
              <a:rPr lang="en-US" sz="1600" dirty="0" smtClean="0"/>
              <a:t>Revenue) </a:t>
            </a:r>
            <a:endParaRPr lang="en-US" sz="1600" dirty="0"/>
          </a:p>
          <a:p>
            <a:pPr marL="1143000" lvl="1">
              <a:spcBef>
                <a:spcPts val="0"/>
              </a:spcBef>
              <a:spcAft>
                <a:spcPts val="1000"/>
              </a:spcAft>
            </a:pPr>
            <a:r>
              <a:rPr lang="en-US" sz="1600" dirty="0"/>
              <a:t>Blocky Load Make whole across entire study period</a:t>
            </a:r>
          </a:p>
          <a:p>
            <a:pPr marL="1543050" lvl="2">
              <a:spcBef>
                <a:spcPts val="0"/>
              </a:spcBef>
              <a:spcAft>
                <a:spcPts val="1000"/>
              </a:spcAft>
            </a:pPr>
            <a:r>
              <a:rPr lang="en-US" sz="1600" dirty="0" smtClean="0"/>
              <a:t>MIRTM: Max(0</a:t>
            </a:r>
            <a:r>
              <a:rPr lang="en-US" sz="1600" dirty="0"/>
              <a:t>, [Bid Price * Commit MW</a:t>
            </a:r>
            <a:r>
              <a:rPr lang="en-US" sz="1600" dirty="0" smtClean="0"/>
              <a:t>] -[</a:t>
            </a:r>
            <a:r>
              <a:rPr lang="en-US" sz="1600" dirty="0"/>
              <a:t>Binding LMP * Commit MW</a:t>
            </a:r>
            <a:r>
              <a:rPr lang="en-US" sz="1600" dirty="0" smtClean="0"/>
              <a:t>]) </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42201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Blocky Load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1800" dirty="0" smtClean="0"/>
              <a:t>Offers were received for 12 Blocky Loads from DSWG</a:t>
            </a:r>
          </a:p>
          <a:p>
            <a:pPr>
              <a:lnSpc>
                <a:spcPct val="150000"/>
              </a:lnSpc>
            </a:pPr>
            <a:r>
              <a:rPr lang="en-US" sz="1800" dirty="0" smtClean="0"/>
              <a:t>A total of 366 MW split between the load zones (each zone has 12 resources)</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p:cNvPicPr>
            <a:picLocks noChangeAspect="1"/>
          </p:cNvPicPr>
          <p:nvPr/>
        </p:nvPicPr>
        <p:blipFill>
          <a:blip r:embed="rId3"/>
          <a:stretch>
            <a:fillRect/>
          </a:stretch>
        </p:blipFill>
        <p:spPr>
          <a:xfrm>
            <a:off x="914400" y="2209800"/>
            <a:ext cx="7391400" cy="4038600"/>
          </a:xfrm>
          <a:prstGeom prst="rect">
            <a:avLst/>
          </a:prstGeom>
        </p:spPr>
      </p:pic>
    </p:spTree>
    <p:extLst>
      <p:ext uri="{BB962C8B-B14F-4D97-AF65-F5344CB8AC3E}">
        <p14:creationId xmlns:p14="http://schemas.microsoft.com/office/powerpoint/2010/main" val="2671382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Generation Resource Temporal Constraints</a:t>
            </a:r>
            <a:endParaRPr lang="en-US" b="1" dirty="0">
              <a:solidFill>
                <a:schemeClr val="accent1"/>
              </a:solidFill>
            </a:endParaRPr>
          </a:p>
        </p:txBody>
      </p:sp>
      <p:sp>
        <p:nvSpPr>
          <p:cNvPr id="3" name="Content Placeholder 2"/>
          <p:cNvSpPr>
            <a:spLocks noGrp="1"/>
          </p:cNvSpPr>
          <p:nvPr>
            <p:ph idx="1"/>
          </p:nvPr>
        </p:nvSpPr>
        <p:spPr>
          <a:xfrm>
            <a:off x="304800" y="1128441"/>
            <a:ext cx="8534400" cy="4967559"/>
          </a:xfrm>
        </p:spPr>
        <p:txBody>
          <a:bodyPr/>
          <a:lstStyle/>
          <a:p>
            <a:pPr marL="0" indent="0">
              <a:lnSpc>
                <a:spcPct val="150000"/>
              </a:lnSpc>
              <a:buNone/>
            </a:pPr>
            <a:r>
              <a:rPr lang="en-US" sz="1600" dirty="0" smtClean="0"/>
              <a:t>All Resources that are Quick Start qualified are considered “fast responding resources”. If the Resource was “OUT” or “ONTEST” during the study period they are not considered as “committable”			</a:t>
            </a:r>
            <a:endParaRPr lang="en-US" sz="1600" dirty="0">
              <a:solidFill>
                <a:schemeClr val="accent6">
                  <a:lumMod val="60000"/>
                  <a:lumOff val="40000"/>
                </a:schemeClr>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04389240"/>
              </p:ext>
            </p:extLst>
          </p:nvPr>
        </p:nvGraphicFramePr>
        <p:xfrm>
          <a:off x="1111250" y="2476500"/>
          <a:ext cx="6921500" cy="3543300"/>
        </p:xfrm>
        <a:graphic>
          <a:graphicData uri="http://schemas.openxmlformats.org/drawingml/2006/table">
            <a:tbl>
              <a:tblPr/>
              <a:tblGrid>
                <a:gridCol w="1395080"/>
                <a:gridCol w="1284108"/>
                <a:gridCol w="1483858"/>
                <a:gridCol w="1474346"/>
                <a:gridCol w="1284108"/>
              </a:tblGrid>
              <a:tr h="381000">
                <a:tc gridSpan="5">
                  <a:txBody>
                    <a:bodyPr/>
                    <a:lstStyle/>
                    <a:p>
                      <a:pPr algn="ctr" fontAlgn="ctr"/>
                      <a:r>
                        <a:rPr lang="en-US" sz="1600" b="1" i="0" u="none" strike="noStrike">
                          <a:solidFill>
                            <a:srgbClr val="890C58"/>
                          </a:solidFill>
                          <a:effectLst/>
                          <a:latin typeface="Calibri" panose="020F0502020204030204" pitchFamily="34" charset="0"/>
                        </a:rPr>
                        <a:t>Gas Turbines (36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gridSpan="5">
                  <a:txBody>
                    <a:bodyPr/>
                    <a:lstStyle/>
                    <a:p>
                      <a:pPr algn="ctr" fontAlgn="ctr"/>
                      <a:r>
                        <a:rPr lang="en-US" sz="1600" b="1" i="0" u="none" strike="noStrike">
                          <a:solidFill>
                            <a:srgbClr val="890C58"/>
                          </a:solidFill>
                          <a:effectLst/>
                          <a:latin typeface="Calibri" panose="020F0502020204030204" pitchFamily="34" charset="0"/>
                        </a:rPr>
                        <a:t>Reciprocating Engines (3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gridSpan="5">
                  <a:txBody>
                    <a:bodyPr/>
                    <a:lstStyle/>
                    <a:p>
                      <a:pPr algn="ctr" fontAlgn="ctr"/>
                      <a:r>
                        <a:rPr lang="en-US" sz="1600" b="1" i="0" u="none" strike="noStrike">
                          <a:solidFill>
                            <a:srgbClr val="890C58"/>
                          </a:solidFill>
                          <a:effectLst/>
                          <a:latin typeface="Calibri" panose="020F0502020204030204" pitchFamily="34" charset="0"/>
                        </a:rPr>
                        <a:t>Wartsilas (4 units)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3400">
                <a:tc>
                  <a:txBody>
                    <a:bodyPr/>
                    <a:lstStyle/>
                    <a:p>
                      <a:pPr algn="ctr" fontAlgn="ctr"/>
                      <a:r>
                        <a:rPr lang="en-US" sz="1600" b="1" i="0" u="none" strike="noStrike">
                          <a:solidFill>
                            <a:srgbClr val="FFFFFF"/>
                          </a:solidFill>
                          <a:effectLst/>
                          <a:latin typeface="Calibri" panose="020F0502020204030204" pitchFamily="34" charset="0"/>
                        </a:rPr>
                        <a:t>Minimum On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Minimum Off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Cold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Intermedate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c>
                  <a:txBody>
                    <a:bodyPr/>
                    <a:lstStyle/>
                    <a:p>
                      <a:pPr algn="ctr" fontAlgn="ctr"/>
                      <a:r>
                        <a:rPr lang="en-US" sz="1600" b="1" i="0" u="none" strike="noStrike">
                          <a:solidFill>
                            <a:srgbClr val="FFFFFF"/>
                          </a:solidFill>
                          <a:effectLst/>
                          <a:latin typeface="Calibri" panose="020F0502020204030204" pitchFamily="34" charset="0"/>
                        </a:rPr>
                        <a:t>Hot Start-Up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EC7"/>
                    </a:solidFill>
                  </a:tcPr>
                </a:tc>
              </a:tr>
              <a:tr h="266700">
                <a:tc>
                  <a:txBody>
                    <a:bodyPr/>
                    <a:lstStyle/>
                    <a:p>
                      <a:pPr algn="ctr" fontAlgn="b"/>
                      <a:r>
                        <a:rPr lang="en-US" sz="1600" b="0" i="0" u="none" strike="noStrike">
                          <a:solidFill>
                            <a:srgbClr val="000000"/>
                          </a:solidFill>
                          <a:effectLst/>
                          <a:latin typeface="Calibri" panose="020F0502020204030204" pitchFamily="34" charset="0"/>
                        </a:rPr>
                        <a:t>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68279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Responding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t>Four average Verifiable Costs groups were identified. </a:t>
            </a:r>
          </a:p>
          <a:p>
            <a:pPr>
              <a:lnSpc>
                <a:spcPct val="150000"/>
              </a:lnSpc>
            </a:pPr>
            <a:r>
              <a:rPr lang="en-US" sz="2000" dirty="0" smtClean="0"/>
              <a:t>Each Fast Responding Resources is assigned a group cost based on HRL/LSL</a:t>
            </a:r>
          </a:p>
          <a:p>
            <a:pPr>
              <a:lnSpc>
                <a:spcPct val="150000"/>
              </a:lnSpc>
            </a:pPr>
            <a:r>
              <a:rPr lang="en-US" sz="2000" dirty="0"/>
              <a:t>The Single Part offer is structured in order to recover Start Up and Minimum Energy cost over the Minimum On </a:t>
            </a:r>
            <a:r>
              <a:rPr lang="en-US" sz="2000" dirty="0" smtClean="0"/>
              <a:t>time and can vary due to individual units’ LSL</a:t>
            </a:r>
            <a:endParaRPr lang="en-US" sz="2000" dirty="0"/>
          </a:p>
          <a:p>
            <a:pPr>
              <a:lnSpc>
                <a:spcPct val="150000"/>
              </a:lnSpc>
            </a:pPr>
            <a:r>
              <a:rPr lang="en-US" sz="2000" dirty="0" smtClean="0"/>
              <a:t>Minimum EOC and Min. Gen. is $75 if Resource had Non-Spin responsibility during study period</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365037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Simulation Assumptions – Fast Responding Resources</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lnSpc>
                <a:spcPct val="150000"/>
              </a:lnSpc>
            </a:pPr>
            <a:r>
              <a:rPr lang="en-US" sz="2000" dirty="0" smtClean="0"/>
              <a:t>Sample of costs used (SPO can vary per unit depending on LSL):</a:t>
            </a:r>
          </a:p>
          <a:p>
            <a:pPr>
              <a:lnSpc>
                <a:spcPct val="150000"/>
              </a:lnSpc>
            </a:pPr>
            <a:endParaRPr lang="en-US" sz="2000" dirty="0" smtClean="0"/>
          </a:p>
          <a:p>
            <a:pPr>
              <a:lnSpc>
                <a:spcPct val="150000"/>
              </a:lnSpc>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12429223"/>
              </p:ext>
            </p:extLst>
          </p:nvPr>
        </p:nvGraphicFramePr>
        <p:xfrm>
          <a:off x="328613" y="1919696"/>
          <a:ext cx="8486774" cy="1737904"/>
        </p:xfrm>
        <a:graphic>
          <a:graphicData uri="http://schemas.openxmlformats.org/drawingml/2006/table">
            <a:tbl>
              <a:tblPr/>
              <a:tblGrid>
                <a:gridCol w="719477"/>
                <a:gridCol w="755196"/>
                <a:gridCol w="741930"/>
                <a:gridCol w="1002166"/>
                <a:gridCol w="902154"/>
                <a:gridCol w="1228725"/>
                <a:gridCol w="979714"/>
                <a:gridCol w="989919"/>
                <a:gridCol w="1167493"/>
              </a:tblGrid>
              <a:tr h="132080">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Res Type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HRL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LRL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a:solidFill>
                            <a:srgbClr val="000000"/>
                          </a:solidFill>
                          <a:effectLst/>
                          <a:latin typeface="Calibri" panose="020F0502020204030204" pitchFamily="34" charset="0"/>
                        </a:rPr>
                        <a:t>Seasonal LSL (MW)</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Startup Cost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Min-Energy Price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Min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Max EOC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c>
                  <a:txBody>
                    <a:bodyPr/>
                    <a:lstStyle/>
                    <a:p>
                      <a:pPr marL="0" marR="0" algn="ctr" fontAlgn="t">
                        <a:spcBef>
                          <a:spcPts val="0"/>
                        </a:spcBef>
                        <a:spcAft>
                          <a:spcPts val="0"/>
                        </a:spcAft>
                      </a:pPr>
                      <a:r>
                        <a:rPr lang="en-US" sz="1100" dirty="0">
                          <a:solidFill>
                            <a:srgbClr val="000000"/>
                          </a:solidFill>
                          <a:effectLst/>
                          <a:latin typeface="Calibri" panose="020F0502020204030204" pitchFamily="34" charset="0"/>
                        </a:rPr>
                        <a:t>Single Part Cost ($/</a:t>
                      </a:r>
                      <a:r>
                        <a:rPr lang="en-US" sz="1100" dirty="0" err="1">
                          <a:solidFill>
                            <a:srgbClr val="000000"/>
                          </a:solidFill>
                          <a:effectLst/>
                          <a:latin typeface="Calibri" panose="020F0502020204030204" pitchFamily="34" charset="0"/>
                        </a:rPr>
                        <a:t>MWh</a:t>
                      </a:r>
                      <a:r>
                        <a:rPr lang="en-US" sz="1100" dirty="0">
                          <a:solidFill>
                            <a:srgbClr val="000000"/>
                          </a:solidFill>
                          <a:effectLst/>
                          <a:latin typeface="Calibri" panose="020F0502020204030204" pitchFamily="34" charset="0"/>
                        </a:rPr>
                        <a: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solidFill>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54.0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13.0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4,322.05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52.39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30.86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33.91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1,287.26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12.0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3,448.99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48.85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28.47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31.05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1,198.51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a:solidFill>
                            <a:srgbClr val="000000"/>
                          </a:solidFill>
                          <a:effectLst/>
                          <a:latin typeface="Calibri" panose="020F0502020204030204" pitchFamily="34" charset="0"/>
                        </a:rPr>
                        <a:t>SCLE90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95.0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6,058.75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56.12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40.35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41.88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              647.21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25256">
                <a:tc>
                  <a:txBody>
                    <a:bodyPr/>
                    <a:lstStyle/>
                    <a:p>
                      <a:pPr marL="0" marR="0" fontAlgn="t">
                        <a:spcBef>
                          <a:spcPts val="0"/>
                        </a:spcBef>
                        <a:spcAft>
                          <a:spcPts val="0"/>
                        </a:spcAft>
                      </a:pPr>
                      <a:r>
                        <a:rPr lang="en-US" sz="1100" dirty="0">
                          <a:solidFill>
                            <a:srgbClr val="000000"/>
                          </a:solidFill>
                          <a:effectLst/>
                          <a:latin typeface="Calibri" panose="020F0502020204030204" pitchFamily="34" charset="0"/>
                        </a:rPr>
                        <a:t>DSL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8.9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962.21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39.93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34.84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a:solidFill>
                            <a:srgbClr val="000000"/>
                          </a:solidFill>
                          <a:effectLst/>
                          <a:latin typeface="Calibri" panose="020F0502020204030204" pitchFamily="34" charset="0"/>
                        </a:rPr>
                        <a:t>39.79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r" fontAlgn="t">
                        <a:spcBef>
                          <a:spcPts val="0"/>
                        </a:spcBef>
                        <a:spcAft>
                          <a:spcPts val="0"/>
                        </a:spcAft>
                      </a:pPr>
                      <a:r>
                        <a:rPr lang="en-US" sz="1100" dirty="0">
                          <a:solidFill>
                            <a:srgbClr val="000000"/>
                          </a:solidFill>
                          <a:effectLst/>
                          <a:latin typeface="Calibri" panose="020F0502020204030204" pitchFamily="34" charset="0"/>
                        </a:rPr>
                        <a:t>           1,964.34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382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Other Assumptions – Days Analyzed</a:t>
            </a:r>
            <a:endParaRPr lang="en-US" b="1" dirty="0">
              <a:solidFill>
                <a:schemeClr val="accent1"/>
              </a:solidFill>
            </a:endParaRPr>
          </a:p>
        </p:txBody>
      </p:sp>
      <p:sp>
        <p:nvSpPr>
          <p:cNvPr id="3" name="Content Placeholder 2"/>
          <p:cNvSpPr>
            <a:spLocks noGrp="1"/>
          </p:cNvSpPr>
          <p:nvPr>
            <p:ph idx="1"/>
          </p:nvPr>
        </p:nvSpPr>
        <p:spPr>
          <a:xfrm>
            <a:off x="152400" y="990600"/>
            <a:ext cx="8534400" cy="5486400"/>
          </a:xfrm>
        </p:spPr>
        <p:txBody>
          <a:bodyPr/>
          <a:lstStyle/>
          <a:p>
            <a:pPr lvl="1">
              <a:lnSpc>
                <a:spcPct val="150000"/>
              </a:lnSpc>
              <a:buFont typeface="Arial" panose="020B0604020202020204" pitchFamily="34" charset="0"/>
              <a:buChar char="•"/>
            </a:pPr>
            <a:r>
              <a:rPr lang="en-US" sz="1800" dirty="0" smtClean="0"/>
              <a:t>The Capacity from all Fast Responding Resources is considered online in MIRTM study runs; this has the impact of changing the Operating Reserve Demand Curve (ORDC) calculation slightly; however, the resource capacity is only shifted from offline to online.</a:t>
            </a:r>
          </a:p>
          <a:p>
            <a:pPr lvl="1">
              <a:lnSpc>
                <a:spcPct val="150000"/>
              </a:lnSpc>
              <a:buFont typeface="Arial" panose="020B0604020202020204" pitchFamily="34" charset="0"/>
              <a:buChar char="•"/>
            </a:pPr>
            <a:r>
              <a:rPr lang="en-US" sz="1800" dirty="0" smtClean="0"/>
              <a:t>The Block Load Resources are considered “new” Resources for MIRTM which increases the RTOLCAP and shifts the curve to the right by 366MW.</a:t>
            </a:r>
          </a:p>
          <a:p>
            <a:pPr lvl="1">
              <a:lnSpc>
                <a:spcPct val="150000"/>
              </a:lnSpc>
              <a:buFont typeface="Arial" panose="020B0604020202020204" pitchFamily="34" charset="0"/>
              <a:buChar char="•"/>
            </a:pPr>
            <a:r>
              <a:rPr lang="en-US" sz="1800" dirty="0" smtClean="0"/>
              <a:t>The Reliability Deployment Price Adder in MIRTM treats the deployment by ERCOT as a “deployment event” therefore MIRTM may find a RTDP when Production and Sequential SCED did not. </a:t>
            </a:r>
          </a:p>
          <a:p>
            <a:pPr lvl="1">
              <a:lnSpc>
                <a:spcPct val="150000"/>
              </a:lnSpc>
              <a:buFont typeface="Arial" panose="020B0604020202020204" pitchFamily="34" charset="0"/>
              <a:buChar char="•"/>
            </a:pPr>
            <a:r>
              <a:rPr lang="en-US" sz="1800" dirty="0" smtClean="0"/>
              <a:t>MIRTM Commitment </a:t>
            </a:r>
            <a:r>
              <a:rPr lang="en-US" sz="1800" dirty="0"/>
              <a:t>decisions are based on new short-term load forecast and DC tie schedule changes while </a:t>
            </a:r>
            <a:r>
              <a:rPr lang="en-US" sz="1800" dirty="0" smtClean="0"/>
              <a:t>dispatch uses production SCED GTBD based on old short-term load forecast ramp and regulation component</a:t>
            </a:r>
            <a:endParaRPr lang="en-US" sz="1800" dirty="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219823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GTBD Calculation </a:t>
            </a:r>
            <a:r>
              <a:rPr lang="en-US" b="1" dirty="0" smtClean="0">
                <a:solidFill>
                  <a:schemeClr val="accent1"/>
                </a:solidFill>
              </a:rPr>
              <a:t>Methodology Recap</a:t>
            </a:r>
            <a:endParaRPr lang="en-US" b="1"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954812"/>
                <a:ext cx="8534400" cy="5486400"/>
              </a:xfrm>
            </p:spPr>
            <p:txBody>
              <a:bodyPr/>
              <a:lstStyle/>
              <a:p>
                <a:pPr marL="0" indent="0">
                  <a:spcBef>
                    <a:spcPts val="0"/>
                  </a:spcBef>
                  <a:buNone/>
                </a:pPr>
                <a:r>
                  <a:rPr lang="en-US" sz="1800" b="1" dirty="0" smtClean="0"/>
                  <a:t>Production SCED Methodology</a:t>
                </a:r>
                <a:endParaRPr lang="en-US" sz="1800" b="1" dirty="0"/>
              </a:p>
              <a:p>
                <a:pPr marL="0" indent="0">
                  <a:spcBef>
                    <a:spcPts val="0"/>
                  </a:spcBef>
                  <a:buNone/>
                </a:pPr>
                <a:endParaRPr lang="en-US" sz="1800" b="1" dirty="0"/>
              </a:p>
              <a:p>
                <a:pPr marL="0" indent="0">
                  <a:spcBef>
                    <a:spcPts val="0"/>
                  </a:spcBef>
                  <a:buNone/>
                </a:pPr>
                <a14:m>
                  <m:oMathPara xmlns:m="http://schemas.openxmlformats.org/officeDocument/2006/math">
                    <m:oMathParaPr>
                      <m:jc m:val="left"/>
                    </m:oMathParaPr>
                    <m:oMath xmlns:m="http://schemas.openxmlformats.org/officeDocument/2006/math">
                      <m:r>
                        <m:rPr>
                          <m:sty m:val="p"/>
                        </m:rPr>
                        <a:rPr lang="en-US" sz="1800" dirty="0">
                          <a:latin typeface="Cambria Math" panose="02040503050406030204" pitchFamily="18" charset="0"/>
                        </a:rPr>
                        <m:t>S</m:t>
                      </m:r>
                      <m:r>
                        <m:rPr>
                          <m:sty m:val="p"/>
                        </m:rPr>
                        <a:rPr lang="en-US" sz="1800" b="0" i="0" dirty="0" smtClean="0">
                          <a:latin typeface="Cambria Math" panose="02040503050406030204" pitchFamily="18" charset="0"/>
                        </a:rPr>
                        <m:t>CED</m:t>
                      </m:r>
                      <m:r>
                        <a:rPr lang="en-US" sz="1800">
                          <a:latin typeface="Cambria Math" panose="02040503050406030204" pitchFamily="18" charset="0"/>
                        </a:rPr>
                        <m:t> </m:t>
                      </m:r>
                      <m:r>
                        <a:rPr lang="en-US" sz="1800" i="1">
                          <a:latin typeface="Cambria Math" panose="02040503050406030204" pitchFamily="18" charset="0"/>
                        </a:rPr>
                        <m:t>𝐺𝑇𝐵𝐷</m:t>
                      </m:r>
                      <m:r>
                        <a:rPr lang="en-US" sz="180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TelemMW</m:t>
                          </m:r>
                        </m:e>
                        <m:sub>
                          <m:r>
                            <a:rPr lang="en-US" sz="1800" b="0" i="0" smtClean="0">
                              <a:latin typeface="Cambria Math" panose="02040503050406030204" pitchFamily="18" charset="0"/>
                            </a:rPr>
                            <m:t>0</m:t>
                          </m:r>
                        </m:sub>
                      </m:sSub>
                    </m:oMath>
                  </m:oMathPara>
                </a14:m>
                <a:endParaRPr lang="en-US" sz="1800" b="0" i="0" dirty="0" smtClean="0">
                  <a:latin typeface="Cambria Math" panose="02040503050406030204" pitchFamily="18" charset="0"/>
                </a:endParaRPr>
              </a:p>
              <a:p>
                <a:pPr marL="0" indent="0">
                  <a:spcBef>
                    <a:spcPts val="0"/>
                  </a:spcBef>
                  <a:buNone/>
                </a:pPr>
                <a:r>
                  <a:rPr lang="en-US" sz="1800" b="0" dirty="0" smtClean="0"/>
                  <a:t>      </a:t>
                </a:r>
                <a14:m>
                  <m:oMath xmlns:m="http://schemas.openxmlformats.org/officeDocument/2006/math">
                    <m:r>
                      <a:rPr lang="en-US" sz="1800" b="0" i="0" smtClean="0">
                        <a:latin typeface="Cambria Math" panose="02040503050406030204" pitchFamily="18" charset="0"/>
                      </a:rPr>
                      <m:t>+</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K</m:t>
                    </m:r>
                    <m:r>
                      <a:rPr lang="en-US" sz="1800" b="0" i="0" smtClean="0">
                        <a:latin typeface="Cambria Math" panose="02040503050406030204" pitchFamily="18" charset="0"/>
                      </a:rPr>
                      <m:t>3∗</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Current</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STLF</m:t>
                        </m:r>
                        <m:r>
                          <a:rPr lang="en-US" sz="1800" b="0" i="0" smtClean="0">
                            <a:latin typeface="Cambria Math" panose="02040503050406030204" pitchFamily="18" charset="0"/>
                          </a:rPr>
                          <m:t> 5 </m:t>
                        </m:r>
                        <m:r>
                          <m:rPr>
                            <m:sty m:val="p"/>
                          </m:rPr>
                          <a:rPr lang="en-US" sz="1800" b="0" i="0" smtClean="0">
                            <a:latin typeface="Cambria Math" panose="02040503050406030204" pitchFamily="18" charset="0"/>
                          </a:rPr>
                          <m:t>Min</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Ramp</m:t>
                        </m:r>
                      </m:e>
                    </m:d>
                  </m:oMath>
                </a14:m>
                <a:endParaRPr lang="en-US" sz="1800" b="0" i="0" dirty="0" smtClean="0">
                  <a:latin typeface="Cambria Math" panose="02040503050406030204" pitchFamily="18" charset="0"/>
                </a:endParaRPr>
              </a:p>
              <a:p>
                <a:pPr marL="0" indent="0">
                  <a:spcBef>
                    <a:spcPts val="0"/>
                  </a:spcBef>
                  <a:buNone/>
                </a:pPr>
                <a:r>
                  <a:rPr lang="en-US" sz="1800" b="0" dirty="0" smtClean="0"/>
                  <a:t>      </a:t>
                </a:r>
                <a14:m>
                  <m:oMath xmlns:m="http://schemas.openxmlformats.org/officeDocument/2006/math">
                    <m:r>
                      <a:rPr lang="en-US" sz="1800" b="0" i="0" smtClean="0">
                        <a:latin typeface="Cambria Math" panose="02040503050406030204" pitchFamily="18" charset="0"/>
                      </a:rPr>
                      <m:t>+</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K</m:t>
                    </m:r>
                    <m:r>
                      <a:rPr lang="en-US" sz="1800" b="0" i="0" smtClean="0">
                        <a:latin typeface="Cambria Math" panose="02040503050406030204" pitchFamily="18" charset="0"/>
                      </a:rPr>
                      <m:t>4 ∗(</m:t>
                    </m:r>
                    <m:r>
                      <m:rPr>
                        <m:sty m:val="p"/>
                      </m:rPr>
                      <a:rPr lang="en-US" sz="1800" b="0" i="0" smtClean="0">
                        <a:latin typeface="Cambria Math" panose="02040503050406030204" pitchFamily="18" charset="0"/>
                      </a:rPr>
                      <m:t>Rolling</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Average</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Reg</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Up</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Deployed</m:t>
                    </m:r>
                    <m:r>
                      <a:rPr lang="en-US" sz="1800" b="0" i="0" smtClean="0">
                        <a:latin typeface="Cambria Math" panose="02040503050406030204" pitchFamily="18" charset="0"/>
                      </a:rPr>
                      <m:t>)</m:t>
                    </m:r>
                  </m:oMath>
                </a14:m>
                <a:endParaRPr lang="en-US" sz="1800" dirty="0"/>
              </a:p>
              <a:p>
                <a:pPr marL="0" indent="0">
                  <a:spcBef>
                    <a:spcPts val="0"/>
                  </a:spcBef>
                  <a:buNone/>
                </a:pPr>
                <a:r>
                  <a:rPr lang="en-US" sz="1800" dirty="0"/>
                  <a:t>	</a:t>
                </a:r>
              </a:p>
              <a:p>
                <a:pPr marL="0" indent="0">
                  <a:spcBef>
                    <a:spcPts val="0"/>
                  </a:spcBef>
                  <a:buNone/>
                </a:pPr>
                <a:r>
                  <a:rPr lang="en-US" sz="1800" b="1" dirty="0" smtClean="0"/>
                  <a:t>Methodology for MIRTM Study</a:t>
                </a:r>
                <a:endParaRPr lang="en-US" sz="1800" b="1" dirty="0"/>
              </a:p>
              <a:p>
                <a:pPr>
                  <a:spcBef>
                    <a:spcPts val="0"/>
                  </a:spcBef>
                </a:pPr>
                <a:endParaRPr lang="en-US" sz="1800" i="1" dirty="0">
                  <a:latin typeface="Cambria Math" panose="02040503050406030204" pitchFamily="18" charset="0"/>
                </a:endParaRPr>
              </a:p>
              <a:p>
                <a:pPr marL="0" indent="0">
                  <a:spcBef>
                    <a:spcPts val="0"/>
                  </a:spcBef>
                  <a:buNone/>
                </a:pPr>
                <a14:m>
                  <m:oMathPara xmlns:m="http://schemas.openxmlformats.org/officeDocument/2006/math">
                    <m:oMathParaPr>
                      <m:jc m:val="left"/>
                    </m:oMathParaPr>
                    <m:oMath xmlns:m="http://schemas.openxmlformats.org/officeDocument/2006/math">
                      <m:r>
                        <m:rPr>
                          <m:sty m:val="p"/>
                        </m:rPr>
                        <a:rPr lang="en-US" sz="1800">
                          <a:latin typeface="Cambria Math" panose="02040503050406030204" pitchFamily="18" charset="0"/>
                        </a:rPr>
                        <m:t>MIRTM</m:t>
                      </m:r>
                      <m:r>
                        <a:rPr lang="en-US" sz="1800">
                          <a:latin typeface="Cambria Math" panose="02040503050406030204" pitchFamily="18" charset="0"/>
                        </a:rPr>
                        <m:t> </m:t>
                      </m:r>
                      <m:r>
                        <a:rPr lang="en-US" sz="1800" i="1">
                          <a:latin typeface="Cambria Math" panose="02040503050406030204" pitchFamily="18" charset="0"/>
                        </a:rPr>
                        <m:t>𝐺𝑇𝐵𝐷</m:t>
                      </m:r>
                      <m:d>
                        <m:dPr>
                          <m:ctrlPr>
                            <a:rPr lang="en-US" sz="1800" i="1">
                              <a:latin typeface="Cambria Math" panose="02040503050406030204" pitchFamily="18" charset="0"/>
                            </a:rPr>
                          </m:ctrlPr>
                        </m:dPr>
                        <m:e>
                          <m:r>
                            <a:rPr lang="en-US" sz="1800" i="1">
                              <a:latin typeface="Cambria Math" panose="02040503050406030204" pitchFamily="18" charset="0"/>
                            </a:rPr>
                            <m:t>𝑖</m:t>
                          </m:r>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i="1">
                                  <a:latin typeface="Cambria Math" panose="02040503050406030204" pitchFamily="18" charset="0"/>
                                </a:rPr>
                                <m:t>𝑆𝐶𝐸𝐷</m:t>
                              </m:r>
                              <m:r>
                                <a:rPr lang="en-US" sz="1800" i="1">
                                  <a:latin typeface="Cambria Math" panose="02040503050406030204" pitchFamily="18" charset="0"/>
                                </a:rPr>
                                <m:t> </m:t>
                              </m:r>
                              <m:r>
                                <a:rPr lang="en-US" sz="1800" i="1">
                                  <a:latin typeface="Cambria Math" panose="02040503050406030204" pitchFamily="18" charset="0"/>
                                </a:rPr>
                                <m:t>𝐺𝑇𝐵𝐷</m:t>
                              </m:r>
                              <m:r>
                                <a:rPr lang="en-US" sz="1800" i="1">
                                  <a:latin typeface="Cambria Math" panose="02040503050406030204" pitchFamily="18" charset="0"/>
                                </a:rPr>
                                <m:t>                                               </m:t>
                              </m:r>
                              <m:r>
                                <a:rPr lang="en-US" sz="1800" i="1">
                                  <a:latin typeface="Cambria Math" panose="02040503050406030204" pitchFamily="18" charset="0"/>
                                </a:rPr>
                                <m:t>                                                        </m:t>
                              </m:r>
                              <m:r>
                                <a:rPr lang="en-US" sz="1800" i="1">
                                  <a:latin typeface="Cambria Math" panose="02040503050406030204" pitchFamily="18" charset="0"/>
                                </a:rPr>
                                <m:t>𝑖</m:t>
                              </m:r>
                              <m:r>
                                <a:rPr lang="en-US" sz="1800" i="1">
                                  <a:latin typeface="Cambria Math" panose="02040503050406030204" pitchFamily="18" charset="0"/>
                                </a:rPr>
                                <m:t>=1</m:t>
                              </m:r>
                            </m:e>
                            <m:e>
                              <m:r>
                                <a:rPr lang="en-US" sz="1800" i="1">
                                  <a:latin typeface="Cambria Math" panose="02040503050406030204" pitchFamily="18" charset="0"/>
                                </a:rPr>
                                <m:t>𝑇𝑒𝑙𝑒𝑚𝑀</m:t>
                              </m:r>
                              <m:sSub>
                                <m:sSubPr>
                                  <m:ctrlPr>
                                    <a:rPr lang="en-US" sz="1800" i="1">
                                      <a:latin typeface="Cambria Math" panose="02040503050406030204" pitchFamily="18" charset="0"/>
                                    </a:rPr>
                                  </m:ctrlPr>
                                </m:sSubPr>
                                <m:e>
                                  <m:r>
                                    <a:rPr lang="en-US" sz="1800" i="1">
                                      <a:latin typeface="Cambria Math" panose="02040503050406030204" pitchFamily="18" charset="0"/>
                                    </a:rPr>
                                    <m:t>𝑊</m:t>
                                  </m:r>
                                </m:e>
                                <m:sub>
                                  <m:r>
                                    <a:rPr lang="en-US" sz="1800" i="1">
                                      <a:latin typeface="Cambria Math" panose="02040503050406030204" pitchFamily="18" charset="0"/>
                                    </a:rPr>
                                    <m:t>0</m:t>
                                  </m:r>
                                </m:sub>
                              </m:sSub>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b="0" i="1" smtClean="0">
                                      <a:latin typeface="Cambria Math" panose="02040503050406030204" pitchFamily="18" charset="0"/>
                                    </a:rPr>
                                    <m:t>𝑁𝑒𝑤</m:t>
                                  </m:r>
                                  <m:r>
                                    <a:rPr lang="en-US" sz="1800" b="0" i="1" smtClean="0">
                                      <a:latin typeface="Cambria Math" panose="02040503050406030204" pitchFamily="18" charset="0"/>
                                    </a:rPr>
                                    <m:t> </m:t>
                                  </m:r>
                                  <m:r>
                                    <a:rPr lang="en-US" sz="1800" i="1">
                                      <a:latin typeface="Cambria Math" panose="02040503050406030204" pitchFamily="18" charset="0"/>
                                    </a:rPr>
                                    <m:t>𝑆𝑇𝐿</m:t>
                                  </m:r>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𝑁𝑒𝑤</m:t>
                                  </m:r>
                                  <m:r>
                                    <a:rPr lang="en-US" sz="1800" b="0" i="1" smtClean="0">
                                      <a:latin typeface="Cambria Math" panose="02040503050406030204" pitchFamily="18" charset="0"/>
                                    </a:rPr>
                                    <m:t> </m:t>
                                  </m:r>
                                  <m:r>
                                    <a:rPr lang="en-US" sz="1800" i="1">
                                      <a:latin typeface="Cambria Math" panose="02040503050406030204" pitchFamily="18" charset="0"/>
                                    </a:rPr>
                                    <m:t>𝑆𝑇𝐿</m:t>
                                  </m:r>
                                  <m:sSub>
                                    <m:sSubPr>
                                      <m:ctrlPr>
                                        <a:rPr lang="en-US" sz="1800" i="1">
                                          <a:latin typeface="Cambria Math" panose="02040503050406030204" pitchFamily="18" charset="0"/>
                                        </a:rPr>
                                      </m:ctrlPr>
                                    </m:sSubPr>
                                    <m:e>
                                      <m:r>
                                        <a:rPr lang="en-US" sz="1800" i="1">
                                          <a:latin typeface="Cambria Math" panose="02040503050406030204" pitchFamily="18" charset="0"/>
                                        </a:rPr>
                                        <m:t>𝐹</m:t>
                                      </m:r>
                                    </m:e>
                                    <m:sub>
                                      <m:r>
                                        <a:rPr lang="en-US" sz="1800" i="1">
                                          <a:latin typeface="Cambria Math" panose="02040503050406030204" pitchFamily="18" charset="0"/>
                                        </a:rPr>
                                        <m:t>0</m:t>
                                      </m:r>
                                    </m:sub>
                                  </m:sSub>
                                </m:e>
                              </m:d>
                              <m:r>
                                <a:rPr lang="en-US" sz="1800" i="1">
                                  <a:latin typeface="Cambria Math" panose="02040503050406030204" pitchFamily="18" charset="0"/>
                                </a:rPr>
                                <m:t>+(</m:t>
                              </m:r>
                              <m:r>
                                <a:rPr lang="en-US" sz="1800" i="1">
                                  <a:latin typeface="Cambria Math" panose="02040503050406030204" pitchFamily="18" charset="0"/>
                                </a:rPr>
                                <m:t>𝐷𝐶𝑇𝑖</m:t>
                              </m:r>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𝐷𝐶𝑇𝑖</m:t>
                              </m:r>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0</m:t>
                                  </m:r>
                                </m:sub>
                              </m:sSub>
                              <m:r>
                                <a:rPr lang="en-US" sz="1800" i="1">
                                  <a:latin typeface="Cambria Math" panose="02040503050406030204" pitchFamily="18" charset="0"/>
                                </a:rPr>
                                <m:t>)     </m:t>
                              </m:r>
                              <m:r>
                                <a:rPr lang="en-US" sz="1800" i="1">
                                  <a:latin typeface="Cambria Math" panose="02040503050406030204" pitchFamily="18" charset="0"/>
                                </a:rPr>
                                <m:t>𝑖</m:t>
                              </m:r>
                              <m:r>
                                <a:rPr lang="en-US" sz="1800" i="1">
                                  <a:latin typeface="Cambria Math" panose="02040503050406030204" pitchFamily="18" charset="0"/>
                                </a:rPr>
                                <m:t>&gt;1</m:t>
                              </m:r>
                            </m:e>
                          </m:eqArr>
                        </m:e>
                      </m:d>
                    </m:oMath>
                  </m:oMathPara>
                </a14:m>
                <a:endParaRPr lang="en-US" sz="1800" dirty="0"/>
              </a:p>
              <a:p>
                <a:pPr>
                  <a:spcBef>
                    <a:spcPts val="0"/>
                  </a:spcBef>
                </a:pPr>
                <a:endParaRPr lang="en-US" sz="1800" dirty="0"/>
              </a:p>
              <a:p>
                <a:pPr marL="0" indent="0">
                  <a:spcBef>
                    <a:spcPts val="0"/>
                  </a:spcBef>
                  <a:buNone/>
                </a:pPr>
                <a:r>
                  <a:rPr lang="en-US" sz="1800" i="1" dirty="0"/>
                  <a:t>TelemMW</a:t>
                </a:r>
                <a:r>
                  <a:rPr lang="en-US" sz="1800" i="1" baseline="-25000" dirty="0"/>
                  <a:t>0</a:t>
                </a:r>
                <a:r>
                  <a:rPr lang="en-US" sz="1800" i="1" dirty="0"/>
                  <a:t> = Sum of Telemetered </a:t>
                </a:r>
                <a:r>
                  <a:rPr lang="en-US" sz="1800" i="1" dirty="0" smtClean="0"/>
                  <a:t>Generation </a:t>
                </a:r>
                <a:r>
                  <a:rPr lang="en-US" sz="1800" i="1" dirty="0"/>
                  <a:t>output at </a:t>
                </a:r>
                <a:r>
                  <a:rPr lang="en-US" sz="1800" i="1" dirty="0"/>
                  <a:t>r</a:t>
                </a:r>
                <a:r>
                  <a:rPr lang="en-US" sz="1800" i="1" dirty="0" smtClean="0"/>
                  <a:t>un time</a:t>
                </a:r>
              </a:p>
              <a:p>
                <a:pPr marL="0" indent="0">
                  <a:spcBef>
                    <a:spcPts val="0"/>
                  </a:spcBef>
                  <a:buNone/>
                </a:pPr>
                <a:r>
                  <a:rPr lang="en-US" sz="1800" i="1" dirty="0" smtClean="0"/>
                  <a:t>K3 value varies from 1.2 to 1.3 depending on study date</a:t>
                </a:r>
              </a:p>
              <a:p>
                <a:pPr marL="0" indent="0">
                  <a:spcBef>
                    <a:spcPts val="0"/>
                  </a:spcBef>
                  <a:buNone/>
                </a:pPr>
                <a:r>
                  <a:rPr lang="en-US" sz="1800" i="1" dirty="0" smtClean="0"/>
                  <a:t>K4 </a:t>
                </a:r>
                <a:r>
                  <a:rPr lang="en-US" sz="1800" i="1" dirty="0"/>
                  <a:t>value varies from </a:t>
                </a:r>
                <a:r>
                  <a:rPr lang="en-US" sz="1800" i="1" dirty="0" smtClean="0"/>
                  <a:t>0.3 </a:t>
                </a:r>
                <a:r>
                  <a:rPr lang="en-US" sz="1800" i="1" dirty="0"/>
                  <a:t>to </a:t>
                </a:r>
                <a:r>
                  <a:rPr lang="en-US" sz="1800" i="1" dirty="0" smtClean="0"/>
                  <a:t>0.5 </a:t>
                </a:r>
                <a:r>
                  <a:rPr lang="en-US" sz="1800" i="1" dirty="0"/>
                  <a:t>depending on study date</a:t>
                </a:r>
              </a:p>
              <a:p>
                <a:pPr>
                  <a:spcBef>
                    <a:spcPts val="0"/>
                  </a:spcBef>
                </a:pPr>
                <a:endParaRPr lang="en-US" sz="1800" i="1" dirty="0"/>
              </a:p>
              <a:p>
                <a:pPr marL="0" indent="0">
                  <a:spcBef>
                    <a:spcPts val="0"/>
                  </a:spcBef>
                  <a:buNone/>
                </a:pPr>
                <a:r>
                  <a:rPr lang="en-US" sz="1800" i="1" dirty="0" err="1"/>
                  <a:t>i</a:t>
                </a:r>
                <a:r>
                  <a:rPr lang="en-US" sz="1800" i="1" dirty="0"/>
                  <a:t> = 5-Minute MIRTM Intervals Within Study Window </a:t>
                </a:r>
              </a:p>
              <a:p>
                <a:pPr marL="0" indent="0">
                  <a:spcBef>
                    <a:spcPts val="0"/>
                  </a:spcBef>
                  <a:buNone/>
                </a:pPr>
                <a:r>
                  <a:rPr lang="en-US" sz="1800" i="1" dirty="0"/>
                  <a:t>(ex: </a:t>
                </a:r>
                <a:r>
                  <a:rPr lang="en-US" sz="1800" i="1" dirty="0" err="1"/>
                  <a:t>i</a:t>
                </a:r>
                <a:r>
                  <a:rPr lang="en-US" sz="1800" i="1" dirty="0"/>
                  <a:t>=6 represents 30 Min. Ahead)</a:t>
                </a:r>
              </a:p>
              <a:p>
                <a:pPr lvl="1">
                  <a:lnSpc>
                    <a:spcPct val="150000"/>
                  </a:lnSpc>
                  <a:buFont typeface="Arial" panose="020B0604020202020204" pitchFamily="34" charset="0"/>
                  <a:buChar char="•"/>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954812"/>
                <a:ext cx="8534400" cy="5486400"/>
              </a:xfrm>
              <a:blipFill rotWithShape="0">
                <a:blip r:embed="rId3"/>
                <a:stretch>
                  <a:fillRect l="-643" t="-667"/>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139555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a:t>
            </a:r>
            <a:r>
              <a:rPr lang="en-US" smtClean="0"/>
              <a:t>– Changes since </a:t>
            </a:r>
            <a:r>
              <a:rPr lang="en-US" dirty="0" smtClean="0"/>
              <a:t>August SAWG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sp>
        <p:nvSpPr>
          <p:cNvPr id="3" name="TextBox 2"/>
          <p:cNvSpPr txBox="1"/>
          <p:nvPr/>
        </p:nvSpPr>
        <p:spPr>
          <a:xfrm>
            <a:off x="457200" y="914400"/>
            <a:ext cx="81534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Make the processing of Combined Cycles consistent between MIRTM and </a:t>
            </a:r>
            <a:r>
              <a:rPr lang="en-US" sz="2000" dirty="0" smtClean="0"/>
              <a:t>Sequential </a:t>
            </a:r>
            <a:r>
              <a:rPr lang="en-US" sz="2000" dirty="0"/>
              <a:t>SCED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Correct the Minimum Energy for Resources carrying Non Spin to agree with $75 </a:t>
            </a:r>
            <a:r>
              <a:rPr lang="en-US" sz="2000" dirty="0" smtClean="0"/>
              <a:t>Energy offer curve</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Streamline the Commitment Summary to two categories: </a:t>
            </a:r>
          </a:p>
          <a:p>
            <a:pPr marL="685800" lvl="1" indent="-342900">
              <a:buFont typeface="Wingdings" panose="05000000000000000000" pitchFamily="2" charset="2"/>
              <a:buChar char="ü"/>
            </a:pPr>
            <a:r>
              <a:rPr lang="en-US" sz="2000" dirty="0"/>
              <a:t>Count of Resources below </a:t>
            </a:r>
            <a:r>
              <a:rPr lang="en-US" sz="2000" dirty="0" smtClean="0"/>
              <a:t>cost</a:t>
            </a:r>
            <a:endParaRPr lang="en-US" sz="2000" dirty="0"/>
          </a:p>
          <a:p>
            <a:pPr marL="685800" lvl="1" indent="-342900">
              <a:buFont typeface="Wingdings" panose="05000000000000000000" pitchFamily="2" charset="2"/>
              <a:buChar char="ü"/>
            </a:pPr>
            <a:r>
              <a:rPr lang="en-US" sz="2000" dirty="0"/>
              <a:t>Count of Resources at or above </a:t>
            </a:r>
            <a:r>
              <a:rPr lang="en-US" sz="2000" dirty="0" smtClean="0"/>
              <a:t>cost</a:t>
            </a:r>
            <a:endParaRPr lang="en-US" sz="2000" dirty="0"/>
          </a:p>
          <a:p>
            <a:pPr lvl="1"/>
            <a:endParaRPr lang="en-US" sz="2000" dirty="0"/>
          </a:p>
          <a:p>
            <a:pPr marL="342900" indent="-342900">
              <a:buFont typeface="Arial" panose="020B0604020202020204" pitchFamily="34" charset="0"/>
              <a:buChar char="•"/>
            </a:pPr>
            <a:r>
              <a:rPr lang="en-US" sz="2000" dirty="0"/>
              <a:t>Corrected two study days that had short SCED runs which caused double counting in the </a:t>
            </a:r>
            <a:r>
              <a:rPr lang="en-US" sz="2000" dirty="0" smtClean="0"/>
              <a:t>MIRTM </a:t>
            </a:r>
            <a:r>
              <a:rPr lang="en-US" sz="2000" dirty="0"/>
              <a:t>post process </a:t>
            </a:r>
            <a:endParaRPr lang="en-US" sz="2000" dirty="0" smtClean="0"/>
          </a:p>
          <a:p>
            <a:endParaRPr lang="en-US" sz="2000" dirty="0"/>
          </a:p>
          <a:p>
            <a:pPr marL="342900" indent="-342900">
              <a:buFont typeface="Arial" panose="020B0604020202020204" pitchFamily="34" charset="0"/>
              <a:buChar char="•"/>
            </a:pPr>
            <a:r>
              <a:rPr lang="en-US" sz="2000" dirty="0" smtClean="0"/>
              <a:t>Determination and book keeping of noncompetitive constraints are different between MIRTM and Seq. SCED: ERCOT will evaluate the impact and actions taken, if any, at a future SAWG meeting</a:t>
            </a:r>
            <a:endParaRPr lang="en-US" sz="2000" dirty="0"/>
          </a:p>
        </p:txBody>
      </p:sp>
    </p:spTree>
    <p:extLst>
      <p:ext uri="{BB962C8B-B14F-4D97-AF65-F5344CB8AC3E}">
        <p14:creationId xmlns:p14="http://schemas.microsoft.com/office/powerpoint/2010/main" val="264261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Background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sp>
        <p:nvSpPr>
          <p:cNvPr id="3" name="Rectangle 2"/>
          <p:cNvSpPr/>
          <p:nvPr/>
        </p:nvSpPr>
        <p:spPr>
          <a:xfrm>
            <a:off x="190500" y="712967"/>
            <a:ext cx="8839200" cy="5632311"/>
          </a:xfrm>
          <a:prstGeom prst="rect">
            <a:avLst/>
          </a:prstGeom>
        </p:spPr>
        <p:txBody>
          <a:bodyPr wrap="square" anchor="ctr">
            <a:spAutoFit/>
          </a:bodyPr>
          <a:lstStyle/>
          <a:p>
            <a:pPr marL="285750" indent="-285750">
              <a:buFont typeface="Arial" panose="020B0604020202020204" pitchFamily="34" charset="0"/>
              <a:buChar char="•"/>
            </a:pPr>
            <a:r>
              <a:rPr lang="en-US" dirty="0">
                <a:solidFill>
                  <a:prstClr val="black"/>
                </a:solidFill>
              </a:rPr>
              <a:t>For the Real-Time Market, two features, namely, co-optimization of ancillary service with energy and commitment of fast resources have been discussed even during the initial design of the Nodal Market</a:t>
            </a:r>
            <a:r>
              <a:rPr lang="en-US" dirty="0" smtClean="0">
                <a:solidFill>
                  <a:prstClr val="black"/>
                </a:solidFill>
              </a:rPr>
              <a:t>.</a:t>
            </a:r>
          </a:p>
          <a:p>
            <a:pPr marL="742950" lvl="1" indent="-285750">
              <a:buFont typeface="Arial" panose="020B0604020202020204" pitchFamily="34" charset="0"/>
              <a:buChar char="•"/>
            </a:pPr>
            <a:r>
              <a:rPr lang="en-US" dirty="0" smtClean="0">
                <a:solidFill>
                  <a:prstClr val="black"/>
                </a:solidFill>
              </a:rPr>
              <a:t>Direct Testimony of Dr. David B. Patton, PUCT Docket No. 31540, pp.23-41, November 10</a:t>
            </a:r>
            <a:r>
              <a:rPr lang="en-US" baseline="30000" dirty="0" smtClean="0">
                <a:solidFill>
                  <a:prstClr val="black"/>
                </a:solidFill>
              </a:rPr>
              <a:t>th</a:t>
            </a:r>
            <a:r>
              <a:rPr lang="en-US" dirty="0" smtClean="0">
                <a:solidFill>
                  <a:prstClr val="black"/>
                </a:solidFill>
              </a:rPr>
              <a:t>, 2005</a:t>
            </a:r>
            <a:endParaRPr lang="en-US" dirty="0">
              <a:solidFill>
                <a:srgbClr val="FF0000"/>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The </a:t>
            </a:r>
            <a:r>
              <a:rPr lang="en-US" dirty="0">
                <a:solidFill>
                  <a:prstClr val="black"/>
                </a:solidFill>
              </a:rPr>
              <a:t>Multi-Interval Real-Time Market (MRITM) is the initiative to scope out an enhancement that utilizes forecasts of near-term system conditions to create binding commitments, if required, for relatively quick responding (but not quick enough for the current 5-minute SCED) Generation and Load Resources to meet those conditions in the most economical manner</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The </a:t>
            </a:r>
            <a:r>
              <a:rPr lang="en-US" dirty="0">
                <a:solidFill>
                  <a:prstClr val="black"/>
                </a:solidFill>
              </a:rPr>
              <a:t>greatest challenge to an effective MIRTM has been ERCOT’s ability to generate as input to the MIRTM, short-term forecasts of system condition that is of acceptable accuracy. Stakeholders and the Commission have raised this concern.</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The </a:t>
            </a:r>
            <a:r>
              <a:rPr lang="en-US" dirty="0">
                <a:solidFill>
                  <a:prstClr val="black"/>
                </a:solidFill>
              </a:rPr>
              <a:t>key forecasted input data </a:t>
            </a:r>
            <a:r>
              <a:rPr lang="en-US" dirty="0" smtClean="0">
                <a:solidFill>
                  <a:prstClr val="black"/>
                </a:solidFill>
              </a:rPr>
              <a:t>are:</a:t>
            </a:r>
          </a:p>
          <a:p>
            <a:pPr marL="742950" lvl="1" indent="-285750">
              <a:buFont typeface="Arial" panose="020B0604020202020204" pitchFamily="34" charset="0"/>
              <a:buChar char="•"/>
            </a:pPr>
            <a:r>
              <a:rPr lang="en-US" dirty="0" smtClean="0">
                <a:solidFill>
                  <a:prstClr val="black"/>
                </a:solidFill>
              </a:rPr>
              <a:t>Load Forecast</a:t>
            </a:r>
          </a:p>
          <a:p>
            <a:pPr marL="742950" lvl="1" indent="-285750">
              <a:buFont typeface="Arial" panose="020B0604020202020204" pitchFamily="34" charset="0"/>
              <a:buChar char="•"/>
            </a:pPr>
            <a:r>
              <a:rPr lang="en-US" dirty="0" smtClean="0">
                <a:solidFill>
                  <a:prstClr val="black"/>
                </a:solidFill>
              </a:rPr>
              <a:t>Wind Forecast</a:t>
            </a:r>
          </a:p>
          <a:p>
            <a:pPr marL="742950" lvl="1" indent="-285750">
              <a:buFont typeface="Arial" panose="020B0604020202020204" pitchFamily="34" charset="0"/>
              <a:buChar char="•"/>
            </a:pPr>
            <a:r>
              <a:rPr lang="en-US" dirty="0" smtClean="0">
                <a:solidFill>
                  <a:prstClr val="black"/>
                </a:solidFill>
              </a:rPr>
              <a:t>Resource Status Forecast</a:t>
            </a:r>
            <a:endParaRPr lang="en-US" dirty="0">
              <a:solidFill>
                <a:prstClr val="black"/>
              </a:solidFill>
            </a:endParaRPr>
          </a:p>
        </p:txBody>
      </p:sp>
    </p:spTree>
    <p:extLst>
      <p:ext uri="{BB962C8B-B14F-4D97-AF65-F5344CB8AC3E}">
        <p14:creationId xmlns:p14="http://schemas.microsoft.com/office/powerpoint/2010/main" val="4057699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Average Price of All Study Dates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3" name="Picture 2"/>
          <p:cNvPicPr>
            <a:picLocks noChangeAspect="1"/>
          </p:cNvPicPr>
          <p:nvPr/>
        </p:nvPicPr>
        <p:blipFill>
          <a:blip r:embed="rId3"/>
          <a:stretch>
            <a:fillRect/>
          </a:stretch>
        </p:blipFill>
        <p:spPr>
          <a:xfrm>
            <a:off x="729128" y="762000"/>
            <a:ext cx="7685745" cy="5577840"/>
          </a:xfrm>
          <a:prstGeom prst="rect">
            <a:avLst/>
          </a:prstGeom>
        </p:spPr>
      </p:pic>
    </p:spTree>
    <p:extLst>
      <p:ext uri="{BB962C8B-B14F-4D97-AF65-F5344CB8AC3E}">
        <p14:creationId xmlns:p14="http://schemas.microsoft.com/office/powerpoint/2010/main" val="3494709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0795" y="762000"/>
            <a:ext cx="7698609" cy="5577840"/>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Production Cost of All Study Dates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
        <p:nvSpPr>
          <p:cNvPr id="6" name="TextBox 5"/>
          <p:cNvSpPr txBox="1"/>
          <p:nvPr/>
        </p:nvSpPr>
        <p:spPr>
          <a:xfrm>
            <a:off x="6629400" y="1179678"/>
            <a:ext cx="2209800" cy="861774"/>
          </a:xfrm>
          <a:prstGeom prst="rect">
            <a:avLst/>
          </a:prstGeom>
          <a:solidFill>
            <a:schemeClr val="bg1"/>
          </a:solidFill>
          <a:ln>
            <a:solidFill>
              <a:schemeClr val="tx1"/>
            </a:solidFill>
          </a:ln>
        </p:spPr>
        <p:txBody>
          <a:bodyPr wrap="square" rtlCol="0" anchor="ctr">
            <a:spAutoFit/>
          </a:bodyPr>
          <a:lstStyle/>
          <a:p>
            <a:pPr algn="just"/>
            <a:r>
              <a:rPr lang="en-US" sz="1000" dirty="0" smtClean="0"/>
              <a:t>Negative production costs are due to significant MW on output schedules. Production costs for those resources are -$250/</a:t>
            </a:r>
            <a:r>
              <a:rPr lang="en-US" sz="1000" dirty="0" err="1" smtClean="0"/>
              <a:t>MWh</a:t>
            </a:r>
            <a:r>
              <a:rPr lang="en-US" sz="1000" dirty="0" smtClean="0"/>
              <a:t> from LSL to output schedule.</a:t>
            </a:r>
            <a:endParaRPr lang="en-US" sz="1000" dirty="0"/>
          </a:p>
        </p:txBody>
      </p:sp>
    </p:spTree>
    <p:extLst>
      <p:ext uri="{BB962C8B-B14F-4D97-AF65-F5344CB8AC3E}">
        <p14:creationId xmlns:p14="http://schemas.microsoft.com/office/powerpoint/2010/main" val="552283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9592" y="807720"/>
            <a:ext cx="7824816" cy="5669280"/>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Make Whole Amounts of All Study Dates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4194508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22" name="Picture 21"/>
          <p:cNvPicPr>
            <a:picLocks noChangeAspect="1"/>
          </p:cNvPicPr>
          <p:nvPr/>
        </p:nvPicPr>
        <p:blipFill>
          <a:blip r:embed="rId3"/>
          <a:stretch>
            <a:fillRect/>
          </a:stretch>
        </p:blipFill>
        <p:spPr>
          <a:xfrm>
            <a:off x="774010" y="762000"/>
            <a:ext cx="7672179" cy="5562600"/>
          </a:xfrm>
          <a:prstGeom prst="rect">
            <a:avLst/>
          </a:prstGeom>
        </p:spPr>
      </p:pic>
    </p:spTree>
    <p:extLst>
      <p:ext uri="{BB962C8B-B14F-4D97-AF65-F5344CB8AC3E}">
        <p14:creationId xmlns:p14="http://schemas.microsoft.com/office/powerpoint/2010/main" val="947442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779443" y="762000"/>
            <a:ext cx="7665417" cy="5550819"/>
          </a:xfrm>
          <a:prstGeom prst="rect">
            <a:avLst/>
          </a:prstGeom>
        </p:spPr>
      </p:pic>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
        <p:nvSpPr>
          <p:cNvPr id="15" name="Left Brace 14"/>
          <p:cNvSpPr/>
          <p:nvPr/>
        </p:nvSpPr>
        <p:spPr>
          <a:xfrm rot="5400000">
            <a:off x="2371953" y="2841856"/>
            <a:ext cx="285294" cy="1676400"/>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16"/>
          <p:cNvSpPr txBox="1"/>
          <p:nvPr/>
        </p:nvSpPr>
        <p:spPr>
          <a:xfrm>
            <a:off x="1553378" y="2702379"/>
            <a:ext cx="1922443" cy="769441"/>
          </a:xfrm>
          <a:prstGeom prst="rect">
            <a:avLst/>
          </a:prstGeom>
          <a:solidFill>
            <a:schemeClr val="bg1"/>
          </a:solidFill>
          <a:ln>
            <a:solidFill>
              <a:schemeClr val="tx1"/>
            </a:solidFill>
          </a:ln>
        </p:spPr>
        <p:txBody>
          <a:bodyPr wrap="square" rtlCol="0" anchor="ctr">
            <a:spAutoFit/>
          </a:bodyPr>
          <a:lstStyle/>
          <a:p>
            <a:pPr algn="ctr"/>
            <a:r>
              <a:rPr lang="en-US" sz="1100" dirty="0"/>
              <a:t>Changes in ORDC price adders due to NCLRRRS calculation change in </a:t>
            </a:r>
            <a:r>
              <a:rPr lang="en-US" sz="1100" dirty="0" smtClean="0"/>
              <a:t>Seq. </a:t>
            </a:r>
            <a:r>
              <a:rPr lang="en-US" sz="1100" dirty="0"/>
              <a:t>SCED (NPC-LPC</a:t>
            </a:r>
            <a:r>
              <a:rPr lang="en-US" sz="1100" dirty="0" smtClean="0"/>
              <a:t>)</a:t>
            </a:r>
            <a:endParaRPr lang="en-US" sz="1100" dirty="0"/>
          </a:p>
        </p:txBody>
      </p:sp>
      <p:sp>
        <p:nvSpPr>
          <p:cNvPr id="18" name="Left Brace 17"/>
          <p:cNvSpPr/>
          <p:nvPr/>
        </p:nvSpPr>
        <p:spPr>
          <a:xfrm rot="5400000">
            <a:off x="5771172" y="-212740"/>
            <a:ext cx="285294" cy="4021961"/>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TextBox 18"/>
          <p:cNvSpPr txBox="1"/>
          <p:nvPr/>
        </p:nvSpPr>
        <p:spPr>
          <a:xfrm>
            <a:off x="4191000" y="2037844"/>
            <a:ext cx="3124903" cy="430887"/>
          </a:xfrm>
          <a:prstGeom prst="rect">
            <a:avLst/>
          </a:prstGeom>
          <a:solidFill>
            <a:schemeClr val="bg1"/>
          </a:solidFill>
          <a:ln>
            <a:solidFill>
              <a:schemeClr val="tx1"/>
            </a:solidFill>
          </a:ln>
        </p:spPr>
        <p:txBody>
          <a:bodyPr wrap="square" rtlCol="0" anchor="ctr">
            <a:spAutoFit/>
          </a:bodyPr>
          <a:lstStyle/>
          <a:p>
            <a:pPr algn="ctr"/>
            <a:r>
              <a:rPr lang="en-US" sz="1100" dirty="0" smtClean="0"/>
              <a:t>Changes in ORDC price adders due to 366 MW of new Blocky Load capacity in RTOLCAP</a:t>
            </a:r>
            <a:endParaRPr lang="en-US" sz="1100" dirty="0"/>
          </a:p>
        </p:txBody>
      </p:sp>
      <p:sp>
        <p:nvSpPr>
          <p:cNvPr id="20" name="TextBox 19"/>
          <p:cNvSpPr txBox="1"/>
          <p:nvPr/>
        </p:nvSpPr>
        <p:spPr>
          <a:xfrm>
            <a:off x="4686651" y="3258694"/>
            <a:ext cx="2133600" cy="430887"/>
          </a:xfrm>
          <a:prstGeom prst="rect">
            <a:avLst/>
          </a:prstGeom>
          <a:solidFill>
            <a:schemeClr val="bg1"/>
          </a:solidFill>
          <a:ln>
            <a:solidFill>
              <a:schemeClr val="tx1"/>
            </a:solidFill>
          </a:ln>
        </p:spPr>
        <p:txBody>
          <a:bodyPr wrap="square" rtlCol="0" anchor="ctr">
            <a:spAutoFit/>
          </a:bodyPr>
          <a:lstStyle/>
          <a:p>
            <a:pPr algn="ctr"/>
            <a:r>
              <a:rPr lang="en-US" sz="1100" dirty="0" smtClean="0"/>
              <a:t>Increase in prices due to offer assumptions (see offers slide)</a:t>
            </a:r>
            <a:endParaRPr lang="en-US" sz="1100" dirty="0"/>
          </a:p>
        </p:txBody>
      </p:sp>
      <p:cxnSp>
        <p:nvCxnSpPr>
          <p:cNvPr id="22" name="Straight Arrow Connector 21"/>
          <p:cNvCxnSpPr/>
          <p:nvPr/>
        </p:nvCxnSpPr>
        <p:spPr>
          <a:xfrm>
            <a:off x="6858000" y="347182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151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18726" y="762000"/>
            <a:ext cx="7782747" cy="5635782"/>
          </a:xfrm>
          <a:prstGeom prst="rect">
            <a:avLst/>
          </a:prstGeom>
        </p:spPr>
      </p:pic>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August 13,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11" name="TextBox 10"/>
          <p:cNvSpPr txBox="1"/>
          <p:nvPr/>
        </p:nvSpPr>
        <p:spPr>
          <a:xfrm>
            <a:off x="4800600" y="5181600"/>
            <a:ext cx="2133600" cy="430887"/>
          </a:xfrm>
          <a:prstGeom prst="rect">
            <a:avLst/>
          </a:prstGeom>
          <a:solidFill>
            <a:schemeClr val="bg1"/>
          </a:solidFill>
          <a:ln>
            <a:solidFill>
              <a:schemeClr val="tx1"/>
            </a:solidFill>
          </a:ln>
        </p:spPr>
        <p:txBody>
          <a:bodyPr wrap="square" rtlCol="0" anchor="ctr">
            <a:spAutoFit/>
          </a:bodyPr>
          <a:lstStyle/>
          <a:p>
            <a:pPr algn="ctr"/>
            <a:r>
              <a:rPr lang="en-US" sz="1100" dirty="0" smtClean="0"/>
              <a:t>MIRTM study scenarios had no make-whole</a:t>
            </a:r>
            <a:endParaRPr lang="en-US" sz="1100" dirty="0"/>
          </a:p>
        </p:txBody>
      </p:sp>
    </p:spTree>
    <p:extLst>
      <p:ext uri="{BB962C8B-B14F-4D97-AF65-F5344CB8AC3E}">
        <p14:creationId xmlns:p14="http://schemas.microsoft.com/office/powerpoint/2010/main" val="22158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HDL-GTBD</a:t>
            </a:r>
            <a:r>
              <a:rPr lang="en-US" dirty="0"/>
              <a:t> </a:t>
            </a:r>
            <a:r>
              <a:rPr lang="en-US" dirty="0" smtClean="0"/>
              <a:t>&amp; Price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445" b="6666"/>
          <a:stretch/>
        </p:blipFill>
        <p:spPr>
          <a:xfrm>
            <a:off x="0" y="6172200"/>
            <a:ext cx="9144000" cy="609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419600" y="3352800"/>
            <a:ext cx="4572000" cy="27051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45" b="16666"/>
          <a:stretch/>
        </p:blipFill>
        <p:spPr>
          <a:xfrm>
            <a:off x="0" y="3352800"/>
            <a:ext cx="4572000" cy="27051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445" b="26666"/>
          <a:stretch/>
        </p:blipFill>
        <p:spPr>
          <a:xfrm>
            <a:off x="0" y="962025"/>
            <a:ext cx="4572000" cy="236220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4444" b="26667"/>
          <a:stretch/>
        </p:blipFill>
        <p:spPr>
          <a:xfrm>
            <a:off x="4572000" y="962025"/>
            <a:ext cx="4572000" cy="2362200"/>
          </a:xfrm>
          <a:prstGeom prst="rect">
            <a:avLst/>
          </a:prstGeom>
        </p:spPr>
      </p:pic>
      <p:sp>
        <p:nvSpPr>
          <p:cNvPr id="16" name="TextBox 15"/>
          <p:cNvSpPr txBox="1"/>
          <p:nvPr/>
        </p:nvSpPr>
        <p:spPr>
          <a:xfrm>
            <a:off x="2438400" y="3652822"/>
            <a:ext cx="1647022" cy="553998"/>
          </a:xfrm>
          <a:prstGeom prst="rect">
            <a:avLst/>
          </a:prstGeom>
          <a:solidFill>
            <a:schemeClr val="bg1"/>
          </a:solidFill>
          <a:ln>
            <a:solidFill>
              <a:schemeClr val="tx1"/>
            </a:solidFill>
          </a:ln>
        </p:spPr>
        <p:txBody>
          <a:bodyPr wrap="square" rtlCol="0" anchor="ctr">
            <a:spAutoFit/>
          </a:bodyPr>
          <a:lstStyle/>
          <a:p>
            <a:pPr algn="ctr"/>
            <a:r>
              <a:rPr lang="en-US" sz="1000" dirty="0" smtClean="0"/>
              <a:t>Cause for price spike at 14:20 in MIRTM 3PO explained on next slide</a:t>
            </a:r>
            <a:endParaRPr lang="en-US" sz="1000" dirty="0"/>
          </a:p>
        </p:txBody>
      </p:sp>
      <p:cxnSp>
        <p:nvCxnSpPr>
          <p:cNvPr id="17" name="Straight Arrow Connector 16"/>
          <p:cNvCxnSpPr/>
          <p:nvPr/>
        </p:nvCxnSpPr>
        <p:spPr>
          <a:xfrm flipH="1">
            <a:off x="1828800" y="3652822"/>
            <a:ext cx="609600" cy="157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77000" y="3810000"/>
            <a:ext cx="1647022" cy="707886"/>
          </a:xfrm>
          <a:prstGeom prst="rect">
            <a:avLst/>
          </a:prstGeom>
          <a:solidFill>
            <a:schemeClr val="bg1"/>
          </a:solidFill>
          <a:ln>
            <a:solidFill>
              <a:schemeClr val="tx1"/>
            </a:solidFill>
          </a:ln>
        </p:spPr>
        <p:txBody>
          <a:bodyPr wrap="square" rtlCol="0" anchor="ctr">
            <a:spAutoFit/>
          </a:bodyPr>
          <a:lstStyle/>
          <a:p>
            <a:pPr algn="ctr"/>
            <a:r>
              <a:rPr lang="en-US" sz="1000" dirty="0" smtClean="0"/>
              <a:t>Using Single Part Offers results in very high QSGR offers and resultant prices (note the scale difference)</a:t>
            </a:r>
            <a:endParaRPr lang="en-US" sz="1000" dirty="0"/>
          </a:p>
        </p:txBody>
      </p:sp>
      <p:cxnSp>
        <p:nvCxnSpPr>
          <p:cNvPr id="21" name="Straight Arrow Connector 20"/>
          <p:cNvCxnSpPr/>
          <p:nvPr/>
        </p:nvCxnSpPr>
        <p:spPr>
          <a:xfrm flipV="1">
            <a:off x="8153400" y="3581400"/>
            <a:ext cx="3810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873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915400" cy="518318"/>
          </a:xfrm>
        </p:spPr>
        <p:txBody>
          <a:bodyPr/>
          <a:lstStyle/>
          <a:p>
            <a:r>
              <a:rPr lang="en-US" dirty="0" smtClean="0"/>
              <a:t>August </a:t>
            </a:r>
            <a:r>
              <a:rPr lang="en-US" dirty="0"/>
              <a:t>13, 2015 </a:t>
            </a:r>
            <a:r>
              <a:rPr lang="en-US" dirty="0" smtClean="0"/>
              <a:t>– Commitment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0002" b="2223"/>
          <a:stretch/>
        </p:blipFill>
        <p:spPr>
          <a:xfrm>
            <a:off x="0" y="6248400"/>
            <a:ext cx="9144000" cy="533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4" b="18889"/>
          <a:stretch/>
        </p:blipFill>
        <p:spPr>
          <a:xfrm>
            <a:off x="4562475" y="762000"/>
            <a:ext cx="4572000" cy="26289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8889"/>
          <a:stretch/>
        </p:blipFill>
        <p:spPr>
          <a:xfrm>
            <a:off x="0" y="762000"/>
            <a:ext cx="4572000" cy="26289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4445" b="10000"/>
          <a:stretch/>
        </p:blipFill>
        <p:spPr>
          <a:xfrm>
            <a:off x="9525" y="3390900"/>
            <a:ext cx="4572000" cy="2933700"/>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4445" b="10001"/>
          <a:stretch/>
        </p:blipFill>
        <p:spPr>
          <a:xfrm>
            <a:off x="4572000" y="3390900"/>
            <a:ext cx="4572000" cy="2933700"/>
          </a:xfrm>
          <a:prstGeom prst="rect">
            <a:avLst/>
          </a:prstGeom>
        </p:spPr>
      </p:pic>
      <p:sp>
        <p:nvSpPr>
          <p:cNvPr id="15" name="TextBox 14"/>
          <p:cNvSpPr txBox="1"/>
          <p:nvPr/>
        </p:nvSpPr>
        <p:spPr>
          <a:xfrm>
            <a:off x="7344578" y="3637002"/>
            <a:ext cx="1647022" cy="553998"/>
          </a:xfrm>
          <a:prstGeom prst="rect">
            <a:avLst/>
          </a:prstGeom>
          <a:solidFill>
            <a:schemeClr val="bg1"/>
          </a:solidFill>
          <a:ln>
            <a:solidFill>
              <a:schemeClr val="tx1"/>
            </a:solidFill>
          </a:ln>
        </p:spPr>
        <p:txBody>
          <a:bodyPr wrap="square" rtlCol="0" anchor="ctr">
            <a:spAutoFit/>
          </a:bodyPr>
          <a:lstStyle/>
          <a:p>
            <a:pPr algn="ctr"/>
            <a:r>
              <a:rPr lang="en-US" sz="1000" dirty="0" smtClean="0"/>
              <a:t>With QSGRs using SPOs, load bids are cheaper for MIRTM to commit</a:t>
            </a:r>
            <a:endParaRPr lang="en-US" sz="1000" dirty="0"/>
          </a:p>
        </p:txBody>
      </p:sp>
      <p:sp>
        <p:nvSpPr>
          <p:cNvPr id="16" name="TextBox 15"/>
          <p:cNvSpPr txBox="1"/>
          <p:nvPr/>
        </p:nvSpPr>
        <p:spPr>
          <a:xfrm>
            <a:off x="390524" y="3637002"/>
            <a:ext cx="1819275" cy="553998"/>
          </a:xfrm>
          <a:prstGeom prst="rect">
            <a:avLst/>
          </a:prstGeom>
          <a:solidFill>
            <a:schemeClr val="bg1"/>
          </a:solidFill>
          <a:ln>
            <a:solidFill>
              <a:schemeClr val="tx1"/>
            </a:solidFill>
          </a:ln>
        </p:spPr>
        <p:txBody>
          <a:bodyPr wrap="square" rtlCol="0" anchor="ctr">
            <a:spAutoFit/>
          </a:bodyPr>
          <a:lstStyle/>
          <a:p>
            <a:pPr algn="ctr"/>
            <a:r>
              <a:rPr lang="en-US" sz="1000" dirty="0" smtClean="0"/>
              <a:t>Tighter QSGR commitment with MIRTM 3PO than with production self-commitment</a:t>
            </a:r>
            <a:endParaRPr lang="en-US" sz="1000" dirty="0"/>
          </a:p>
        </p:txBody>
      </p:sp>
      <p:sp>
        <p:nvSpPr>
          <p:cNvPr id="19" name="TextBox 18"/>
          <p:cNvSpPr txBox="1"/>
          <p:nvPr/>
        </p:nvSpPr>
        <p:spPr>
          <a:xfrm>
            <a:off x="2590798" y="3635514"/>
            <a:ext cx="1857376" cy="707886"/>
          </a:xfrm>
          <a:prstGeom prst="rect">
            <a:avLst/>
          </a:prstGeom>
          <a:solidFill>
            <a:schemeClr val="bg1"/>
          </a:solidFill>
          <a:ln>
            <a:solidFill>
              <a:schemeClr val="tx1"/>
            </a:solidFill>
          </a:ln>
        </p:spPr>
        <p:txBody>
          <a:bodyPr wrap="square" rtlCol="0" anchor="ctr">
            <a:spAutoFit/>
          </a:bodyPr>
          <a:lstStyle/>
          <a:p>
            <a:pPr algn="ctr"/>
            <a:r>
              <a:rPr lang="en-US" sz="1000" dirty="0" smtClean="0"/>
              <a:t>LMP is only &lt;$0.50/</a:t>
            </a:r>
            <a:r>
              <a:rPr lang="en-US" sz="1000" dirty="0" err="1" smtClean="0"/>
              <a:t>MWh</a:t>
            </a:r>
            <a:r>
              <a:rPr lang="en-US" sz="1000" dirty="0" smtClean="0"/>
              <a:t> below the 4 QSGRs cost curve. System cost is kept lower by keeping them online.</a:t>
            </a:r>
            <a:endParaRPr lang="en-US" sz="1000" dirty="0"/>
          </a:p>
        </p:txBody>
      </p:sp>
      <p:cxnSp>
        <p:nvCxnSpPr>
          <p:cNvPr id="21" name="Straight Arrow Connector 20"/>
          <p:cNvCxnSpPr/>
          <p:nvPr/>
        </p:nvCxnSpPr>
        <p:spPr>
          <a:xfrm>
            <a:off x="3581400" y="4343400"/>
            <a:ext cx="609600" cy="1295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53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558787" y="2029787"/>
            <a:ext cx="6102625" cy="4170025"/>
          </a:xfrm>
          <a:prstGeom prst="rect">
            <a:avLst/>
          </a:prstGeom>
        </p:spPr>
      </p:pic>
      <p:sp>
        <p:nvSpPr>
          <p:cNvPr id="2" name="Title 1"/>
          <p:cNvSpPr>
            <a:spLocks noGrp="1"/>
          </p:cNvSpPr>
          <p:nvPr>
            <p:ph type="title"/>
          </p:nvPr>
        </p:nvSpPr>
        <p:spPr/>
        <p:txBody>
          <a:bodyPr/>
          <a:lstStyle/>
          <a:p>
            <a:r>
              <a:rPr lang="en-US" dirty="0" smtClean="0"/>
              <a:t>August </a:t>
            </a:r>
            <a:r>
              <a:rPr lang="en-US" dirty="0"/>
              <a:t>13, 2015 – </a:t>
            </a:r>
            <a:r>
              <a:rPr lang="en-US" dirty="0" smtClean="0"/>
              <a:t>Analysis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MIRTM </a:t>
            </a:r>
            <a:r>
              <a:rPr lang="en-US" sz="1800" dirty="0"/>
              <a:t>3PO had a spike primarily due to regulation component (</a:t>
            </a:r>
            <a:r>
              <a:rPr lang="en-US" sz="1800" dirty="0" smtClean="0"/>
              <a:t>349 </a:t>
            </a:r>
            <a:r>
              <a:rPr lang="en-US" sz="1800" dirty="0"/>
              <a:t>MW) and </a:t>
            </a:r>
            <a:r>
              <a:rPr lang="en-US" sz="1800" dirty="0" smtClean="0"/>
              <a:t>load under forecast.</a:t>
            </a:r>
            <a:endParaRPr lang="en-US" sz="1800" dirty="0"/>
          </a:p>
        </p:txBody>
      </p:sp>
      <p:sp>
        <p:nvSpPr>
          <p:cNvPr id="11" name="Left Brace 10"/>
          <p:cNvSpPr/>
          <p:nvPr/>
        </p:nvSpPr>
        <p:spPr>
          <a:xfrm rot="5400000">
            <a:off x="5758305" y="3766694"/>
            <a:ext cx="294387" cy="1142999"/>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3610778" y="3176081"/>
            <a:ext cx="1799422" cy="938719"/>
          </a:xfrm>
          <a:prstGeom prst="rect">
            <a:avLst/>
          </a:prstGeom>
          <a:solidFill>
            <a:schemeClr val="bg1"/>
          </a:solidFill>
          <a:ln>
            <a:solidFill>
              <a:schemeClr val="tx1"/>
            </a:solidFill>
          </a:ln>
        </p:spPr>
        <p:txBody>
          <a:bodyPr wrap="square" rtlCol="0" anchor="ctr">
            <a:spAutoFit/>
          </a:bodyPr>
          <a:lstStyle/>
          <a:p>
            <a:pPr algn="ctr"/>
            <a:r>
              <a:rPr lang="en-US" sz="1100" dirty="0" smtClean="0"/>
              <a:t>By waiting until the last minute, binding QSGR commitments were not made in this time frame due to forecast decrease</a:t>
            </a:r>
            <a:endParaRPr lang="en-US" sz="1100" dirty="0"/>
          </a:p>
        </p:txBody>
      </p:sp>
      <p:sp>
        <p:nvSpPr>
          <p:cNvPr id="15" name="TextBox 14"/>
          <p:cNvSpPr txBox="1"/>
          <p:nvPr/>
        </p:nvSpPr>
        <p:spPr>
          <a:xfrm>
            <a:off x="2971800" y="2690894"/>
            <a:ext cx="3124200" cy="261610"/>
          </a:xfrm>
          <a:prstGeom prst="rect">
            <a:avLst/>
          </a:prstGeom>
          <a:solidFill>
            <a:schemeClr val="bg1"/>
          </a:solidFill>
          <a:ln>
            <a:solidFill>
              <a:schemeClr val="tx1"/>
            </a:solidFill>
          </a:ln>
        </p:spPr>
        <p:txBody>
          <a:bodyPr wrap="square" rtlCol="0" anchor="ctr">
            <a:spAutoFit/>
          </a:bodyPr>
          <a:lstStyle/>
          <a:p>
            <a:pPr algn="ctr"/>
            <a:r>
              <a:rPr lang="en-US" sz="1100" dirty="0" smtClean="0"/>
              <a:t>GTBD from Production SCED = MIRTM GTBD</a:t>
            </a:r>
            <a:endParaRPr lang="en-US" sz="1100" dirty="0"/>
          </a:p>
        </p:txBody>
      </p:sp>
      <p:cxnSp>
        <p:nvCxnSpPr>
          <p:cNvPr id="17" name="Straight Arrow Connector 16"/>
          <p:cNvCxnSpPr/>
          <p:nvPr/>
        </p:nvCxnSpPr>
        <p:spPr>
          <a:xfrm flipV="1">
            <a:off x="6096000" y="2743205"/>
            <a:ext cx="990600" cy="76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1" idx="1"/>
          </p:cNvCxnSpPr>
          <p:nvPr/>
        </p:nvCxnSpPr>
        <p:spPr>
          <a:xfrm>
            <a:off x="5410200" y="3886197"/>
            <a:ext cx="487229" cy="304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00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a:t>
            </a:r>
            <a:r>
              <a:rPr lang="en-US" dirty="0"/>
              <a:t>13, 2015 – </a:t>
            </a:r>
            <a:r>
              <a:rPr lang="en-US" dirty="0" smtClean="0"/>
              <a:t>Cost and Revenue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4" b="15556"/>
          <a:stretch/>
        </p:blipFill>
        <p:spPr>
          <a:xfrm>
            <a:off x="9525" y="3352800"/>
            <a:ext cx="4572000" cy="27432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44" b="26667"/>
          <a:stretch/>
        </p:blipFill>
        <p:spPr>
          <a:xfrm>
            <a:off x="9525" y="914400"/>
            <a:ext cx="4572000" cy="23622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444" b="26667"/>
          <a:stretch/>
        </p:blipFill>
        <p:spPr>
          <a:xfrm>
            <a:off x="4495800" y="914400"/>
            <a:ext cx="4572000" cy="23622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4446" b="15555"/>
          <a:stretch/>
        </p:blipFill>
        <p:spPr>
          <a:xfrm>
            <a:off x="4495800" y="3352800"/>
            <a:ext cx="4572000" cy="274320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83333" b="5556"/>
          <a:stretch/>
        </p:blipFill>
        <p:spPr>
          <a:xfrm>
            <a:off x="0" y="6029325"/>
            <a:ext cx="9144000" cy="762000"/>
          </a:xfrm>
          <a:prstGeom prst="rect">
            <a:avLst/>
          </a:prstGeom>
        </p:spPr>
      </p:pic>
    </p:spTree>
    <p:extLst>
      <p:ext uri="{BB962C8B-B14F-4D97-AF65-F5344CB8AC3E}">
        <p14:creationId xmlns:p14="http://schemas.microsoft.com/office/powerpoint/2010/main" val="219135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Background </a:t>
            </a:r>
            <a:r>
              <a:rPr lang="en-US" dirty="0" smtClean="0"/>
              <a:t>- continued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p:sp>
        <p:nvSpPr>
          <p:cNvPr id="3" name="Rectangle 2"/>
          <p:cNvSpPr/>
          <p:nvPr/>
        </p:nvSpPr>
        <p:spPr>
          <a:xfrm>
            <a:off x="190500" y="914400"/>
            <a:ext cx="8839200" cy="3970318"/>
          </a:xfrm>
          <a:prstGeom prst="rect">
            <a:avLst/>
          </a:prstGeom>
        </p:spPr>
        <p:txBody>
          <a:bodyPr wrap="square" anchor="ctr">
            <a:spAutoFit/>
          </a:bodyPr>
          <a:lstStyle/>
          <a:p>
            <a:pPr marL="285750" indent="-285750">
              <a:buFont typeface="Arial" panose="020B0604020202020204" pitchFamily="34" charset="0"/>
              <a:buChar char="•"/>
            </a:pPr>
            <a:r>
              <a:rPr lang="en-US" dirty="0" smtClean="0">
                <a:solidFill>
                  <a:prstClr val="black"/>
                </a:solidFill>
              </a:rPr>
              <a:t>Stakeholders </a:t>
            </a:r>
            <a:r>
              <a:rPr lang="en-US" dirty="0">
                <a:solidFill>
                  <a:prstClr val="black"/>
                </a:solidFill>
              </a:rPr>
              <a:t>with ERCOT support developed a study process to evaluate the feasibility of MIRTM in the ERCOT market. This involves:</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Development </a:t>
            </a:r>
            <a:r>
              <a:rPr lang="en-US" dirty="0">
                <a:solidFill>
                  <a:prstClr val="black"/>
                </a:solidFill>
              </a:rPr>
              <a:t>of a simulation tool that can rerun historical days of interest</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Development </a:t>
            </a:r>
            <a:r>
              <a:rPr lang="en-US" dirty="0">
                <a:solidFill>
                  <a:prstClr val="black"/>
                </a:solidFill>
              </a:rPr>
              <a:t>of a new short-term load forecasting tool</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Re-run </a:t>
            </a:r>
            <a:r>
              <a:rPr lang="en-US" dirty="0">
                <a:solidFill>
                  <a:prstClr val="black"/>
                </a:solidFill>
              </a:rPr>
              <a:t>historical days of interest and evaluate the effectiveness of </a:t>
            </a:r>
            <a:r>
              <a:rPr lang="en-US" dirty="0" smtClean="0">
                <a:solidFill>
                  <a:prstClr val="black"/>
                </a:solidFill>
              </a:rPr>
              <a:t>MIRTM</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ERCOT </a:t>
            </a:r>
            <a:r>
              <a:rPr lang="en-US" dirty="0">
                <a:solidFill>
                  <a:prstClr val="black"/>
                </a:solidFill>
              </a:rPr>
              <a:t>staff have conducted studies on several historical days utilizing the data from the new short-term load </a:t>
            </a:r>
            <a:r>
              <a:rPr lang="en-US" dirty="0" smtClean="0">
                <a:solidFill>
                  <a:prstClr val="black"/>
                </a:solidFill>
              </a:rPr>
              <a:t>forecast</a:t>
            </a:r>
            <a:endParaRPr lang="en-US" dirty="0">
              <a:solidFill>
                <a:prstClr val="black"/>
              </a:solidFill>
            </a:endParaRP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Historical days selected by ERCOT and Market Participants</a:t>
            </a:r>
          </a:p>
        </p:txBody>
      </p:sp>
    </p:spTree>
    <p:extLst>
      <p:ext uri="{BB962C8B-B14F-4D97-AF65-F5344CB8AC3E}">
        <p14:creationId xmlns:p14="http://schemas.microsoft.com/office/powerpoint/2010/main" val="3405045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a:t>
            </a:r>
            <a:r>
              <a:rPr lang="en-US" dirty="0"/>
              <a:t>, 2015 – </a:t>
            </a:r>
            <a:r>
              <a:rPr lang="en-US" dirty="0" smtClean="0"/>
              <a:t>Observations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Luminant Request</a:t>
            </a:r>
          </a:p>
          <a:p>
            <a:pPr lvl="1">
              <a:lnSpc>
                <a:spcPct val="150000"/>
              </a:lnSpc>
              <a:buFont typeface="Arial" panose="020B0604020202020204" pitchFamily="34" charset="0"/>
              <a:buChar char="•"/>
            </a:pPr>
            <a:r>
              <a:rPr lang="en-US" sz="1800" dirty="0" smtClean="0"/>
              <a:t>Little congestion and low system lambda</a:t>
            </a:r>
          </a:p>
          <a:p>
            <a:pPr lvl="1">
              <a:lnSpc>
                <a:spcPct val="150000"/>
              </a:lnSpc>
              <a:buFont typeface="Arial" panose="020B0604020202020204" pitchFamily="34" charset="0"/>
              <a:buChar char="•"/>
            </a:pPr>
            <a:r>
              <a:rPr lang="en-US" sz="1800" dirty="0"/>
              <a:t>MIRTM 3PO prices </a:t>
            </a:r>
            <a:r>
              <a:rPr lang="en-US" sz="1800" dirty="0" smtClean="0"/>
              <a:t>slightly </a:t>
            </a:r>
            <a:r>
              <a:rPr lang="en-US" sz="1800" dirty="0"/>
              <a:t>higher due to no QSGRs being committed and the load requirement distributed to rest of generation </a:t>
            </a:r>
            <a:r>
              <a:rPr lang="en-US" sz="1800" dirty="0" smtClean="0"/>
              <a:t>fleet</a:t>
            </a:r>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105906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July 1,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8" name="Picture 7"/>
          <p:cNvPicPr>
            <a:picLocks noChangeAspect="1"/>
          </p:cNvPicPr>
          <p:nvPr/>
        </p:nvPicPr>
        <p:blipFill>
          <a:blip r:embed="rId3"/>
          <a:stretch>
            <a:fillRect/>
          </a:stretch>
        </p:blipFill>
        <p:spPr>
          <a:xfrm>
            <a:off x="774010" y="762000"/>
            <a:ext cx="7672179" cy="5562600"/>
          </a:xfrm>
          <a:prstGeom prst="rect">
            <a:avLst/>
          </a:prstGeom>
        </p:spPr>
      </p:pic>
      <p:sp>
        <p:nvSpPr>
          <p:cNvPr id="11" name="TextBox 10"/>
          <p:cNvSpPr txBox="1"/>
          <p:nvPr/>
        </p:nvSpPr>
        <p:spPr>
          <a:xfrm>
            <a:off x="2209800" y="1752600"/>
            <a:ext cx="5562599" cy="430887"/>
          </a:xfrm>
          <a:prstGeom prst="rect">
            <a:avLst/>
          </a:prstGeom>
          <a:solidFill>
            <a:schemeClr val="bg1"/>
          </a:solidFill>
          <a:ln>
            <a:solidFill>
              <a:schemeClr val="tx1"/>
            </a:solidFill>
          </a:ln>
        </p:spPr>
        <p:txBody>
          <a:bodyPr wrap="square" rtlCol="0" anchor="ctr">
            <a:spAutoFit/>
          </a:bodyPr>
          <a:lstStyle/>
          <a:p>
            <a:pPr algn="ctr"/>
            <a:r>
              <a:rPr lang="en-US" sz="1100" dirty="0" smtClean="0"/>
              <a:t>Negative production costs are due to significant MW on output schedules. Production costs for those resources are -$250/</a:t>
            </a:r>
            <a:r>
              <a:rPr lang="en-US" sz="1100" dirty="0" err="1" smtClean="0"/>
              <a:t>MWh</a:t>
            </a:r>
            <a:r>
              <a:rPr lang="en-US" sz="1100" dirty="0" smtClean="0"/>
              <a:t> from LSL to output schedule.</a:t>
            </a:r>
            <a:endParaRPr lang="en-US" sz="1100" dirty="0"/>
          </a:p>
        </p:txBody>
      </p:sp>
    </p:spTree>
    <p:extLst>
      <p:ext uri="{BB962C8B-B14F-4D97-AF65-F5344CB8AC3E}">
        <p14:creationId xmlns:p14="http://schemas.microsoft.com/office/powerpoint/2010/main" val="1612917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1</a:t>
            </a:r>
            <a:r>
              <a:rPr lang="en-US" dirty="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7" name="Picture 6"/>
          <p:cNvPicPr>
            <a:picLocks noChangeAspect="1"/>
          </p:cNvPicPr>
          <p:nvPr/>
        </p:nvPicPr>
        <p:blipFill>
          <a:blip r:embed="rId3"/>
          <a:stretch>
            <a:fillRect/>
          </a:stretch>
        </p:blipFill>
        <p:spPr>
          <a:xfrm>
            <a:off x="769257" y="762000"/>
            <a:ext cx="7681686" cy="5562600"/>
          </a:xfrm>
          <a:prstGeom prst="rect">
            <a:avLst/>
          </a:prstGeom>
        </p:spPr>
      </p:pic>
      <p:sp>
        <p:nvSpPr>
          <p:cNvPr id="10" name="TextBox 9"/>
          <p:cNvSpPr txBox="1"/>
          <p:nvPr/>
        </p:nvSpPr>
        <p:spPr>
          <a:xfrm>
            <a:off x="2133600" y="1752600"/>
            <a:ext cx="5562599" cy="430887"/>
          </a:xfrm>
          <a:prstGeom prst="rect">
            <a:avLst/>
          </a:prstGeom>
          <a:solidFill>
            <a:schemeClr val="bg1"/>
          </a:solidFill>
          <a:ln>
            <a:solidFill>
              <a:schemeClr val="tx1"/>
            </a:solidFill>
          </a:ln>
        </p:spPr>
        <p:txBody>
          <a:bodyPr wrap="square" rtlCol="0" anchor="ctr">
            <a:spAutoFit/>
          </a:bodyPr>
          <a:lstStyle/>
          <a:p>
            <a:pPr algn="ctr"/>
            <a:r>
              <a:rPr lang="en-US" sz="1100" dirty="0" smtClean="0"/>
              <a:t>MIRTM 3PO prices are slightly higher due to no QSGRs being committed and the load requirement distributed to rest of generation fleet.</a:t>
            </a:r>
            <a:endParaRPr lang="en-US" sz="1100" dirty="0"/>
          </a:p>
        </p:txBody>
      </p:sp>
    </p:spTree>
    <p:extLst>
      <p:ext uri="{BB962C8B-B14F-4D97-AF65-F5344CB8AC3E}">
        <p14:creationId xmlns:p14="http://schemas.microsoft.com/office/powerpoint/2010/main" val="2249816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1</a:t>
            </a:r>
            <a:r>
              <a:rPr lang="en-US" dirty="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10" name="TextBox 9"/>
          <p:cNvSpPr txBox="1"/>
          <p:nvPr/>
        </p:nvSpPr>
        <p:spPr>
          <a:xfrm>
            <a:off x="2819400" y="2971800"/>
            <a:ext cx="3657600" cy="307777"/>
          </a:xfrm>
          <a:prstGeom prst="rect">
            <a:avLst/>
          </a:prstGeom>
          <a:solidFill>
            <a:schemeClr val="bg1"/>
          </a:solidFill>
          <a:ln>
            <a:solidFill>
              <a:schemeClr val="tx1"/>
            </a:solidFill>
          </a:ln>
        </p:spPr>
        <p:txBody>
          <a:bodyPr wrap="square" rtlCol="0" anchor="ctr">
            <a:spAutoFit/>
          </a:bodyPr>
          <a:lstStyle/>
          <a:p>
            <a:pPr algn="ctr"/>
            <a:r>
              <a:rPr lang="en-US" sz="1400" dirty="0" smtClean="0"/>
              <a:t>Zero make-whole on July 1, 2015</a:t>
            </a:r>
            <a:endParaRPr lang="en-US" sz="1400" dirty="0"/>
          </a:p>
        </p:txBody>
      </p:sp>
    </p:spTree>
    <p:extLst>
      <p:ext uri="{BB962C8B-B14F-4D97-AF65-F5344CB8AC3E}">
        <p14:creationId xmlns:p14="http://schemas.microsoft.com/office/powerpoint/2010/main" val="671314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1, 2015 – HDL-GTBD &amp; Price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333" b="4445"/>
          <a:stretch/>
        </p:blipFill>
        <p:spPr>
          <a:xfrm>
            <a:off x="0" y="4114800"/>
            <a:ext cx="9144000" cy="8382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219200"/>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219200"/>
            <a:ext cx="4572000" cy="2705100"/>
          </a:xfrm>
          <a:prstGeom prst="rect">
            <a:avLst/>
          </a:prstGeom>
        </p:spPr>
      </p:pic>
      <p:sp>
        <p:nvSpPr>
          <p:cNvPr id="10" name="TextBox 9"/>
          <p:cNvSpPr txBox="1"/>
          <p:nvPr/>
        </p:nvSpPr>
        <p:spPr>
          <a:xfrm>
            <a:off x="2286000" y="5233849"/>
            <a:ext cx="4648200" cy="523220"/>
          </a:xfrm>
          <a:prstGeom prst="rect">
            <a:avLst/>
          </a:prstGeom>
          <a:solidFill>
            <a:schemeClr val="bg1"/>
          </a:solidFill>
          <a:ln>
            <a:solidFill>
              <a:schemeClr val="tx1"/>
            </a:solidFill>
          </a:ln>
        </p:spPr>
        <p:txBody>
          <a:bodyPr wrap="square" rtlCol="0" anchor="ctr">
            <a:spAutoFit/>
          </a:bodyPr>
          <a:lstStyle/>
          <a:p>
            <a:pPr algn="ctr"/>
            <a:r>
              <a:rPr lang="en-US" sz="1400" dirty="0" smtClean="0"/>
              <a:t>HDL is reduced in MIRTM 3PO due to all QSGRs except for </a:t>
            </a:r>
            <a:r>
              <a:rPr lang="en-US" sz="1400" dirty="0" err="1" smtClean="0"/>
              <a:t>Wartsilas</a:t>
            </a:r>
            <a:r>
              <a:rPr lang="en-US" sz="1400" dirty="0" smtClean="0"/>
              <a:t> no longer dispatchable in next 5 minutes</a:t>
            </a:r>
            <a:endParaRPr lang="en-US" sz="1400" dirty="0"/>
          </a:p>
        </p:txBody>
      </p:sp>
    </p:spTree>
    <p:extLst>
      <p:ext uri="{BB962C8B-B14F-4D97-AF65-F5344CB8AC3E}">
        <p14:creationId xmlns:p14="http://schemas.microsoft.com/office/powerpoint/2010/main" val="298118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1, 2015 –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0000"/>
          <a:stretch/>
        </p:blipFill>
        <p:spPr>
          <a:xfrm>
            <a:off x="4572000" y="1600200"/>
            <a:ext cx="4572000" cy="29337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0" y="1600200"/>
            <a:ext cx="4572000" cy="29337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90000" b="4444"/>
          <a:stretch/>
        </p:blipFill>
        <p:spPr>
          <a:xfrm>
            <a:off x="0" y="4724400"/>
            <a:ext cx="9144000" cy="381000"/>
          </a:xfrm>
          <a:prstGeom prst="rect">
            <a:avLst/>
          </a:prstGeom>
        </p:spPr>
      </p:pic>
      <p:sp>
        <p:nvSpPr>
          <p:cNvPr id="12" name="TextBox 11"/>
          <p:cNvSpPr txBox="1"/>
          <p:nvPr/>
        </p:nvSpPr>
        <p:spPr>
          <a:xfrm>
            <a:off x="1219200" y="2805440"/>
            <a:ext cx="2286000" cy="523220"/>
          </a:xfrm>
          <a:prstGeom prst="rect">
            <a:avLst/>
          </a:prstGeom>
          <a:solidFill>
            <a:schemeClr val="bg1"/>
          </a:solidFill>
          <a:ln>
            <a:solidFill>
              <a:schemeClr val="tx1"/>
            </a:solidFill>
          </a:ln>
        </p:spPr>
        <p:txBody>
          <a:bodyPr wrap="square" rtlCol="0" anchor="ctr">
            <a:spAutoFit/>
          </a:bodyPr>
          <a:lstStyle/>
          <a:p>
            <a:pPr algn="ctr"/>
            <a:r>
              <a:rPr lang="en-US" sz="1400" dirty="0" smtClean="0"/>
              <a:t>These QSGRs mimic self-commitment in production </a:t>
            </a:r>
            <a:endParaRPr lang="en-US" sz="1400" dirty="0"/>
          </a:p>
        </p:txBody>
      </p:sp>
      <p:sp>
        <p:nvSpPr>
          <p:cNvPr id="13" name="TextBox 12"/>
          <p:cNvSpPr txBox="1"/>
          <p:nvPr/>
        </p:nvSpPr>
        <p:spPr>
          <a:xfrm>
            <a:off x="5886450" y="2805440"/>
            <a:ext cx="1885950" cy="523220"/>
          </a:xfrm>
          <a:prstGeom prst="rect">
            <a:avLst/>
          </a:prstGeom>
          <a:solidFill>
            <a:schemeClr val="bg1"/>
          </a:solidFill>
          <a:ln>
            <a:solidFill>
              <a:schemeClr val="tx1"/>
            </a:solidFill>
          </a:ln>
        </p:spPr>
        <p:txBody>
          <a:bodyPr wrap="square" rtlCol="0" anchor="ctr">
            <a:spAutoFit/>
          </a:bodyPr>
          <a:lstStyle/>
          <a:p>
            <a:pPr algn="ctr"/>
            <a:r>
              <a:rPr lang="en-US" sz="1400" dirty="0" smtClean="0"/>
              <a:t>No QSGRs were committed in 3PO</a:t>
            </a:r>
            <a:endParaRPr lang="en-US" sz="1400" dirty="0"/>
          </a:p>
        </p:txBody>
      </p:sp>
    </p:spTree>
    <p:extLst>
      <p:ext uri="{BB962C8B-B14F-4D97-AF65-F5344CB8AC3E}">
        <p14:creationId xmlns:p14="http://schemas.microsoft.com/office/powerpoint/2010/main" val="3390058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1, 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3333" b="4445"/>
          <a:stretch/>
        </p:blipFill>
        <p:spPr>
          <a:xfrm>
            <a:off x="0" y="4419600"/>
            <a:ext cx="9144000" cy="838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257300"/>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9525" y="1257300"/>
            <a:ext cx="4572000" cy="2705100"/>
          </a:xfrm>
          <a:prstGeom prst="rect">
            <a:avLst/>
          </a:prstGeom>
        </p:spPr>
      </p:pic>
    </p:spTree>
    <p:extLst>
      <p:ext uri="{BB962C8B-B14F-4D97-AF65-F5344CB8AC3E}">
        <p14:creationId xmlns:p14="http://schemas.microsoft.com/office/powerpoint/2010/main" val="1224070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11</a:t>
            </a:r>
            <a:r>
              <a:rPr lang="en-US" dirty="0"/>
              <a:t>, 2015 – </a:t>
            </a:r>
            <a:r>
              <a:rPr lang="en-US" dirty="0" smtClean="0"/>
              <a:t>Observations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Luminant Request</a:t>
            </a:r>
          </a:p>
          <a:p>
            <a:pPr lvl="1">
              <a:lnSpc>
                <a:spcPct val="150000"/>
              </a:lnSpc>
              <a:buFont typeface="Arial" panose="020B0604020202020204" pitchFamily="34" charset="0"/>
              <a:buChar char="•"/>
            </a:pPr>
            <a:r>
              <a:rPr lang="en-US" sz="1800" dirty="0" smtClean="0"/>
              <a:t>Little congestion and low dispatchable capacity</a:t>
            </a:r>
          </a:p>
          <a:p>
            <a:pPr lvl="1">
              <a:lnSpc>
                <a:spcPct val="150000"/>
              </a:lnSpc>
              <a:buFont typeface="Arial" panose="020B0604020202020204" pitchFamily="34" charset="0"/>
              <a:buChar char="•"/>
            </a:pPr>
            <a:r>
              <a:rPr lang="en-US" sz="1800" dirty="0" smtClean="0"/>
              <a:t>$1.8 million extra LMP revenue and $112k extra dispatch cost in MIRTM 3PO scenario than Seq. SCED due to tighter QSGR commitment</a:t>
            </a:r>
          </a:p>
          <a:p>
            <a:pPr lvl="1">
              <a:lnSpc>
                <a:spcPct val="150000"/>
              </a:lnSpc>
              <a:buFont typeface="Arial" panose="020B0604020202020204" pitchFamily="34" charset="0"/>
              <a:buChar char="•"/>
            </a:pPr>
            <a:r>
              <a:rPr lang="en-US" sz="1800" dirty="0" smtClean="0"/>
              <a:t>MIRTM had no make-whole payments due to high ORDC price adders</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3565632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p:cNvPicPr>
            <a:picLocks noChangeAspect="1"/>
          </p:cNvPicPr>
          <p:nvPr/>
        </p:nvPicPr>
        <p:blipFill>
          <a:blip r:embed="rId3"/>
          <a:stretch>
            <a:fillRect/>
          </a:stretch>
        </p:blipFill>
        <p:spPr>
          <a:xfrm>
            <a:off x="774010" y="762000"/>
            <a:ext cx="7672179" cy="5562600"/>
          </a:xfrm>
          <a:prstGeom prst="rect">
            <a:avLst/>
          </a:prstGeom>
        </p:spPr>
      </p:pic>
    </p:spTree>
    <p:extLst>
      <p:ext uri="{BB962C8B-B14F-4D97-AF65-F5344CB8AC3E}">
        <p14:creationId xmlns:p14="http://schemas.microsoft.com/office/powerpoint/2010/main" val="632341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pic>
        <p:nvPicPr>
          <p:cNvPr id="7" name="Picture 6"/>
          <p:cNvPicPr>
            <a:picLocks noChangeAspect="1"/>
          </p:cNvPicPr>
          <p:nvPr/>
        </p:nvPicPr>
        <p:blipFill>
          <a:blip r:embed="rId3"/>
          <a:stretch>
            <a:fillRect/>
          </a:stretch>
        </p:blipFill>
        <p:spPr>
          <a:xfrm>
            <a:off x="769257" y="762000"/>
            <a:ext cx="7681686" cy="5562600"/>
          </a:xfrm>
          <a:prstGeom prst="rect">
            <a:avLst/>
          </a:prstGeom>
        </p:spPr>
      </p:pic>
    </p:spTree>
    <p:extLst>
      <p:ext uri="{BB962C8B-B14F-4D97-AF65-F5344CB8AC3E}">
        <p14:creationId xmlns:p14="http://schemas.microsoft.com/office/powerpoint/2010/main" val="115206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on MIRTM Feasibility Study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sp>
        <p:nvSpPr>
          <p:cNvPr id="3" name="Rectangle 2"/>
          <p:cNvSpPr/>
          <p:nvPr/>
        </p:nvSpPr>
        <p:spPr>
          <a:xfrm>
            <a:off x="228600" y="762000"/>
            <a:ext cx="8839200" cy="5632311"/>
          </a:xfrm>
          <a:prstGeom prst="rect">
            <a:avLst/>
          </a:prstGeom>
        </p:spPr>
        <p:txBody>
          <a:bodyPr wrap="square" anchor="ctr">
            <a:spAutoFit/>
          </a:bodyPr>
          <a:lstStyle/>
          <a:p>
            <a:pPr marL="285750" indent="-285750">
              <a:buFont typeface="Arial" panose="020B0604020202020204" pitchFamily="34" charset="0"/>
              <a:buChar char="•"/>
            </a:pPr>
            <a:r>
              <a:rPr lang="en-US" dirty="0" smtClean="0">
                <a:solidFill>
                  <a:prstClr val="black"/>
                </a:solidFill>
              </a:rPr>
              <a:t>ERCOT is starting to present the results of the study with preliminary analysis</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Large amount of results</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ERCOT encourages stakeholders to engage with ERCOT staff to understand the study results</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ERCOT requests stakeholder feedback on :</a:t>
            </a:r>
          </a:p>
          <a:p>
            <a:pPr marL="742950" lvl="1" indent="-285750">
              <a:buFont typeface="Arial" panose="020B0604020202020204" pitchFamily="34" charset="0"/>
              <a:buChar char="•"/>
            </a:pPr>
            <a:endParaRPr lang="en-US" u="sng" dirty="0" smtClean="0">
              <a:solidFill>
                <a:prstClr val="black"/>
              </a:solidFill>
            </a:endParaRPr>
          </a:p>
          <a:p>
            <a:pPr marL="742950" lvl="1" indent="-285750">
              <a:buFont typeface="Arial" panose="020B0604020202020204" pitchFamily="34" charset="0"/>
              <a:buChar char="•"/>
            </a:pPr>
            <a:r>
              <a:rPr lang="en-US" u="sng" dirty="0" smtClean="0">
                <a:solidFill>
                  <a:prstClr val="black"/>
                </a:solidFill>
              </a:rPr>
              <a:t>Are there any issues with the study approach to determine MIRTM feasibility?</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Is there a better way to present the results?</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Do we need to analyze other specific dates/times?</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Are there any recommended changes to the MIRTM simulation tool?</a:t>
            </a:r>
          </a:p>
          <a:p>
            <a:pPr marL="742950" lvl="1" indent="-285750">
              <a:buFont typeface="Arial" panose="020B0604020202020204" pitchFamily="34" charset="0"/>
              <a:buChar char="•"/>
            </a:pPr>
            <a:endParaRPr lang="en-US" dirty="0" smtClean="0">
              <a:solidFill>
                <a:prstClr val="black"/>
              </a:solidFill>
            </a:endParaRPr>
          </a:p>
          <a:p>
            <a:pPr marL="742950" lvl="1" indent="-285750">
              <a:buFont typeface="Arial" panose="020B0604020202020204" pitchFamily="34" charset="0"/>
              <a:buChar char="•"/>
            </a:pPr>
            <a:r>
              <a:rPr lang="en-US" dirty="0" smtClean="0">
                <a:solidFill>
                  <a:prstClr val="black"/>
                </a:solidFill>
              </a:rPr>
              <a:t>Are there any recommendations on the metrics to determine the feasibility of MIRTM?</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3412679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pic>
        <p:nvPicPr>
          <p:cNvPr id="5" name="Picture 4"/>
          <p:cNvPicPr>
            <a:picLocks noChangeAspect="1"/>
          </p:cNvPicPr>
          <p:nvPr/>
        </p:nvPicPr>
        <p:blipFill>
          <a:blip r:embed="rId3"/>
          <a:stretch>
            <a:fillRect/>
          </a:stretch>
        </p:blipFill>
        <p:spPr>
          <a:xfrm>
            <a:off x="769257" y="762000"/>
            <a:ext cx="7681686" cy="5562600"/>
          </a:xfrm>
          <a:prstGeom prst="rect">
            <a:avLst/>
          </a:prstGeom>
        </p:spPr>
      </p:pic>
      <p:sp>
        <p:nvSpPr>
          <p:cNvPr id="8" name="TextBox 7"/>
          <p:cNvSpPr txBox="1"/>
          <p:nvPr/>
        </p:nvSpPr>
        <p:spPr>
          <a:xfrm>
            <a:off x="5334000" y="5334000"/>
            <a:ext cx="2133600" cy="430887"/>
          </a:xfrm>
          <a:prstGeom prst="rect">
            <a:avLst/>
          </a:prstGeom>
          <a:solidFill>
            <a:schemeClr val="bg1"/>
          </a:solidFill>
          <a:ln>
            <a:solidFill>
              <a:schemeClr val="tx1"/>
            </a:solidFill>
          </a:ln>
        </p:spPr>
        <p:txBody>
          <a:bodyPr wrap="square" rtlCol="0" anchor="ctr">
            <a:spAutoFit/>
          </a:bodyPr>
          <a:lstStyle/>
          <a:p>
            <a:pPr algn="ctr"/>
            <a:r>
              <a:rPr lang="en-US" sz="1100" dirty="0" smtClean="0"/>
              <a:t>MIRTM study scenarios had no make-whole</a:t>
            </a:r>
            <a:endParaRPr lang="en-US" sz="1100" dirty="0"/>
          </a:p>
        </p:txBody>
      </p:sp>
    </p:spTree>
    <p:extLst>
      <p:ext uri="{BB962C8B-B14F-4D97-AF65-F5344CB8AC3E}">
        <p14:creationId xmlns:p14="http://schemas.microsoft.com/office/powerpoint/2010/main" val="1527944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11, 2015 </a:t>
            </a:r>
            <a:r>
              <a:rPr lang="en-US" dirty="0" smtClean="0"/>
              <a:t>– Commitment Summary</a:t>
            </a:r>
            <a:br>
              <a:rPr lang="en-US" dirty="0" smtClean="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0000" b="4444"/>
          <a:stretch/>
        </p:blipFill>
        <p:spPr>
          <a:xfrm>
            <a:off x="0" y="4800600"/>
            <a:ext cx="9144000" cy="381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0000"/>
          <a:stretch/>
        </p:blipFill>
        <p:spPr>
          <a:xfrm>
            <a:off x="4572000" y="1447800"/>
            <a:ext cx="4572000" cy="29337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0" y="1447800"/>
            <a:ext cx="4572000" cy="2933700"/>
          </a:xfrm>
          <a:prstGeom prst="rect">
            <a:avLst/>
          </a:prstGeom>
        </p:spPr>
      </p:pic>
      <p:sp>
        <p:nvSpPr>
          <p:cNvPr id="10" name="TextBox 9"/>
          <p:cNvSpPr txBox="1"/>
          <p:nvPr/>
        </p:nvSpPr>
        <p:spPr>
          <a:xfrm>
            <a:off x="7086600" y="1752600"/>
            <a:ext cx="1857376" cy="707886"/>
          </a:xfrm>
          <a:prstGeom prst="rect">
            <a:avLst/>
          </a:prstGeom>
          <a:solidFill>
            <a:schemeClr val="bg1"/>
          </a:solidFill>
          <a:ln>
            <a:solidFill>
              <a:schemeClr val="tx1"/>
            </a:solidFill>
          </a:ln>
        </p:spPr>
        <p:txBody>
          <a:bodyPr wrap="square" rtlCol="0" anchor="ctr">
            <a:spAutoFit/>
          </a:bodyPr>
          <a:lstStyle/>
          <a:p>
            <a:pPr algn="ctr"/>
            <a:r>
              <a:rPr lang="en-US" sz="1000" dirty="0" smtClean="0"/>
              <a:t>LMP is only &lt;$0.50/</a:t>
            </a:r>
            <a:r>
              <a:rPr lang="en-US" sz="1000" dirty="0" err="1" smtClean="0"/>
              <a:t>MWh</a:t>
            </a:r>
            <a:r>
              <a:rPr lang="en-US" sz="1000" dirty="0" smtClean="0"/>
              <a:t> below the 4 QSGRs cost curve. System cost is kept lower by keeping them online.</a:t>
            </a:r>
            <a:endParaRPr lang="en-US" sz="1000" dirty="0"/>
          </a:p>
        </p:txBody>
      </p:sp>
      <p:cxnSp>
        <p:nvCxnSpPr>
          <p:cNvPr id="11" name="Straight Arrow Connector 10"/>
          <p:cNvCxnSpPr>
            <a:stCxn id="10" idx="2"/>
          </p:cNvCxnSpPr>
          <p:nvPr/>
        </p:nvCxnSpPr>
        <p:spPr>
          <a:xfrm>
            <a:off x="8015288" y="2460486"/>
            <a:ext cx="290512" cy="11971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69367" y="1676400"/>
            <a:ext cx="1857376" cy="553998"/>
          </a:xfrm>
          <a:prstGeom prst="rect">
            <a:avLst/>
          </a:prstGeom>
          <a:solidFill>
            <a:schemeClr val="bg1"/>
          </a:solidFill>
          <a:ln>
            <a:solidFill>
              <a:schemeClr val="tx1"/>
            </a:solidFill>
          </a:ln>
        </p:spPr>
        <p:txBody>
          <a:bodyPr wrap="square" rtlCol="0" anchor="ctr">
            <a:spAutoFit/>
          </a:bodyPr>
          <a:lstStyle/>
          <a:p>
            <a:pPr algn="ctr"/>
            <a:r>
              <a:rPr lang="en-US" sz="1000" dirty="0" smtClean="0"/>
              <a:t>Many QSGRs had LMPs below cost in Seq. SCED. No loads were committed.</a:t>
            </a:r>
            <a:endParaRPr lang="en-US" sz="1000" dirty="0"/>
          </a:p>
        </p:txBody>
      </p:sp>
      <p:cxnSp>
        <p:nvCxnSpPr>
          <p:cNvPr id="17" name="Straight Arrow Connector 16"/>
          <p:cNvCxnSpPr>
            <a:stCxn id="16" idx="2"/>
          </p:cNvCxnSpPr>
          <p:nvPr/>
        </p:nvCxnSpPr>
        <p:spPr>
          <a:xfrm flipH="1">
            <a:off x="2569367" y="2230398"/>
            <a:ext cx="928688" cy="144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895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11, 2015 </a:t>
            </a:r>
            <a:r>
              <a:rPr lang="en-US" dirty="0" smtClean="0"/>
              <a:t>– HDL-GTBD &amp; Price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3333" b="4445"/>
          <a:stretch/>
        </p:blipFill>
        <p:spPr>
          <a:xfrm>
            <a:off x="0" y="4343400"/>
            <a:ext cx="9144000" cy="838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333500"/>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333500"/>
            <a:ext cx="4572000" cy="2705100"/>
          </a:xfrm>
          <a:prstGeom prst="rect">
            <a:avLst/>
          </a:prstGeom>
        </p:spPr>
      </p:pic>
    </p:spTree>
    <p:extLst>
      <p:ext uri="{BB962C8B-B14F-4D97-AF65-F5344CB8AC3E}">
        <p14:creationId xmlns:p14="http://schemas.microsoft.com/office/powerpoint/2010/main" val="769727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August </a:t>
            </a:r>
            <a:r>
              <a:rPr lang="en-US" dirty="0"/>
              <a:t>11, 2015 </a:t>
            </a:r>
            <a:r>
              <a:rPr lang="en-US" dirty="0" smtClean="0"/>
              <a:t>–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6667" b="4445"/>
          <a:stretch/>
        </p:blipFill>
        <p:spPr>
          <a:xfrm>
            <a:off x="0" y="4343400"/>
            <a:ext cx="9144000" cy="609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6666"/>
          <a:stretch/>
        </p:blipFill>
        <p:spPr>
          <a:xfrm>
            <a:off x="4562475" y="1382712"/>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6"/>
          <a:stretch/>
        </p:blipFill>
        <p:spPr>
          <a:xfrm>
            <a:off x="0" y="1382712"/>
            <a:ext cx="4572000" cy="27051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83333" b="4445"/>
          <a:stretch/>
        </p:blipFill>
        <p:spPr>
          <a:xfrm>
            <a:off x="0" y="4419600"/>
            <a:ext cx="9144000" cy="838200"/>
          </a:xfrm>
          <a:prstGeom prst="rect">
            <a:avLst/>
          </a:prstGeom>
        </p:spPr>
      </p:pic>
    </p:spTree>
    <p:extLst>
      <p:ext uri="{BB962C8B-B14F-4D97-AF65-F5344CB8AC3E}">
        <p14:creationId xmlns:p14="http://schemas.microsoft.com/office/powerpoint/2010/main" val="2027289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11, 2015 </a:t>
            </a:r>
            <a:r>
              <a:rPr lang="en-US" dirty="0"/>
              <a:t>– </a:t>
            </a:r>
            <a:r>
              <a:rPr lang="en-US" dirty="0" smtClean="0"/>
              <a:t>Observations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Large wind down ramp</a:t>
            </a:r>
          </a:p>
          <a:p>
            <a:pPr lvl="1">
              <a:lnSpc>
                <a:spcPct val="150000"/>
              </a:lnSpc>
              <a:buFont typeface="Arial" panose="020B0604020202020204" pitchFamily="34" charset="0"/>
              <a:buChar char="•"/>
            </a:pPr>
            <a:r>
              <a:rPr lang="en-US" sz="1800" dirty="0" smtClean="0"/>
              <a:t>Many active constraints</a:t>
            </a:r>
          </a:p>
          <a:p>
            <a:pPr lvl="1">
              <a:lnSpc>
                <a:spcPct val="150000"/>
              </a:lnSpc>
              <a:buFont typeface="Arial" panose="020B0604020202020204" pitchFamily="34" charset="0"/>
              <a:buChar char="•"/>
            </a:pPr>
            <a:r>
              <a:rPr lang="en-US" sz="1800" dirty="0" smtClean="0"/>
              <a:t>Make-whole payments were necessary as a result of tight commitment window </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1875146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5" name="Picture 4"/>
          <p:cNvPicPr>
            <a:picLocks noChangeAspect="1"/>
          </p:cNvPicPr>
          <p:nvPr/>
        </p:nvPicPr>
        <p:blipFill>
          <a:blip r:embed="rId3"/>
          <a:stretch>
            <a:fillRect/>
          </a:stretch>
        </p:blipFill>
        <p:spPr>
          <a:xfrm>
            <a:off x="774010" y="762000"/>
            <a:ext cx="7672179" cy="5562600"/>
          </a:xfrm>
          <a:prstGeom prst="rect">
            <a:avLst/>
          </a:prstGeom>
        </p:spPr>
      </p:pic>
    </p:spTree>
    <p:extLst>
      <p:ext uri="{BB962C8B-B14F-4D97-AF65-F5344CB8AC3E}">
        <p14:creationId xmlns:p14="http://schemas.microsoft.com/office/powerpoint/2010/main" val="3698336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5" name="Picture 4"/>
          <p:cNvPicPr>
            <a:picLocks noChangeAspect="1"/>
          </p:cNvPicPr>
          <p:nvPr/>
        </p:nvPicPr>
        <p:blipFill>
          <a:blip r:embed="rId3"/>
          <a:stretch>
            <a:fillRect/>
          </a:stretch>
        </p:blipFill>
        <p:spPr>
          <a:xfrm>
            <a:off x="769257" y="762000"/>
            <a:ext cx="7681686" cy="5562600"/>
          </a:xfrm>
          <a:prstGeom prst="rect">
            <a:avLst/>
          </a:prstGeom>
        </p:spPr>
      </p:pic>
    </p:spTree>
    <p:extLst>
      <p:ext uri="{BB962C8B-B14F-4D97-AF65-F5344CB8AC3E}">
        <p14:creationId xmlns:p14="http://schemas.microsoft.com/office/powerpoint/2010/main" val="1538220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a:t>
            </a:r>
            <a:r>
              <a:rPr lang="en-US" dirty="0" smtClean="0"/>
              <a:t>,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769257" y="762000"/>
            <a:ext cx="7681686" cy="5562600"/>
          </a:xfrm>
          <a:prstGeom prst="rect">
            <a:avLst/>
          </a:prstGeom>
        </p:spPr>
      </p:pic>
    </p:spTree>
    <p:extLst>
      <p:ext uri="{BB962C8B-B14F-4D97-AF65-F5344CB8AC3E}">
        <p14:creationId xmlns:p14="http://schemas.microsoft.com/office/powerpoint/2010/main" val="1907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 </a:t>
            </a:r>
            <a:r>
              <a:rPr lang="en-US" dirty="0" smtClean="0"/>
              <a:t>2015 – HDL-GTBD &amp; Prices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444" b="5555"/>
          <a:stretch/>
        </p:blipFill>
        <p:spPr>
          <a:xfrm>
            <a:off x="0" y="5105400"/>
            <a:ext cx="9144000" cy="685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981200"/>
            <a:ext cx="4572000" cy="27051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981200"/>
            <a:ext cx="4572000" cy="2705100"/>
          </a:xfrm>
          <a:prstGeom prst="rect">
            <a:avLst/>
          </a:prstGeom>
        </p:spPr>
      </p:pic>
      <p:sp>
        <p:nvSpPr>
          <p:cNvPr id="9" name="TextBox 8"/>
          <p:cNvSpPr txBox="1"/>
          <p:nvPr/>
        </p:nvSpPr>
        <p:spPr>
          <a:xfrm>
            <a:off x="7382678" y="1094601"/>
            <a:ext cx="1647022" cy="553998"/>
          </a:xfrm>
          <a:prstGeom prst="rect">
            <a:avLst/>
          </a:prstGeom>
          <a:solidFill>
            <a:schemeClr val="bg1"/>
          </a:solidFill>
          <a:ln>
            <a:solidFill>
              <a:schemeClr val="tx1"/>
            </a:solidFill>
          </a:ln>
        </p:spPr>
        <p:txBody>
          <a:bodyPr wrap="square" rtlCol="0" anchor="ctr">
            <a:spAutoFit/>
          </a:bodyPr>
          <a:lstStyle/>
          <a:p>
            <a:pPr algn="ctr"/>
            <a:r>
              <a:rPr lang="en-US" sz="1000" dirty="0" smtClean="0"/>
              <a:t>Cause for price spike at 17:50 in MIRTM 3PO explained on next slide</a:t>
            </a:r>
            <a:endParaRPr lang="en-US" sz="1000" dirty="0"/>
          </a:p>
        </p:txBody>
      </p:sp>
      <p:cxnSp>
        <p:nvCxnSpPr>
          <p:cNvPr id="12" name="Straight Arrow Connector 11"/>
          <p:cNvCxnSpPr>
            <a:stCxn id="9" idx="2"/>
          </p:cNvCxnSpPr>
          <p:nvPr/>
        </p:nvCxnSpPr>
        <p:spPr>
          <a:xfrm flipH="1">
            <a:off x="7543800" y="1648599"/>
            <a:ext cx="662389" cy="637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227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77837" y="2029786"/>
            <a:ext cx="6102625" cy="4170025"/>
          </a:xfrm>
          <a:prstGeom prst="rect">
            <a:avLst/>
          </a:prstGeom>
        </p:spPr>
      </p:pic>
      <p:sp>
        <p:nvSpPr>
          <p:cNvPr id="2" name="Title 1"/>
          <p:cNvSpPr>
            <a:spLocks noGrp="1"/>
          </p:cNvSpPr>
          <p:nvPr>
            <p:ph type="title"/>
          </p:nvPr>
        </p:nvSpPr>
        <p:spPr/>
        <p:txBody>
          <a:bodyPr/>
          <a:lstStyle/>
          <a:p>
            <a:r>
              <a:rPr lang="en-US" dirty="0" smtClean="0"/>
              <a:t>November 11, 2015 </a:t>
            </a:r>
            <a:r>
              <a:rPr lang="en-US" dirty="0"/>
              <a:t>– Analysis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MIRTM </a:t>
            </a:r>
            <a:r>
              <a:rPr lang="en-US" sz="1800" dirty="0"/>
              <a:t>3PO had a spike primarily due to </a:t>
            </a:r>
            <a:r>
              <a:rPr lang="en-US" sz="1800" dirty="0" smtClean="0"/>
              <a:t>regulation up </a:t>
            </a:r>
            <a:r>
              <a:rPr lang="en-US" sz="1800" dirty="0"/>
              <a:t>component </a:t>
            </a:r>
            <a:r>
              <a:rPr lang="en-US" sz="1800" dirty="0" smtClean="0"/>
              <a:t>(73 </a:t>
            </a:r>
            <a:r>
              <a:rPr lang="en-US" sz="1800" dirty="0"/>
              <a:t>MW) </a:t>
            </a:r>
            <a:r>
              <a:rPr lang="en-US" sz="1800" dirty="0" smtClean="0"/>
              <a:t>and load under forecast. </a:t>
            </a:r>
            <a:endParaRPr lang="en-US" sz="1800" dirty="0"/>
          </a:p>
        </p:txBody>
      </p:sp>
      <p:sp>
        <p:nvSpPr>
          <p:cNvPr id="11" name="Left Brace 10"/>
          <p:cNvSpPr/>
          <p:nvPr/>
        </p:nvSpPr>
        <p:spPr>
          <a:xfrm rot="5400000">
            <a:off x="5705517" y="3906095"/>
            <a:ext cx="294387" cy="1189822"/>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3657600" y="3233679"/>
            <a:ext cx="1799422" cy="938719"/>
          </a:xfrm>
          <a:prstGeom prst="rect">
            <a:avLst/>
          </a:prstGeom>
          <a:solidFill>
            <a:schemeClr val="bg1"/>
          </a:solidFill>
          <a:ln>
            <a:solidFill>
              <a:schemeClr val="tx1"/>
            </a:solidFill>
          </a:ln>
        </p:spPr>
        <p:txBody>
          <a:bodyPr wrap="square" rtlCol="0" anchor="ctr">
            <a:spAutoFit/>
          </a:bodyPr>
          <a:lstStyle/>
          <a:p>
            <a:pPr algn="ctr"/>
            <a:r>
              <a:rPr lang="en-US" sz="1100" dirty="0" smtClean="0"/>
              <a:t>By waiting until the last minute, binding QSGR commitments were not made in this time frame due to forecast decrease</a:t>
            </a:r>
            <a:endParaRPr lang="en-US" sz="1100" dirty="0"/>
          </a:p>
        </p:txBody>
      </p:sp>
      <p:sp>
        <p:nvSpPr>
          <p:cNvPr id="15" name="TextBox 14"/>
          <p:cNvSpPr txBox="1"/>
          <p:nvPr/>
        </p:nvSpPr>
        <p:spPr>
          <a:xfrm>
            <a:off x="2971800" y="2690894"/>
            <a:ext cx="3124200" cy="261610"/>
          </a:xfrm>
          <a:prstGeom prst="rect">
            <a:avLst/>
          </a:prstGeom>
          <a:solidFill>
            <a:schemeClr val="bg1"/>
          </a:solidFill>
          <a:ln>
            <a:solidFill>
              <a:schemeClr val="tx1"/>
            </a:solidFill>
          </a:ln>
        </p:spPr>
        <p:txBody>
          <a:bodyPr wrap="square" rtlCol="0" anchor="ctr">
            <a:spAutoFit/>
          </a:bodyPr>
          <a:lstStyle/>
          <a:p>
            <a:pPr algn="ctr"/>
            <a:r>
              <a:rPr lang="en-US" sz="1100" dirty="0" smtClean="0"/>
              <a:t>GTBD from Production SCED = MIRTM GTBD</a:t>
            </a:r>
            <a:endParaRPr lang="en-US" sz="1100" dirty="0"/>
          </a:p>
        </p:txBody>
      </p:sp>
      <p:cxnSp>
        <p:nvCxnSpPr>
          <p:cNvPr id="17" name="Straight Arrow Connector 16"/>
          <p:cNvCxnSpPr/>
          <p:nvPr/>
        </p:nvCxnSpPr>
        <p:spPr>
          <a:xfrm>
            <a:off x="6096000" y="2819401"/>
            <a:ext cx="990600" cy="1405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1" idx="1"/>
          </p:cNvCxnSpPr>
          <p:nvPr/>
        </p:nvCxnSpPr>
        <p:spPr>
          <a:xfrm>
            <a:off x="5457022" y="3972811"/>
            <a:ext cx="387289" cy="381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9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on MIRTM</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sp>
        <p:nvSpPr>
          <p:cNvPr id="3" name="Rectangle 2"/>
          <p:cNvSpPr/>
          <p:nvPr/>
        </p:nvSpPr>
        <p:spPr>
          <a:xfrm>
            <a:off x="228600" y="1004501"/>
            <a:ext cx="8001000" cy="3139321"/>
          </a:xfrm>
          <a:prstGeom prst="rect">
            <a:avLst/>
          </a:prstGeom>
        </p:spPr>
        <p:txBody>
          <a:bodyPr wrap="square" anchor="ctr">
            <a:spAutoFit/>
          </a:bodyPr>
          <a:lstStyle/>
          <a:p>
            <a:pPr marL="285750" indent="-285750">
              <a:buFont typeface="Arial" panose="020B0604020202020204" pitchFamily="34" charset="0"/>
              <a:buChar char="•"/>
            </a:pPr>
            <a:r>
              <a:rPr lang="en-US" dirty="0" smtClean="0">
                <a:solidFill>
                  <a:prstClr val="black"/>
                </a:solidFill>
              </a:rPr>
              <a:t>ERCOT is expected to report to the PUC on the MIRTM feasibility study by the end of 2016</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ERCOT </a:t>
            </a:r>
            <a:r>
              <a:rPr lang="en-US" dirty="0" smtClean="0">
                <a:solidFill>
                  <a:prstClr val="black"/>
                </a:solidFill>
              </a:rPr>
              <a:t>requests stakeholder input in completing the MIRTM feasibility study</a:t>
            </a:r>
          </a:p>
          <a:p>
            <a:pPr marL="742950" lvl="1"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endParaRPr lang="en-US" dirty="0">
              <a:solidFill>
                <a:prstClr val="black"/>
              </a:solidFill>
            </a:endParaRPr>
          </a:p>
          <a:p>
            <a:pPr algn="ctr"/>
            <a:endParaRPr lang="en-US" dirty="0">
              <a:solidFill>
                <a:prstClr val="black"/>
              </a:solidFill>
            </a:endParaRPr>
          </a:p>
        </p:txBody>
      </p:sp>
    </p:spTree>
    <p:extLst>
      <p:ext uri="{BB962C8B-B14F-4D97-AF65-F5344CB8AC3E}">
        <p14:creationId xmlns:p14="http://schemas.microsoft.com/office/powerpoint/2010/main" val="1006716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389"/>
          <a:stretch/>
        </p:blipFill>
        <p:spPr>
          <a:xfrm>
            <a:off x="1137166" y="990600"/>
            <a:ext cx="6945868" cy="4980801"/>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 </a:t>
            </a:r>
            <a:r>
              <a:rPr lang="en-US" dirty="0" smtClean="0"/>
              <a:t>2015 – Wind HSL Estimation</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
        <p:nvSpPr>
          <p:cNvPr id="9" name="TextBox 8"/>
          <p:cNvSpPr txBox="1"/>
          <p:nvPr/>
        </p:nvSpPr>
        <p:spPr>
          <a:xfrm>
            <a:off x="3124200" y="3581400"/>
            <a:ext cx="2057400" cy="400110"/>
          </a:xfrm>
          <a:prstGeom prst="rect">
            <a:avLst/>
          </a:prstGeom>
          <a:solidFill>
            <a:schemeClr val="bg1"/>
          </a:solidFill>
          <a:ln>
            <a:solidFill>
              <a:schemeClr val="tx1"/>
            </a:solidFill>
          </a:ln>
        </p:spPr>
        <p:txBody>
          <a:bodyPr wrap="square" rtlCol="0" anchor="ctr">
            <a:spAutoFit/>
          </a:bodyPr>
          <a:lstStyle/>
          <a:p>
            <a:pPr algn="ctr"/>
            <a:r>
              <a:rPr lang="en-US" sz="1000" dirty="0" smtClean="0"/>
              <a:t>Sudden drop in HDL-GTBD due to very large wind down ramp</a:t>
            </a:r>
            <a:endParaRPr lang="en-US" sz="1000" dirty="0"/>
          </a:p>
        </p:txBody>
      </p:sp>
      <p:cxnSp>
        <p:nvCxnSpPr>
          <p:cNvPr id="10" name="Straight Arrow Connector 9"/>
          <p:cNvCxnSpPr/>
          <p:nvPr/>
        </p:nvCxnSpPr>
        <p:spPr>
          <a:xfrm flipV="1">
            <a:off x="5181600" y="2667000"/>
            <a:ext cx="75616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62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445"/>
          <a:stretch/>
        </p:blipFill>
        <p:spPr>
          <a:xfrm>
            <a:off x="866553" y="898525"/>
            <a:ext cx="7487093" cy="5365750"/>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 </a:t>
            </a:r>
            <a:r>
              <a:rPr lang="en-US" dirty="0" smtClean="0"/>
              <a:t>2015 – Wind HSL Estimation Error</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sp>
        <p:nvSpPr>
          <p:cNvPr id="9" name="TextBox 8"/>
          <p:cNvSpPr txBox="1"/>
          <p:nvPr/>
        </p:nvSpPr>
        <p:spPr>
          <a:xfrm>
            <a:off x="2133600" y="1371600"/>
            <a:ext cx="2447924" cy="400110"/>
          </a:xfrm>
          <a:prstGeom prst="rect">
            <a:avLst/>
          </a:prstGeom>
          <a:solidFill>
            <a:schemeClr val="bg1"/>
          </a:solidFill>
          <a:ln>
            <a:solidFill>
              <a:schemeClr val="tx1"/>
            </a:solidFill>
          </a:ln>
        </p:spPr>
        <p:txBody>
          <a:bodyPr wrap="square" rtlCol="0" anchor="ctr">
            <a:spAutoFit/>
          </a:bodyPr>
          <a:lstStyle/>
          <a:p>
            <a:pPr algn="ctr"/>
            <a:r>
              <a:rPr lang="en-US" sz="1000" dirty="0" smtClean="0"/>
              <a:t>Persistence results in a large wind HSL estimation error during the down ramp</a:t>
            </a:r>
            <a:endParaRPr lang="en-US" sz="1000" dirty="0"/>
          </a:p>
        </p:txBody>
      </p:sp>
      <p:cxnSp>
        <p:nvCxnSpPr>
          <p:cNvPr id="10" name="Straight Arrow Connector 9"/>
          <p:cNvCxnSpPr/>
          <p:nvPr/>
        </p:nvCxnSpPr>
        <p:spPr>
          <a:xfrm>
            <a:off x="4581524" y="1571655"/>
            <a:ext cx="1285876" cy="485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788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445" b="10000"/>
          <a:stretch/>
        </p:blipFill>
        <p:spPr>
          <a:xfrm>
            <a:off x="0" y="723900"/>
            <a:ext cx="4572000" cy="29337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4572000" y="723900"/>
            <a:ext cx="4572000" cy="2933700"/>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 </a:t>
            </a:r>
            <a:r>
              <a:rPr lang="en-US" dirty="0" smtClean="0"/>
              <a:t>2015 –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1111" b="4445"/>
          <a:stretch/>
        </p:blipFill>
        <p:spPr>
          <a:xfrm>
            <a:off x="0" y="3505200"/>
            <a:ext cx="9144000" cy="304800"/>
          </a:xfrm>
          <a:prstGeom prst="rect">
            <a:avLst/>
          </a:prstGeom>
        </p:spPr>
      </p:pic>
      <p:sp>
        <p:nvSpPr>
          <p:cNvPr id="9" name="TextBox 8"/>
          <p:cNvSpPr txBox="1"/>
          <p:nvPr/>
        </p:nvSpPr>
        <p:spPr>
          <a:xfrm>
            <a:off x="6553200" y="1449288"/>
            <a:ext cx="2390776" cy="400110"/>
          </a:xfrm>
          <a:prstGeom prst="rect">
            <a:avLst/>
          </a:prstGeom>
          <a:solidFill>
            <a:schemeClr val="bg1"/>
          </a:solidFill>
          <a:ln>
            <a:solidFill>
              <a:schemeClr val="tx1"/>
            </a:solidFill>
          </a:ln>
        </p:spPr>
        <p:txBody>
          <a:bodyPr wrap="square" rtlCol="0" anchor="ctr">
            <a:spAutoFit/>
          </a:bodyPr>
          <a:lstStyle/>
          <a:p>
            <a:pPr algn="ctr"/>
            <a:r>
              <a:rPr lang="en-US" sz="1000" dirty="0" smtClean="0"/>
              <a:t>MIRTM saw high prices in the future and kept 9 QSGRs online below cost</a:t>
            </a:r>
            <a:endParaRPr lang="en-US" sz="1000" dirty="0"/>
          </a:p>
        </p:txBody>
      </p:sp>
      <p:cxnSp>
        <p:nvCxnSpPr>
          <p:cNvPr id="10" name="Straight Arrow Connector 9"/>
          <p:cNvCxnSpPr>
            <a:stCxn id="9" idx="2"/>
          </p:cNvCxnSpPr>
          <p:nvPr/>
        </p:nvCxnSpPr>
        <p:spPr>
          <a:xfrm>
            <a:off x="7748588" y="1849398"/>
            <a:ext cx="100012" cy="741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4445" b="12222"/>
          <a:stretch/>
        </p:blipFill>
        <p:spPr>
          <a:xfrm>
            <a:off x="4524375" y="3905250"/>
            <a:ext cx="4572000" cy="285750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5833" t="87778" r="38333" b="5555"/>
          <a:stretch/>
        </p:blipFill>
        <p:spPr>
          <a:xfrm>
            <a:off x="152400" y="4953000"/>
            <a:ext cx="4191000" cy="4572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61666" t="87776" r="19167" b="7780"/>
          <a:stretch/>
        </p:blipFill>
        <p:spPr>
          <a:xfrm>
            <a:off x="1371600" y="5334000"/>
            <a:ext cx="1752600" cy="304800"/>
          </a:xfrm>
          <a:prstGeom prst="rect">
            <a:avLst/>
          </a:prstGeom>
        </p:spPr>
      </p:pic>
      <p:sp>
        <p:nvSpPr>
          <p:cNvPr id="15" name="TextBox 14"/>
          <p:cNvSpPr txBox="1"/>
          <p:nvPr/>
        </p:nvSpPr>
        <p:spPr>
          <a:xfrm>
            <a:off x="1095374" y="4094202"/>
            <a:ext cx="2409826" cy="553998"/>
          </a:xfrm>
          <a:prstGeom prst="rect">
            <a:avLst/>
          </a:prstGeom>
          <a:solidFill>
            <a:schemeClr val="bg1"/>
          </a:solidFill>
          <a:ln>
            <a:solidFill>
              <a:schemeClr val="tx1"/>
            </a:solidFill>
          </a:ln>
        </p:spPr>
        <p:txBody>
          <a:bodyPr wrap="square" rtlCol="0" anchor="ctr">
            <a:spAutoFit/>
          </a:bodyPr>
          <a:lstStyle/>
          <a:p>
            <a:pPr algn="ctr"/>
            <a:r>
              <a:rPr lang="en-US" sz="1000" dirty="0" smtClean="0"/>
              <a:t>Sum of Seq. SCED QSGR Base Point @ 17:50 was 185 MW greater than MIRTM 3PO QSGR Base Points.</a:t>
            </a:r>
            <a:endParaRPr lang="en-US" sz="1000" dirty="0"/>
          </a:p>
        </p:txBody>
      </p:sp>
      <p:cxnSp>
        <p:nvCxnSpPr>
          <p:cNvPr id="17" name="Straight Arrow Connector 16"/>
          <p:cNvCxnSpPr>
            <a:stCxn id="15" idx="3"/>
          </p:cNvCxnSpPr>
          <p:nvPr/>
        </p:nvCxnSpPr>
        <p:spPr>
          <a:xfrm>
            <a:off x="3505200" y="4371201"/>
            <a:ext cx="3962400" cy="581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87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a:t>
            </a:r>
            <a:r>
              <a:rPr lang="en-US" dirty="0"/>
              <a:t>11, </a:t>
            </a:r>
            <a:r>
              <a:rPr lang="en-US" dirty="0" smtClean="0"/>
              <a:t>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943100"/>
            <a:ext cx="4572000" cy="27051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943100"/>
            <a:ext cx="4572000" cy="27051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3333" b="4445"/>
          <a:stretch/>
        </p:blipFill>
        <p:spPr>
          <a:xfrm>
            <a:off x="0" y="4953000"/>
            <a:ext cx="9144000" cy="838200"/>
          </a:xfrm>
          <a:prstGeom prst="rect">
            <a:avLst/>
          </a:prstGeom>
        </p:spPr>
      </p:pic>
      <p:sp>
        <p:nvSpPr>
          <p:cNvPr id="8" name="TextBox 7"/>
          <p:cNvSpPr txBox="1"/>
          <p:nvPr/>
        </p:nvSpPr>
        <p:spPr>
          <a:xfrm>
            <a:off x="3124200" y="1122402"/>
            <a:ext cx="2667000" cy="553998"/>
          </a:xfrm>
          <a:prstGeom prst="rect">
            <a:avLst/>
          </a:prstGeom>
          <a:solidFill>
            <a:schemeClr val="bg1"/>
          </a:solidFill>
          <a:ln>
            <a:solidFill>
              <a:schemeClr val="tx1"/>
            </a:solidFill>
          </a:ln>
        </p:spPr>
        <p:txBody>
          <a:bodyPr wrap="square" rtlCol="0" anchor="ctr">
            <a:spAutoFit/>
          </a:bodyPr>
          <a:lstStyle/>
          <a:p>
            <a:pPr algn="ctr"/>
            <a:r>
              <a:rPr lang="en-US" sz="1000" dirty="0" smtClean="0"/>
              <a:t>MIRTM production cost spike due to combination of telemetry error from </a:t>
            </a:r>
            <a:r>
              <a:rPr lang="en-US" sz="1000" dirty="0" err="1" smtClean="0"/>
              <a:t>outaged</a:t>
            </a:r>
            <a:r>
              <a:rPr lang="en-US" sz="1000" dirty="0" smtClean="0"/>
              <a:t> coal unit and unit’s EOC not being mitigated</a:t>
            </a:r>
            <a:endParaRPr lang="en-US" sz="1000" dirty="0"/>
          </a:p>
        </p:txBody>
      </p:sp>
      <p:cxnSp>
        <p:nvCxnSpPr>
          <p:cNvPr id="9" name="Straight Arrow Connector 8"/>
          <p:cNvCxnSpPr>
            <a:stCxn id="8" idx="2"/>
          </p:cNvCxnSpPr>
          <p:nvPr/>
        </p:nvCxnSpPr>
        <p:spPr>
          <a:xfrm>
            <a:off x="4457700" y="1676400"/>
            <a:ext cx="2171700"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57900" y="967026"/>
            <a:ext cx="3009900" cy="861774"/>
          </a:xfrm>
          <a:prstGeom prst="rect">
            <a:avLst/>
          </a:prstGeom>
          <a:solidFill>
            <a:schemeClr val="bg1"/>
          </a:solidFill>
          <a:ln>
            <a:solidFill>
              <a:schemeClr val="tx1"/>
            </a:solidFill>
          </a:ln>
        </p:spPr>
        <p:txBody>
          <a:bodyPr wrap="square" rtlCol="0" anchor="ctr">
            <a:spAutoFit/>
          </a:bodyPr>
          <a:lstStyle/>
          <a:p>
            <a:pPr algn="ctr"/>
            <a:r>
              <a:rPr lang="en-US" sz="1000" dirty="0" smtClean="0"/>
              <a:t>Base case constraint activated at 15:55 and was immediately violated in MIRTM. QSGRs with helping shift factor were self-committed in production but MIRTM could not dispatch QSGR until 16:00 due to temporal constraint</a:t>
            </a:r>
            <a:endParaRPr lang="en-US" sz="1000" dirty="0"/>
          </a:p>
        </p:txBody>
      </p:sp>
      <p:cxnSp>
        <p:nvCxnSpPr>
          <p:cNvPr id="16" name="Straight Arrow Connector 15"/>
          <p:cNvCxnSpPr/>
          <p:nvPr/>
        </p:nvCxnSpPr>
        <p:spPr>
          <a:xfrm flipH="1">
            <a:off x="7086600" y="1828800"/>
            <a:ext cx="876300" cy="838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4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27, 2015 </a:t>
            </a:r>
            <a:r>
              <a:rPr lang="en-US" dirty="0"/>
              <a:t>– Observations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Wind steadily decreasing throughout the day</a:t>
            </a:r>
          </a:p>
          <a:p>
            <a:pPr lvl="1">
              <a:lnSpc>
                <a:spcPct val="150000"/>
              </a:lnSpc>
              <a:buFont typeface="Arial" panose="020B0604020202020204" pitchFamily="34" charset="0"/>
              <a:buChar char="•"/>
            </a:pPr>
            <a:r>
              <a:rPr lang="en-US" sz="1800" dirty="0" smtClean="0"/>
              <a:t>Very little congestion</a:t>
            </a:r>
          </a:p>
          <a:p>
            <a:pPr lvl="1">
              <a:lnSpc>
                <a:spcPct val="150000"/>
              </a:lnSpc>
              <a:buFont typeface="Arial" panose="020B0604020202020204" pitchFamily="34" charset="0"/>
              <a:buChar char="•"/>
            </a:pPr>
            <a:r>
              <a:rPr lang="en-US" sz="1800" dirty="0" smtClean="0"/>
              <a:t>New short-term load forecast over-forecast over peak contributes to make-whole payments</a:t>
            </a:r>
          </a:p>
          <a:p>
            <a:pPr lvl="1">
              <a:lnSpc>
                <a:spcPct val="150000"/>
              </a:lnSpc>
              <a:buFont typeface="Arial" panose="020B0604020202020204" pitchFamily="34" charset="0"/>
              <a:buChar char="•"/>
            </a:pPr>
            <a:r>
              <a:rPr lang="en-US" sz="1800" dirty="0" smtClean="0"/>
              <a:t>High price spike in MIRTM 3PO caused by unit shutting down, wind HSL decrease, regulation component in production GTBD, and AS responsibility increase </a:t>
            </a:r>
          </a:p>
          <a:p>
            <a:pPr lvl="1">
              <a:lnSpc>
                <a:spcPct val="150000"/>
              </a:lnSpc>
              <a:buFont typeface="Arial" panose="020B0604020202020204" pitchFamily="34" charset="0"/>
              <a:buChar char="•"/>
            </a:pPr>
            <a:r>
              <a:rPr lang="en-US" sz="1800" dirty="0" smtClean="0"/>
              <a:t>Binding commitments made at 17:35 and 17:45 cause LMPs to go below some QSGR costs and they are subsequently de-committed after fulfilling minimum run time</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264596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a:t>
            </a:r>
            <a:r>
              <a:rPr lang="en-US" b="1" dirty="0" smtClean="0">
                <a:solidFill>
                  <a:schemeClr val="accent1"/>
                </a:solidFill>
              </a:rPr>
              <a:t>, 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774010" y="762000"/>
            <a:ext cx="7672179" cy="5562600"/>
          </a:xfrm>
          <a:prstGeom prst="rect">
            <a:avLst/>
          </a:prstGeom>
        </p:spPr>
      </p:pic>
    </p:spTree>
    <p:extLst>
      <p:ext uri="{BB962C8B-B14F-4D97-AF65-F5344CB8AC3E}">
        <p14:creationId xmlns:p14="http://schemas.microsoft.com/office/powerpoint/2010/main" val="3705316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3"/>
          <a:stretch>
            <a:fillRect/>
          </a:stretch>
        </p:blipFill>
        <p:spPr>
          <a:xfrm>
            <a:off x="825058" y="762000"/>
            <a:ext cx="7570084" cy="5481785"/>
          </a:xfrm>
          <a:prstGeom prst="rect">
            <a:avLst/>
          </a:prstGeom>
        </p:spPr>
      </p:pic>
    </p:spTree>
    <p:extLst>
      <p:ext uri="{BB962C8B-B14F-4D97-AF65-F5344CB8AC3E}">
        <p14:creationId xmlns:p14="http://schemas.microsoft.com/office/powerpoint/2010/main" val="3771186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 </a:t>
            </a:r>
            <a:r>
              <a:rPr lang="en-US" b="1" dirty="0" smtClean="0">
                <a:solidFill>
                  <a:schemeClr val="accent1"/>
                </a:solidFill>
              </a:rPr>
              <a:t>2015</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pic>
        <p:nvPicPr>
          <p:cNvPr id="5" name="Picture 4"/>
          <p:cNvPicPr>
            <a:picLocks noChangeAspect="1"/>
          </p:cNvPicPr>
          <p:nvPr/>
        </p:nvPicPr>
        <p:blipFill>
          <a:blip r:embed="rId3"/>
          <a:stretch>
            <a:fillRect/>
          </a:stretch>
        </p:blipFill>
        <p:spPr>
          <a:xfrm>
            <a:off x="821871" y="762000"/>
            <a:ext cx="7576457" cy="5486400"/>
          </a:xfrm>
          <a:prstGeom prst="rect">
            <a:avLst/>
          </a:prstGeom>
        </p:spPr>
      </p:pic>
    </p:spTree>
    <p:extLst>
      <p:ext uri="{BB962C8B-B14F-4D97-AF65-F5344CB8AC3E}">
        <p14:creationId xmlns:p14="http://schemas.microsoft.com/office/powerpoint/2010/main" val="2070417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 </a:t>
            </a:r>
            <a:r>
              <a:rPr lang="en-US" dirty="0"/>
              <a:t>2015 </a:t>
            </a:r>
            <a:r>
              <a:rPr lang="en-US" dirty="0" smtClean="0"/>
              <a:t>– HDL-GTBD &amp; Price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600200"/>
            <a:ext cx="4572000" cy="27051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600200"/>
            <a:ext cx="4572000" cy="27051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3333" b="5556"/>
          <a:stretch/>
        </p:blipFill>
        <p:spPr>
          <a:xfrm>
            <a:off x="0" y="4419600"/>
            <a:ext cx="9144000" cy="762000"/>
          </a:xfrm>
          <a:prstGeom prst="rect">
            <a:avLst/>
          </a:prstGeom>
        </p:spPr>
      </p:pic>
      <p:sp>
        <p:nvSpPr>
          <p:cNvPr id="10" name="TextBox 9"/>
          <p:cNvSpPr txBox="1"/>
          <p:nvPr/>
        </p:nvSpPr>
        <p:spPr>
          <a:xfrm>
            <a:off x="5791200" y="1028700"/>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y2 axis</a:t>
            </a:r>
            <a:endParaRPr lang="en-US" sz="1000" dirty="0"/>
          </a:p>
        </p:txBody>
      </p:sp>
      <p:cxnSp>
        <p:nvCxnSpPr>
          <p:cNvPr id="11" name="Straight Arrow Connector 10"/>
          <p:cNvCxnSpPr>
            <a:stCxn id="10" idx="2"/>
          </p:cNvCxnSpPr>
          <p:nvPr/>
        </p:nvCxnSpPr>
        <p:spPr>
          <a:xfrm>
            <a:off x="6591300" y="12749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p:cNvCxnSpPr>
          <p:nvPr/>
        </p:nvCxnSpPr>
        <p:spPr>
          <a:xfrm flipH="1">
            <a:off x="4419600" y="12749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19600" y="5382588"/>
            <a:ext cx="4572000" cy="1015663"/>
          </a:xfrm>
          <a:prstGeom prst="rect">
            <a:avLst/>
          </a:prstGeom>
          <a:solidFill>
            <a:schemeClr val="bg1"/>
          </a:solidFill>
          <a:ln>
            <a:solidFill>
              <a:schemeClr val="tx1"/>
            </a:solidFill>
          </a:ln>
        </p:spPr>
        <p:txBody>
          <a:bodyPr wrap="square" rtlCol="0" anchor="ctr">
            <a:spAutoFit/>
          </a:bodyPr>
          <a:lstStyle/>
          <a:p>
            <a:r>
              <a:rPr lang="en-US" sz="1000" dirty="0" smtClean="0"/>
              <a:t>Multiple contributors to MIRTM 3PO price spike at 21:05:</a:t>
            </a:r>
          </a:p>
          <a:p>
            <a:pPr marL="171450" indent="-171450">
              <a:buFont typeface="Arial" panose="020B0604020202020204" pitchFamily="34" charset="0"/>
              <a:buChar char="•"/>
            </a:pPr>
            <a:r>
              <a:rPr lang="en-US" sz="1000" dirty="0" smtClean="0"/>
              <a:t>When HDL-GTBD is very low, prices are very sensitive to GTBD</a:t>
            </a:r>
          </a:p>
          <a:p>
            <a:pPr marL="171450" indent="-171450">
              <a:buFont typeface="Arial" panose="020B0604020202020204" pitchFamily="34" charset="0"/>
              <a:buChar char="•"/>
            </a:pPr>
            <a:r>
              <a:rPr lang="en-US" sz="1000" dirty="0" smtClean="0"/>
              <a:t>Missed GTBD forecast by ~100 MW due to 254 MW regulation component</a:t>
            </a:r>
          </a:p>
          <a:p>
            <a:pPr marL="171450" indent="-171450">
              <a:buFont typeface="Arial" panose="020B0604020202020204" pitchFamily="34" charset="0"/>
              <a:buChar char="•"/>
            </a:pPr>
            <a:r>
              <a:rPr lang="en-US" sz="1000" dirty="0" smtClean="0"/>
              <a:t>Regulation Up AS responsibility increased by 96 MW across the hour</a:t>
            </a:r>
          </a:p>
          <a:p>
            <a:pPr marL="171450" indent="-171450">
              <a:buFont typeface="Arial" panose="020B0604020202020204" pitchFamily="34" charset="0"/>
              <a:buChar char="•"/>
            </a:pPr>
            <a:r>
              <a:rPr lang="en-US" sz="1000" dirty="0" smtClean="0"/>
              <a:t>170 MW of wind HSL decrease from 20:55 to 21:05</a:t>
            </a:r>
          </a:p>
          <a:p>
            <a:pPr marL="171450" indent="-171450">
              <a:buFont typeface="Arial" panose="020B0604020202020204" pitchFamily="34" charset="0"/>
              <a:buChar char="•"/>
            </a:pPr>
            <a:r>
              <a:rPr lang="en-US" sz="1000" dirty="0" smtClean="0"/>
              <a:t>Unit shutting down</a:t>
            </a:r>
            <a:endParaRPr lang="en-US" sz="1000" dirty="0"/>
          </a:p>
        </p:txBody>
      </p:sp>
      <p:cxnSp>
        <p:nvCxnSpPr>
          <p:cNvPr id="20" name="Straight Arrow Connector 19"/>
          <p:cNvCxnSpPr/>
          <p:nvPr/>
        </p:nvCxnSpPr>
        <p:spPr>
          <a:xfrm flipH="1" flipV="1">
            <a:off x="8153400" y="4191000"/>
            <a:ext cx="228600" cy="119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09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389"/>
          <a:stretch/>
        </p:blipFill>
        <p:spPr>
          <a:xfrm>
            <a:off x="1137166" y="962799"/>
            <a:ext cx="6945868" cy="4980801"/>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November 27, 2015 – Wind HSL Estimation</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59</a:t>
            </a:fld>
            <a:endParaRPr lang="en-US"/>
          </a:p>
        </p:txBody>
      </p:sp>
      <p:sp>
        <p:nvSpPr>
          <p:cNvPr id="9" name="TextBox 8"/>
          <p:cNvSpPr txBox="1"/>
          <p:nvPr/>
        </p:nvSpPr>
        <p:spPr>
          <a:xfrm>
            <a:off x="5867400" y="1657290"/>
            <a:ext cx="1600200" cy="400110"/>
          </a:xfrm>
          <a:prstGeom prst="rect">
            <a:avLst/>
          </a:prstGeom>
          <a:solidFill>
            <a:schemeClr val="bg1"/>
          </a:solidFill>
          <a:ln>
            <a:solidFill>
              <a:schemeClr val="tx1"/>
            </a:solidFill>
          </a:ln>
        </p:spPr>
        <p:txBody>
          <a:bodyPr wrap="square" rtlCol="0" anchor="ctr">
            <a:spAutoFit/>
          </a:bodyPr>
          <a:lstStyle/>
          <a:p>
            <a:pPr algn="ctr"/>
            <a:r>
              <a:rPr lang="en-US" sz="1000" dirty="0" smtClean="0"/>
              <a:t>Wind steadily decreases throughout the day</a:t>
            </a:r>
            <a:endParaRPr lang="en-US" sz="1000" dirty="0"/>
          </a:p>
        </p:txBody>
      </p:sp>
      <p:cxnSp>
        <p:nvCxnSpPr>
          <p:cNvPr id="10" name="Straight Arrow Connector 9"/>
          <p:cNvCxnSpPr/>
          <p:nvPr/>
        </p:nvCxnSpPr>
        <p:spPr>
          <a:xfrm flipH="1">
            <a:off x="5638800" y="2057400"/>
            <a:ext cx="1066800" cy="1447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514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MIRTM Timeline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228600" y="685800"/>
          <a:ext cx="8763000" cy="5591330"/>
        </p:xfrm>
        <a:graphic>
          <a:graphicData uri="http://schemas.openxmlformats.org/drawingml/2006/table">
            <a:tbl>
              <a:tblPr firstRow="1" firstCol="1" bandRow="1">
                <a:tableStyleId>{5C22544A-7EE6-4342-B048-85BDC9FD1C3A}</a:tableStyleId>
              </a:tblPr>
              <a:tblGrid>
                <a:gridCol w="990600"/>
                <a:gridCol w="7772400"/>
              </a:tblGrid>
              <a:tr h="316310">
                <a:tc>
                  <a:txBody>
                    <a:bodyPr/>
                    <a:lstStyle/>
                    <a:p>
                      <a:pPr marL="0" marR="0" algn="ctr">
                        <a:lnSpc>
                          <a:spcPct val="107000"/>
                        </a:lnSpc>
                        <a:spcBef>
                          <a:spcPts val="0"/>
                        </a:spcBef>
                        <a:spcAft>
                          <a:spcPts val="0"/>
                        </a:spcAft>
                      </a:pPr>
                      <a:r>
                        <a:rPr lang="en-US" sz="1200" dirty="0">
                          <a:effectLst/>
                        </a:rPr>
                        <a:t>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gn="ctr">
                        <a:lnSpc>
                          <a:spcPct val="107000"/>
                        </a:lnSpc>
                        <a:spcBef>
                          <a:spcPts val="0"/>
                        </a:spcBef>
                        <a:spcAft>
                          <a:spcPts val="0"/>
                        </a:spcAft>
                      </a:pPr>
                      <a:r>
                        <a:rPr lang="en-US" sz="1200" dirty="0">
                          <a:effectLst/>
                        </a:rPr>
                        <a:t>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445690">
                <a:tc>
                  <a:txBody>
                    <a:bodyPr/>
                    <a:lstStyle/>
                    <a:p>
                      <a:pPr marL="0" marR="0" algn="ctr">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lvl="1" indent="0" algn="l" defTabSz="914400" rtl="0" eaLnBrk="1" fontAlgn="auto" latinLnBrk="0" hangingPunct="1">
                        <a:lnSpc>
                          <a:spcPct val="107000"/>
                        </a:lnSpc>
                        <a:spcBef>
                          <a:spcPts val="0"/>
                        </a:spcBef>
                        <a:spcAft>
                          <a:spcPts val="0"/>
                        </a:spcAft>
                        <a:buClrTx/>
                        <a:buSzTx/>
                        <a:buFontTx/>
                        <a:buNone/>
                        <a:tabLst/>
                        <a:defRPr/>
                      </a:pPr>
                      <a:r>
                        <a:rPr lang="en-US" sz="1000" dirty="0" smtClean="0"/>
                        <a:t>Direct Testimony of Dr. David B. Patton, PUCT Docket No. 31540, pp.23-41, November 10</a:t>
                      </a:r>
                      <a:r>
                        <a:rPr lang="en-US" sz="1000" baseline="30000" dirty="0" smtClean="0"/>
                        <a:t>th</a:t>
                      </a:r>
                      <a:r>
                        <a:rPr lang="en-US" sz="1000" dirty="0" smtClean="0"/>
                        <a:t>, 2005</a:t>
                      </a:r>
                      <a:endParaRPr lang="en-US" sz="1000" dirty="0" smtClean="0">
                        <a:solidFill>
                          <a:srgbClr val="FF0000"/>
                        </a:solidFill>
                      </a:endParaRPr>
                    </a:p>
                  </a:txBody>
                  <a:tcPr marL="51985" marR="51985" marT="0" marB="0" anchor="ctr"/>
                </a:tc>
              </a:tr>
              <a:tr h="609645">
                <a:tc>
                  <a:txBody>
                    <a:bodyPr/>
                    <a:lstStyle/>
                    <a:p>
                      <a:pPr marL="0" marR="0" algn="ctr">
                        <a:lnSpc>
                          <a:spcPct val="107000"/>
                        </a:lnSpc>
                        <a:spcBef>
                          <a:spcPts val="0"/>
                        </a:spcBef>
                        <a:spcAft>
                          <a:spcPts val="0"/>
                        </a:spcAft>
                      </a:pPr>
                      <a:r>
                        <a:rPr lang="en-US" sz="1000" dirty="0">
                          <a:effectLst/>
                        </a:rPr>
                        <a:t>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TAC creates Market Enhancements Task Force to evaluate Real-time Co-optimization and Multi-Interval SCED</a:t>
                      </a:r>
                    </a:p>
                    <a:p>
                      <a:pPr marL="0" marR="0">
                        <a:lnSpc>
                          <a:spcPct val="107000"/>
                        </a:lnSpc>
                        <a:spcBef>
                          <a:spcPts val="0"/>
                        </a:spcBef>
                        <a:spcAft>
                          <a:spcPts val="0"/>
                        </a:spcAft>
                      </a:pPr>
                      <a:r>
                        <a:rPr lang="en-US" sz="1000" dirty="0">
                          <a:effectLst/>
                        </a:rPr>
                        <a:t>Major vendors and ISOs provided presentations and their implementation experiences (most other ISOs have already implemented multi-interval market and/or real-time co-optimization)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METF disbanded; no consensus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11/8/13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PUC Staff requests comments on MIRTM  in Project 41837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12/12/13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and IMM file joint comments providing overview and scope of MIRTM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tabLst>
                          <a:tab pos="762635" algn="l"/>
                        </a:tabLst>
                      </a:pPr>
                      <a:r>
                        <a:rPr lang="en-US" sz="1000" dirty="0">
                          <a:effectLst/>
                        </a:rPr>
                        <a:t>12/19/13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MIRTM and real-time co-optimization discussed at PUC Open Meeting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1/17/14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a:effectLst/>
                        </a:rPr>
                        <a:t>ERCOT and IMM file follow-up comments to 41837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62260">
                <a:tc>
                  <a:txBody>
                    <a:bodyPr/>
                    <a:lstStyle/>
                    <a:p>
                      <a:pPr marL="0" marR="0" algn="ctr">
                        <a:lnSpc>
                          <a:spcPct val="107000"/>
                        </a:lnSpc>
                        <a:spcBef>
                          <a:spcPts val="0"/>
                        </a:spcBef>
                        <a:spcAft>
                          <a:spcPts val="0"/>
                        </a:spcAft>
                        <a:tabLst>
                          <a:tab pos="762635" algn="l"/>
                        </a:tabLst>
                      </a:pPr>
                      <a:r>
                        <a:rPr lang="en-US" sz="1000" dirty="0" smtClean="0">
                          <a:effectLst/>
                        </a:rPr>
                        <a:t>9/25/14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posts MIRTM white paper to TAC meeting page; TAC assigns MIRTM issues to Supply Adequacy Working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507679">
                <a:tc>
                  <a:txBody>
                    <a:bodyPr/>
                    <a:lstStyle/>
                    <a:p>
                      <a:pPr marL="0" marR="0" algn="ctr">
                        <a:lnSpc>
                          <a:spcPct val="107000"/>
                        </a:lnSpc>
                        <a:spcBef>
                          <a:spcPts val="0"/>
                        </a:spcBef>
                        <a:spcAft>
                          <a:spcPts val="0"/>
                        </a:spcAft>
                      </a:pPr>
                      <a:r>
                        <a:rPr lang="en-US" sz="1000" dirty="0">
                          <a:effectLst/>
                        </a:rPr>
                        <a:t>4Q2014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Market participants with ERCOT support develop a high-level scope of work to evaluate </a:t>
                      </a:r>
                      <a:r>
                        <a:rPr lang="en-US" sz="1000" dirty="0" smtClean="0">
                          <a:effectLst/>
                        </a:rPr>
                        <a:t>MIRTM</a:t>
                      </a:r>
                      <a:r>
                        <a:rPr lang="en-US" sz="1000" baseline="0" dirty="0" smtClean="0">
                          <a:effectLst/>
                        </a:rPr>
                        <a:t> by developing a prototype MIRM simulation tool and analyze historical days of interest … </a:t>
                      </a:r>
                      <a:r>
                        <a:rPr lang="en-US" sz="1000" baseline="0" dirty="0" smtClean="0">
                          <a:effectLst/>
                          <a:hlinkClick r:id="rId2"/>
                        </a:rPr>
                        <a:t>http://www.ercot.com/content/wcm/key_documents_lists/51007/Proposed_Study_Process_MIRTM.doc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507679">
                <a:tc>
                  <a:txBody>
                    <a:bodyPr/>
                    <a:lstStyle/>
                    <a:p>
                      <a:pPr marL="0" marR="0" algn="ctr">
                        <a:lnSpc>
                          <a:spcPct val="107000"/>
                        </a:lnSpc>
                        <a:spcBef>
                          <a:spcPts val="0"/>
                        </a:spcBef>
                        <a:spcAft>
                          <a:spcPts val="0"/>
                        </a:spcAft>
                      </a:pPr>
                      <a:r>
                        <a:rPr lang="en-US" sz="1000" dirty="0">
                          <a:effectLst/>
                        </a:rPr>
                        <a:t>1/16/15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SAWG requests that ERCOT conduct a feasibility study of MIRTM, based on the scope of work </a:t>
                      </a:r>
                      <a:r>
                        <a:rPr lang="en-US" sz="1000" dirty="0" smtClean="0">
                          <a:effectLst/>
                        </a:rPr>
                        <a:t>described</a:t>
                      </a:r>
                      <a:r>
                        <a:rPr lang="en-US" sz="1000" baseline="0" dirty="0" smtClean="0">
                          <a:effectLst/>
                        </a:rPr>
                        <a:t> in the “Proposed Study Process … </a:t>
                      </a:r>
                      <a:r>
                        <a:rPr lang="en-US" sz="1000" baseline="0" dirty="0" smtClean="0">
                          <a:effectLst/>
                          <a:hlinkClick r:id="rId2"/>
                        </a:rPr>
                        <a:t>http://www.ercot.com/content/wcm/key_documents_lists/51007/Proposed_Study_Process_MIRTM.doc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19775">
                <a:tc>
                  <a:txBody>
                    <a:bodyPr/>
                    <a:lstStyle/>
                    <a:p>
                      <a:pPr marL="0" marR="0" algn="ctr">
                        <a:lnSpc>
                          <a:spcPct val="107000"/>
                        </a:lnSpc>
                        <a:spcBef>
                          <a:spcPts val="0"/>
                        </a:spcBef>
                        <a:spcAft>
                          <a:spcPts val="0"/>
                        </a:spcAft>
                      </a:pPr>
                      <a:r>
                        <a:rPr lang="en-US" sz="1000" dirty="0">
                          <a:effectLst/>
                        </a:rPr>
                        <a:t>3/9/15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Demand Side Working Group inputs (LR offers with prices and MW values) posted and discussed at DSWG meeting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54383">
                <a:tc>
                  <a:txBody>
                    <a:bodyPr/>
                    <a:lstStyle/>
                    <a:p>
                      <a:pPr marL="0" marR="0" algn="ctr">
                        <a:lnSpc>
                          <a:spcPct val="107000"/>
                        </a:lnSpc>
                        <a:spcBef>
                          <a:spcPts val="0"/>
                        </a:spcBef>
                        <a:spcAft>
                          <a:spcPts val="0"/>
                        </a:spcAft>
                      </a:pPr>
                      <a:r>
                        <a:rPr lang="en-US" sz="1000" dirty="0">
                          <a:effectLst/>
                        </a:rPr>
                        <a:t>8/8/15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Commissioners discuss MIRTM in Open Meeting and ask questions of ERCOT Staff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95388">
                <a:tc>
                  <a:txBody>
                    <a:bodyPr/>
                    <a:lstStyle/>
                    <a:p>
                      <a:pPr marL="0" marR="0" algn="ctr">
                        <a:lnSpc>
                          <a:spcPct val="107000"/>
                        </a:lnSpc>
                        <a:spcBef>
                          <a:spcPts val="0"/>
                        </a:spcBef>
                        <a:spcAft>
                          <a:spcPts val="0"/>
                        </a:spcAft>
                        <a:tabLst>
                          <a:tab pos="762635" algn="l"/>
                        </a:tabLst>
                      </a:pPr>
                      <a:r>
                        <a:rPr lang="en-US" sz="1000" dirty="0">
                          <a:effectLst/>
                        </a:rPr>
                        <a:t>8/11/15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IMM (David Patton) makes presentation to ERCOT Board regarding dispatch and pricing of peaking resources (QSGRs); comments were generally supportive of MIRTM concepts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37233">
                <a:tc>
                  <a:txBody>
                    <a:bodyPr/>
                    <a:lstStyle/>
                    <a:p>
                      <a:pPr marL="0" marR="0" algn="ctr">
                        <a:lnSpc>
                          <a:spcPct val="107000"/>
                        </a:lnSpc>
                        <a:spcBef>
                          <a:spcPts val="0"/>
                        </a:spcBef>
                        <a:spcAft>
                          <a:spcPts val="0"/>
                        </a:spcAft>
                      </a:pPr>
                      <a:r>
                        <a:rPr lang="en-US" sz="1000" dirty="0">
                          <a:effectLst/>
                        </a:rPr>
                        <a:t>10/13/15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Joel Mickey provides MIRTM overview and description of feasibility study to ERCOT Board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362260">
                <a:tc>
                  <a:txBody>
                    <a:bodyPr/>
                    <a:lstStyle/>
                    <a:p>
                      <a:pPr marL="0" marR="0" algn="ctr">
                        <a:lnSpc>
                          <a:spcPct val="107000"/>
                        </a:lnSpc>
                        <a:spcBef>
                          <a:spcPts val="0"/>
                        </a:spcBef>
                        <a:spcAft>
                          <a:spcPts val="0"/>
                        </a:spcAft>
                      </a:pPr>
                      <a:r>
                        <a:rPr lang="en-US" sz="1000" dirty="0">
                          <a:effectLst/>
                        </a:rPr>
                        <a:t>11/12/15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ERCOT files comments to 41837 providing status report on MIRTM feasibility study </a:t>
                      </a:r>
                      <a:r>
                        <a:rPr lang="en-US" sz="1000" dirty="0" smtClean="0">
                          <a:effectLst/>
                        </a:rPr>
                        <a:t>development…. </a:t>
                      </a:r>
                      <a:r>
                        <a:rPr lang="en-US" sz="1000" dirty="0" smtClean="0">
                          <a:effectLst/>
                          <a:hlinkClick r:id="rId3"/>
                        </a:rPr>
                        <a:t>http://interchange.puc.state.tx.us/WebApp/Interchange/Documents/41837_7_872244.PDF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286248">
                <a:tc>
                  <a:txBody>
                    <a:bodyPr/>
                    <a:lstStyle/>
                    <a:p>
                      <a:pPr marL="0" marR="0" algn="ctr">
                        <a:lnSpc>
                          <a:spcPct val="107000"/>
                        </a:lnSpc>
                        <a:spcBef>
                          <a:spcPts val="0"/>
                        </a:spcBef>
                        <a:spcAft>
                          <a:spcPts val="0"/>
                        </a:spcAft>
                      </a:pPr>
                      <a:r>
                        <a:rPr lang="en-US" sz="1000" dirty="0">
                          <a:effectLst/>
                        </a:rPr>
                        <a:t>11/19/15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Commissioners discuss MIRTM in OM; urge ERCOT to continue working on the feasibility study and to work with stakeholders on inputs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r h="181130">
                <a:tc>
                  <a:txBody>
                    <a:bodyPr/>
                    <a:lstStyle/>
                    <a:p>
                      <a:pPr marL="0" marR="0" algn="ctr">
                        <a:lnSpc>
                          <a:spcPct val="107000"/>
                        </a:lnSpc>
                        <a:spcBef>
                          <a:spcPts val="0"/>
                        </a:spcBef>
                        <a:spcAft>
                          <a:spcPts val="0"/>
                        </a:spcAft>
                      </a:pPr>
                      <a:r>
                        <a:rPr lang="en-US" sz="1000" dirty="0">
                          <a:effectLst/>
                        </a:rPr>
                        <a:t>12/2/15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a:txBody>
                    <a:bodyPr/>
                    <a:lstStyle/>
                    <a:p>
                      <a:pPr marL="0" marR="0">
                        <a:lnSpc>
                          <a:spcPct val="107000"/>
                        </a:lnSpc>
                        <a:spcBef>
                          <a:spcPts val="0"/>
                        </a:spcBef>
                        <a:spcAft>
                          <a:spcPts val="0"/>
                        </a:spcAft>
                      </a:pPr>
                      <a:r>
                        <a:rPr lang="en-US" sz="1000" dirty="0">
                          <a:effectLst/>
                        </a:rPr>
                        <a:t>WMS votes to include QSGRs in the MIRTM feasibility study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r>
            </a:tbl>
          </a:graphicData>
        </a:graphic>
      </p:graphicFrame>
    </p:spTree>
    <p:extLst>
      <p:ext uri="{BB962C8B-B14F-4D97-AF65-F5344CB8AC3E}">
        <p14:creationId xmlns:p14="http://schemas.microsoft.com/office/powerpoint/2010/main" val="2054194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445"/>
          <a:stretch/>
        </p:blipFill>
        <p:spPr>
          <a:xfrm>
            <a:off x="837977" y="914400"/>
            <a:ext cx="7487093" cy="5365750"/>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November 27, 2015 – Wind HSL Estimation Error</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sp>
        <p:nvSpPr>
          <p:cNvPr id="9" name="TextBox 8"/>
          <p:cNvSpPr txBox="1"/>
          <p:nvPr/>
        </p:nvSpPr>
        <p:spPr>
          <a:xfrm>
            <a:off x="4443413" y="4038144"/>
            <a:ext cx="2066924" cy="400110"/>
          </a:xfrm>
          <a:prstGeom prst="rect">
            <a:avLst/>
          </a:prstGeom>
          <a:solidFill>
            <a:schemeClr val="bg1"/>
          </a:solidFill>
          <a:ln>
            <a:solidFill>
              <a:schemeClr val="tx1"/>
            </a:solidFill>
          </a:ln>
        </p:spPr>
        <p:txBody>
          <a:bodyPr wrap="square" rtlCol="0" anchor="ctr">
            <a:spAutoFit/>
          </a:bodyPr>
          <a:lstStyle/>
          <a:p>
            <a:pPr algn="ctr"/>
            <a:r>
              <a:rPr lang="en-US" sz="1000" dirty="0" smtClean="0"/>
              <a:t>Wind over-estimates due to steady wind down ramp</a:t>
            </a:r>
            <a:endParaRPr lang="en-US" sz="1000" dirty="0"/>
          </a:p>
        </p:txBody>
      </p:sp>
      <p:sp>
        <p:nvSpPr>
          <p:cNvPr id="8" name="Left Brace 7"/>
          <p:cNvSpPr/>
          <p:nvPr/>
        </p:nvSpPr>
        <p:spPr>
          <a:xfrm rot="16200000">
            <a:off x="5305655" y="2542946"/>
            <a:ext cx="285294" cy="2667001"/>
          </a:xfrm>
          <a:prstGeom prst="leftBrace">
            <a:avLst>
              <a:gd name="adj1" fmla="val 8333"/>
              <a:gd name="adj2" fmla="val 501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376556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 2015 –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61</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0000" b="4444"/>
          <a:stretch/>
        </p:blipFill>
        <p:spPr>
          <a:xfrm>
            <a:off x="0" y="3657600"/>
            <a:ext cx="9144000" cy="381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9999"/>
          <a:stretch/>
        </p:blipFill>
        <p:spPr>
          <a:xfrm>
            <a:off x="0" y="762000"/>
            <a:ext cx="4572000" cy="29337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4572000" y="762000"/>
            <a:ext cx="4572000" cy="29337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445" b="12222"/>
          <a:stretch/>
        </p:blipFill>
        <p:spPr>
          <a:xfrm>
            <a:off x="4572000" y="3990975"/>
            <a:ext cx="4572000" cy="285750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5833" t="87778" r="38333" b="5555"/>
          <a:stretch/>
        </p:blipFill>
        <p:spPr>
          <a:xfrm>
            <a:off x="152400" y="4953000"/>
            <a:ext cx="4191000" cy="4572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61666" t="87776" r="19167" b="7780"/>
          <a:stretch/>
        </p:blipFill>
        <p:spPr>
          <a:xfrm>
            <a:off x="1371600" y="5334000"/>
            <a:ext cx="1752600" cy="304800"/>
          </a:xfrm>
          <a:prstGeom prst="rect">
            <a:avLst/>
          </a:prstGeom>
        </p:spPr>
      </p:pic>
      <p:sp>
        <p:nvSpPr>
          <p:cNvPr id="13" name="TextBox 12"/>
          <p:cNvSpPr txBox="1"/>
          <p:nvPr/>
        </p:nvSpPr>
        <p:spPr>
          <a:xfrm>
            <a:off x="6553200" y="4246602"/>
            <a:ext cx="2390776" cy="553998"/>
          </a:xfrm>
          <a:prstGeom prst="rect">
            <a:avLst/>
          </a:prstGeom>
          <a:solidFill>
            <a:schemeClr val="bg1"/>
          </a:solidFill>
          <a:ln>
            <a:solidFill>
              <a:schemeClr val="tx1"/>
            </a:solidFill>
          </a:ln>
        </p:spPr>
        <p:txBody>
          <a:bodyPr wrap="square" rtlCol="0" anchor="ctr">
            <a:spAutoFit/>
          </a:bodyPr>
          <a:lstStyle/>
          <a:p>
            <a:pPr algn="ctr"/>
            <a:r>
              <a:rPr lang="en-US" sz="1000" dirty="0" smtClean="0"/>
              <a:t>Less QSGR capacity at 21:05 in MIRTM 3PO than Seq. SCED due to reasons mentioned in prior slide</a:t>
            </a:r>
            <a:endParaRPr lang="en-US" sz="1000" dirty="0"/>
          </a:p>
        </p:txBody>
      </p:sp>
      <p:cxnSp>
        <p:nvCxnSpPr>
          <p:cNvPr id="14" name="Straight Arrow Connector 13"/>
          <p:cNvCxnSpPr/>
          <p:nvPr/>
        </p:nvCxnSpPr>
        <p:spPr>
          <a:xfrm>
            <a:off x="7748588" y="4800600"/>
            <a:ext cx="657224" cy="880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1776" y="977473"/>
            <a:ext cx="2390776" cy="861774"/>
          </a:xfrm>
          <a:prstGeom prst="rect">
            <a:avLst/>
          </a:prstGeom>
          <a:solidFill>
            <a:schemeClr val="bg1"/>
          </a:solidFill>
          <a:ln>
            <a:solidFill>
              <a:schemeClr val="tx1"/>
            </a:solidFill>
          </a:ln>
        </p:spPr>
        <p:txBody>
          <a:bodyPr wrap="square" rtlCol="0" anchor="ctr">
            <a:spAutoFit/>
          </a:bodyPr>
          <a:lstStyle/>
          <a:p>
            <a:pPr algn="ctr"/>
            <a:r>
              <a:rPr lang="en-US" sz="1000" dirty="0"/>
              <a:t>Binding commitments made at 17:35 and 17:45 cause LMPs to go below some QSGR costs and they are subsequently de-committed after fulfilling minimum run time</a:t>
            </a:r>
          </a:p>
        </p:txBody>
      </p:sp>
      <p:cxnSp>
        <p:nvCxnSpPr>
          <p:cNvPr id="18" name="Straight Arrow Connector 17"/>
          <p:cNvCxnSpPr/>
          <p:nvPr/>
        </p:nvCxnSpPr>
        <p:spPr>
          <a:xfrm flipH="1">
            <a:off x="7777164" y="1839247"/>
            <a:ext cx="628648" cy="389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213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November 27, 2015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333" b="4445"/>
          <a:stretch/>
        </p:blipFill>
        <p:spPr>
          <a:xfrm>
            <a:off x="0" y="4648200"/>
            <a:ext cx="9144000" cy="8382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485900"/>
            <a:ext cx="4572000" cy="27051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0" y="1485900"/>
            <a:ext cx="4572000" cy="2705100"/>
          </a:xfrm>
          <a:prstGeom prst="rect">
            <a:avLst/>
          </a:prstGeom>
        </p:spPr>
      </p:pic>
      <p:sp>
        <p:nvSpPr>
          <p:cNvPr id="14" name="TextBox 13"/>
          <p:cNvSpPr txBox="1"/>
          <p:nvPr/>
        </p:nvSpPr>
        <p:spPr>
          <a:xfrm>
            <a:off x="5715000" y="914400"/>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y2 axis</a:t>
            </a:r>
            <a:endParaRPr lang="en-US" sz="1000" dirty="0"/>
          </a:p>
        </p:txBody>
      </p:sp>
      <p:cxnSp>
        <p:nvCxnSpPr>
          <p:cNvPr id="15" name="Straight Arrow Connector 14"/>
          <p:cNvCxnSpPr>
            <a:stCxn id="14" idx="2"/>
          </p:cNvCxnSpPr>
          <p:nvPr/>
        </p:nvCxnSpPr>
        <p:spPr>
          <a:xfrm>
            <a:off x="6515100" y="11606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2"/>
          </p:cNvCxnSpPr>
          <p:nvPr/>
        </p:nvCxnSpPr>
        <p:spPr>
          <a:xfrm flipH="1">
            <a:off x="4343400" y="11606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39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27, </a:t>
            </a:r>
            <a:r>
              <a:rPr lang="en-US" dirty="0"/>
              <a:t>2016 – Observations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Very low dispatchable capacity and inability to commit QSGRs in 5 minutes led to sudden capacity shortage</a:t>
            </a:r>
          </a:p>
          <a:p>
            <a:pPr lvl="1">
              <a:lnSpc>
                <a:spcPct val="150000"/>
              </a:lnSpc>
              <a:buFont typeface="Arial" panose="020B0604020202020204" pitchFamily="34" charset="0"/>
              <a:buChar char="•"/>
            </a:pPr>
            <a:r>
              <a:rPr lang="en-US" sz="1800" dirty="0"/>
              <a:t>Low wind</a:t>
            </a:r>
          </a:p>
          <a:p>
            <a:pPr lvl="1">
              <a:lnSpc>
                <a:spcPct val="150000"/>
              </a:lnSpc>
              <a:buFont typeface="Arial" panose="020B0604020202020204" pitchFamily="34" charset="0"/>
              <a:buChar char="•"/>
            </a:pPr>
            <a:r>
              <a:rPr lang="en-US" sz="1800" dirty="0"/>
              <a:t>Units shutting down</a:t>
            </a:r>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4033167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27</a:t>
            </a:r>
            <a:r>
              <a:rPr lang="en-US" b="1" dirty="0" smtClean="0">
                <a:solidFill>
                  <a:schemeClr val="accent1"/>
                </a:solidFill>
              </a:rPr>
              <a:t>, 2016</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a:p>
        </p:txBody>
      </p:sp>
      <p:pic>
        <p:nvPicPr>
          <p:cNvPr id="5" name="Picture 4"/>
          <p:cNvPicPr>
            <a:picLocks noChangeAspect="1"/>
          </p:cNvPicPr>
          <p:nvPr/>
        </p:nvPicPr>
        <p:blipFill>
          <a:blip r:embed="rId3"/>
          <a:stretch>
            <a:fillRect/>
          </a:stretch>
        </p:blipFill>
        <p:spPr>
          <a:xfrm>
            <a:off x="826559" y="762000"/>
            <a:ext cx="7567081" cy="5486400"/>
          </a:xfrm>
          <a:prstGeom prst="rect">
            <a:avLst/>
          </a:prstGeom>
        </p:spPr>
      </p:pic>
    </p:spTree>
    <p:extLst>
      <p:ext uri="{BB962C8B-B14F-4D97-AF65-F5344CB8AC3E}">
        <p14:creationId xmlns:p14="http://schemas.microsoft.com/office/powerpoint/2010/main" val="1903395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a:t>
            </a:r>
            <a:r>
              <a:rPr lang="en-US" dirty="0"/>
              <a:t>27, 2016</a:t>
            </a:r>
            <a:br>
              <a:rPr lang="en-US" dirty="0"/>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pic>
        <p:nvPicPr>
          <p:cNvPr id="6" name="Picture 5"/>
          <p:cNvPicPr>
            <a:picLocks noChangeAspect="1"/>
          </p:cNvPicPr>
          <p:nvPr/>
        </p:nvPicPr>
        <p:blipFill>
          <a:blip r:embed="rId3"/>
          <a:stretch>
            <a:fillRect/>
          </a:stretch>
        </p:blipFill>
        <p:spPr>
          <a:xfrm>
            <a:off x="821871" y="752475"/>
            <a:ext cx="7576457" cy="5486400"/>
          </a:xfrm>
          <a:prstGeom prst="rect">
            <a:avLst/>
          </a:prstGeom>
        </p:spPr>
      </p:pic>
    </p:spTree>
    <p:extLst>
      <p:ext uri="{BB962C8B-B14F-4D97-AF65-F5344CB8AC3E}">
        <p14:creationId xmlns:p14="http://schemas.microsoft.com/office/powerpoint/2010/main" val="2584020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a:t>
            </a:r>
            <a:r>
              <a:rPr lang="en-US" dirty="0"/>
              <a:t>27, 2016</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pic>
        <p:nvPicPr>
          <p:cNvPr id="5" name="Picture 4"/>
          <p:cNvPicPr>
            <a:picLocks noChangeAspect="1"/>
          </p:cNvPicPr>
          <p:nvPr/>
        </p:nvPicPr>
        <p:blipFill>
          <a:blip r:embed="rId3"/>
          <a:stretch>
            <a:fillRect/>
          </a:stretch>
        </p:blipFill>
        <p:spPr>
          <a:xfrm>
            <a:off x="786958" y="762000"/>
            <a:ext cx="7646284" cy="5536964"/>
          </a:xfrm>
          <a:prstGeom prst="rect">
            <a:avLst/>
          </a:prstGeom>
        </p:spPr>
      </p:pic>
      <p:sp>
        <p:nvSpPr>
          <p:cNvPr id="10" name="TextBox 9"/>
          <p:cNvSpPr txBox="1"/>
          <p:nvPr/>
        </p:nvSpPr>
        <p:spPr>
          <a:xfrm>
            <a:off x="5668560" y="3782853"/>
            <a:ext cx="2606778" cy="600164"/>
          </a:xfrm>
          <a:prstGeom prst="rect">
            <a:avLst/>
          </a:prstGeom>
          <a:solidFill>
            <a:schemeClr val="bg1"/>
          </a:solidFill>
          <a:ln>
            <a:solidFill>
              <a:schemeClr val="tx1"/>
            </a:solidFill>
          </a:ln>
        </p:spPr>
        <p:txBody>
          <a:bodyPr wrap="square" rtlCol="0" anchor="ctr">
            <a:spAutoFit/>
          </a:bodyPr>
          <a:lstStyle/>
          <a:p>
            <a:pPr algn="just"/>
            <a:r>
              <a:rPr lang="en-US" sz="1100" dirty="0" smtClean="0"/>
              <a:t>Make-whole due to a single unit committed for minimum run time (15 minutes) during non-high price period.</a:t>
            </a:r>
            <a:endParaRPr lang="en-US" sz="1100" dirty="0"/>
          </a:p>
        </p:txBody>
      </p:sp>
      <p:cxnSp>
        <p:nvCxnSpPr>
          <p:cNvPr id="11" name="Straight Arrow Connector 10"/>
          <p:cNvCxnSpPr/>
          <p:nvPr/>
        </p:nvCxnSpPr>
        <p:spPr>
          <a:xfrm>
            <a:off x="6971949" y="4383017"/>
            <a:ext cx="419451" cy="1179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82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a:t>
            </a:r>
            <a:r>
              <a:rPr lang="en-US" dirty="0"/>
              <a:t>27, 2016 </a:t>
            </a:r>
            <a:r>
              <a:rPr lang="en-US" dirty="0" smtClean="0"/>
              <a:t>– HDL-GTBD &amp; Prices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4572000" y="1371600"/>
            <a:ext cx="4572000" cy="27051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994" y="1371600"/>
            <a:ext cx="4572000" cy="2705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84445" b="5555"/>
          <a:stretch/>
        </p:blipFill>
        <p:spPr>
          <a:xfrm>
            <a:off x="0" y="4191000"/>
            <a:ext cx="9144000" cy="685800"/>
          </a:xfrm>
          <a:prstGeom prst="rect">
            <a:avLst/>
          </a:prstGeom>
        </p:spPr>
      </p:pic>
      <p:sp>
        <p:nvSpPr>
          <p:cNvPr id="14" name="TextBox 13"/>
          <p:cNvSpPr txBox="1"/>
          <p:nvPr/>
        </p:nvSpPr>
        <p:spPr>
          <a:xfrm>
            <a:off x="5753100" y="838200"/>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y2 axis</a:t>
            </a:r>
            <a:endParaRPr lang="en-US" sz="1000" dirty="0"/>
          </a:p>
        </p:txBody>
      </p:sp>
      <p:cxnSp>
        <p:nvCxnSpPr>
          <p:cNvPr id="15" name="Straight Arrow Connector 14"/>
          <p:cNvCxnSpPr>
            <a:stCxn id="14" idx="2"/>
          </p:cNvCxnSpPr>
          <p:nvPr/>
        </p:nvCxnSpPr>
        <p:spPr>
          <a:xfrm>
            <a:off x="6553200" y="10844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2"/>
          </p:cNvCxnSpPr>
          <p:nvPr/>
        </p:nvCxnSpPr>
        <p:spPr>
          <a:xfrm flipH="1">
            <a:off x="4381500" y="10844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81500" y="5259288"/>
            <a:ext cx="46101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Cause </a:t>
            </a:r>
            <a:r>
              <a:rPr lang="en-US" sz="1000" dirty="0"/>
              <a:t>for price </a:t>
            </a:r>
            <a:r>
              <a:rPr lang="en-US" sz="1000" dirty="0" smtClean="0"/>
              <a:t>spikes </a:t>
            </a:r>
            <a:r>
              <a:rPr lang="en-US" sz="1000" dirty="0"/>
              <a:t>at </a:t>
            </a:r>
            <a:r>
              <a:rPr lang="en-US" sz="1000" dirty="0" smtClean="0"/>
              <a:t>21:05 – 21:20 </a:t>
            </a:r>
            <a:r>
              <a:rPr lang="en-US" sz="1000" dirty="0"/>
              <a:t>in MIRTM 3PO explained on next slide</a:t>
            </a:r>
          </a:p>
        </p:txBody>
      </p:sp>
      <p:cxnSp>
        <p:nvCxnSpPr>
          <p:cNvPr id="19" name="Straight Arrow Connector 18"/>
          <p:cNvCxnSpPr/>
          <p:nvPr/>
        </p:nvCxnSpPr>
        <p:spPr>
          <a:xfrm flipH="1" flipV="1">
            <a:off x="7353300" y="3962400"/>
            <a:ext cx="1485900" cy="1296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327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58786" y="2046797"/>
            <a:ext cx="6102625" cy="4170025"/>
          </a:xfrm>
          <a:prstGeom prst="rect">
            <a:avLst/>
          </a:prstGeom>
        </p:spPr>
      </p:pic>
      <p:sp>
        <p:nvSpPr>
          <p:cNvPr id="2" name="Title 1"/>
          <p:cNvSpPr>
            <a:spLocks noGrp="1"/>
          </p:cNvSpPr>
          <p:nvPr>
            <p:ph type="title"/>
          </p:nvPr>
        </p:nvSpPr>
        <p:spPr/>
        <p:txBody>
          <a:bodyPr/>
          <a:lstStyle/>
          <a:p>
            <a:r>
              <a:rPr lang="en-US" dirty="0" smtClean="0"/>
              <a:t>March 27, 2016 </a:t>
            </a:r>
            <a:r>
              <a:rPr lang="en-US" dirty="0"/>
              <a:t>– Analysis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68</a:t>
            </a:fld>
            <a:endParaRPr lang="en-US"/>
          </a:p>
        </p:txBody>
      </p:sp>
      <p:sp>
        <p:nvSpPr>
          <p:cNvPr id="7" name="Content Placeholder 2"/>
          <p:cNvSpPr>
            <a:spLocks noGrp="1"/>
          </p:cNvSpPr>
          <p:nvPr>
            <p:ph idx="1"/>
          </p:nvPr>
        </p:nvSpPr>
        <p:spPr>
          <a:xfrm>
            <a:off x="381000" y="1052465"/>
            <a:ext cx="8458200" cy="1004935"/>
          </a:xfrm>
        </p:spPr>
        <p:txBody>
          <a:bodyPr/>
          <a:lstStyle/>
          <a:p>
            <a:pPr lvl="1">
              <a:lnSpc>
                <a:spcPct val="150000"/>
              </a:lnSpc>
              <a:buFont typeface="Arial" panose="020B0604020202020204" pitchFamily="34" charset="0"/>
              <a:buChar char="•"/>
            </a:pPr>
            <a:r>
              <a:rPr lang="en-US" sz="1800" dirty="0" smtClean="0"/>
              <a:t>MIRTM </a:t>
            </a:r>
            <a:r>
              <a:rPr lang="en-US" sz="1800" dirty="0"/>
              <a:t>3PO </a:t>
            </a:r>
            <a:r>
              <a:rPr lang="en-US" sz="1800" dirty="0" smtClean="0"/>
              <a:t>had spikes </a:t>
            </a:r>
            <a:r>
              <a:rPr lang="en-US" sz="1800" dirty="0"/>
              <a:t>primarily due to </a:t>
            </a:r>
            <a:r>
              <a:rPr lang="en-US" sz="1800" dirty="0" smtClean="0"/>
              <a:t>regulation up </a:t>
            </a:r>
            <a:r>
              <a:rPr lang="en-US" sz="1800" dirty="0"/>
              <a:t>component </a:t>
            </a:r>
            <a:r>
              <a:rPr lang="en-US" sz="1800" dirty="0" smtClean="0"/>
              <a:t>(193 </a:t>
            </a:r>
            <a:r>
              <a:rPr lang="en-US" sz="1800" dirty="0"/>
              <a:t>MW) </a:t>
            </a:r>
            <a:r>
              <a:rPr lang="en-US" sz="1800" dirty="0" smtClean="0"/>
              <a:t>and load under forecast 300-500 MW for consecutive intervals</a:t>
            </a:r>
            <a:endParaRPr lang="en-US" sz="1800" dirty="0"/>
          </a:p>
        </p:txBody>
      </p:sp>
      <p:sp>
        <p:nvSpPr>
          <p:cNvPr id="11" name="Left Brace 10"/>
          <p:cNvSpPr/>
          <p:nvPr/>
        </p:nvSpPr>
        <p:spPr>
          <a:xfrm rot="5400000">
            <a:off x="5705517" y="3906095"/>
            <a:ext cx="294387" cy="1189822"/>
          </a:xfrm>
          <a:prstGeom prst="leftBrace">
            <a:avLst>
              <a:gd name="adj1" fmla="val 8333"/>
              <a:gd name="adj2" fmla="val 5070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4059914" y="3133918"/>
            <a:ext cx="1799422" cy="938719"/>
          </a:xfrm>
          <a:prstGeom prst="rect">
            <a:avLst/>
          </a:prstGeom>
          <a:solidFill>
            <a:schemeClr val="bg1"/>
          </a:solidFill>
          <a:ln>
            <a:solidFill>
              <a:schemeClr val="tx1"/>
            </a:solidFill>
          </a:ln>
        </p:spPr>
        <p:txBody>
          <a:bodyPr wrap="square" rtlCol="0" anchor="ctr">
            <a:spAutoFit/>
          </a:bodyPr>
          <a:lstStyle/>
          <a:p>
            <a:pPr algn="ctr"/>
            <a:r>
              <a:rPr lang="en-US" sz="1100" dirty="0" smtClean="0"/>
              <a:t>By waiting until the last minute, binding QSGR commitments were not made in this time frame due to forecast decrease</a:t>
            </a:r>
            <a:endParaRPr lang="en-US" sz="1100" dirty="0"/>
          </a:p>
        </p:txBody>
      </p:sp>
      <p:sp>
        <p:nvSpPr>
          <p:cNvPr id="15" name="TextBox 14"/>
          <p:cNvSpPr txBox="1"/>
          <p:nvPr/>
        </p:nvSpPr>
        <p:spPr>
          <a:xfrm>
            <a:off x="2971800" y="2690894"/>
            <a:ext cx="3124200" cy="261610"/>
          </a:xfrm>
          <a:prstGeom prst="rect">
            <a:avLst/>
          </a:prstGeom>
          <a:solidFill>
            <a:schemeClr val="bg1"/>
          </a:solidFill>
          <a:ln>
            <a:solidFill>
              <a:schemeClr val="tx1"/>
            </a:solidFill>
          </a:ln>
        </p:spPr>
        <p:txBody>
          <a:bodyPr wrap="square" rtlCol="0" anchor="ctr">
            <a:spAutoFit/>
          </a:bodyPr>
          <a:lstStyle/>
          <a:p>
            <a:pPr algn="ctr"/>
            <a:r>
              <a:rPr lang="en-US" sz="1100" dirty="0" smtClean="0"/>
              <a:t>GTBD from Production SCED = MIRTM GTBD</a:t>
            </a:r>
            <a:endParaRPr lang="en-US" sz="1100" dirty="0"/>
          </a:p>
        </p:txBody>
      </p:sp>
      <p:cxnSp>
        <p:nvCxnSpPr>
          <p:cNvPr id="17" name="Straight Arrow Connector 16"/>
          <p:cNvCxnSpPr/>
          <p:nvPr/>
        </p:nvCxnSpPr>
        <p:spPr>
          <a:xfrm>
            <a:off x="6096000" y="2819401"/>
            <a:ext cx="1066800" cy="414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1" idx="1"/>
          </p:cNvCxnSpPr>
          <p:nvPr/>
        </p:nvCxnSpPr>
        <p:spPr>
          <a:xfrm>
            <a:off x="5784024" y="4072637"/>
            <a:ext cx="60287" cy="28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8795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a:t>
            </a:r>
            <a:r>
              <a:rPr lang="en-US" dirty="0"/>
              <a:t>27, 2016 </a:t>
            </a:r>
            <a:r>
              <a:rPr lang="en-US" dirty="0" smtClean="0"/>
              <a:t>–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1111" b="6666"/>
          <a:stretch/>
        </p:blipFill>
        <p:spPr>
          <a:xfrm>
            <a:off x="0" y="5029200"/>
            <a:ext cx="9144000" cy="152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445" b="10000"/>
          <a:stretch/>
        </p:blipFill>
        <p:spPr>
          <a:xfrm>
            <a:off x="0" y="1600200"/>
            <a:ext cx="4572000" cy="29337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4572000" y="1600200"/>
            <a:ext cx="4572000" cy="2933700"/>
          </a:xfrm>
          <a:prstGeom prst="rect">
            <a:avLst/>
          </a:prstGeom>
        </p:spPr>
      </p:pic>
    </p:spTree>
    <p:extLst>
      <p:ext uri="{BB962C8B-B14F-4D97-AF65-F5344CB8AC3E}">
        <p14:creationId xmlns:p14="http://schemas.microsoft.com/office/powerpoint/2010/main" val="339159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Refresher on the MIRTM Process</a:t>
            </a:r>
            <a:endParaRPr lang="en-US" b="1" dirty="0">
              <a:solidFill>
                <a:schemeClr val="accent1"/>
              </a:solidFill>
            </a:endParaRPr>
          </a:p>
        </p:txBody>
      </p:sp>
      <p:sp>
        <p:nvSpPr>
          <p:cNvPr id="3" name="Content Placeholder 2"/>
          <p:cNvSpPr>
            <a:spLocks noGrp="1"/>
          </p:cNvSpPr>
          <p:nvPr>
            <p:ph idx="1"/>
          </p:nvPr>
        </p:nvSpPr>
        <p:spPr>
          <a:xfrm>
            <a:off x="304800" y="865841"/>
            <a:ext cx="8534400" cy="4876800"/>
          </a:xfrm>
        </p:spPr>
        <p:txBody>
          <a:bodyPr/>
          <a:lstStyle/>
          <a:p>
            <a:pPr>
              <a:lnSpc>
                <a:spcPct val="150000"/>
              </a:lnSpc>
            </a:pPr>
            <a:r>
              <a:rPr lang="en-US" sz="1600" dirty="0" smtClean="0"/>
              <a:t>MIRTM six 5-minute intervals (30 minutes total) with separate commitment and dispatch</a:t>
            </a:r>
            <a:endParaRPr lang="en-US" sz="1600" dirty="0"/>
          </a:p>
        </p:txBody>
      </p:sp>
      <p:sp>
        <p:nvSpPr>
          <p:cNvPr id="4" name="Slide Number Placeholder 3"/>
          <p:cNvSpPr>
            <a:spLocks noGrp="1"/>
          </p:cNvSpPr>
          <p:nvPr>
            <p:ph type="sldNum" sz="quarter" idx="4"/>
          </p:nvPr>
        </p:nvSpPr>
        <p:spPr>
          <a:xfrm>
            <a:off x="8534400" y="6637338"/>
            <a:ext cx="533400" cy="220662"/>
          </a:xfrm>
        </p:spPr>
        <p:txBody>
          <a:bodyPr/>
          <a:lstStyle/>
          <a:p>
            <a:fld id="{1D93BD3E-1E9A-4970-A6F7-E7AC52762E0C}" type="slidenum">
              <a:rPr lang="en-US" smtClean="0"/>
              <a:pPr/>
              <a:t>7</a:t>
            </a:fld>
            <a:endParaRPr lang="en-US"/>
          </a:p>
        </p:txBody>
      </p:sp>
      <p:grpSp>
        <p:nvGrpSpPr>
          <p:cNvPr id="73" name="Group 72"/>
          <p:cNvGrpSpPr/>
          <p:nvPr/>
        </p:nvGrpSpPr>
        <p:grpSpPr>
          <a:xfrm>
            <a:off x="228600" y="1447800"/>
            <a:ext cx="8238750" cy="4719496"/>
            <a:chOff x="-571384" y="0"/>
            <a:chExt cx="7608040" cy="4041249"/>
          </a:xfrm>
        </p:grpSpPr>
        <p:sp>
          <p:nvSpPr>
            <p:cNvPr id="74" name="Rectangle 73"/>
            <p:cNvSpPr/>
            <p:nvPr/>
          </p:nvSpPr>
          <p:spPr>
            <a:xfrm>
              <a:off x="0" y="0"/>
              <a:ext cx="7036656" cy="3925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75" name="Group 74"/>
            <p:cNvGrpSpPr/>
            <p:nvPr/>
          </p:nvGrpSpPr>
          <p:grpSpPr>
            <a:xfrm>
              <a:off x="-571384" y="17799"/>
              <a:ext cx="7524490" cy="4023450"/>
              <a:chOff x="-738369" y="-85570"/>
              <a:chExt cx="7524554" cy="4023626"/>
            </a:xfrm>
          </p:grpSpPr>
          <p:grpSp>
            <p:nvGrpSpPr>
              <p:cNvPr id="76" name="Group 75"/>
              <p:cNvGrpSpPr/>
              <p:nvPr/>
            </p:nvGrpSpPr>
            <p:grpSpPr>
              <a:xfrm>
                <a:off x="-738369" y="308211"/>
                <a:ext cx="7524554" cy="3629845"/>
                <a:chOff x="-738369" y="-1890"/>
                <a:chExt cx="7524554" cy="3629845"/>
              </a:xfrm>
            </p:grpSpPr>
            <p:grpSp>
              <p:nvGrpSpPr>
                <p:cNvPr id="79" name="Group 78"/>
                <p:cNvGrpSpPr/>
                <p:nvPr/>
              </p:nvGrpSpPr>
              <p:grpSpPr>
                <a:xfrm>
                  <a:off x="-55425" y="-1890"/>
                  <a:ext cx="6841610" cy="3188049"/>
                  <a:chOff x="-55425" y="-1890"/>
                  <a:chExt cx="6841610" cy="3188049"/>
                </a:xfrm>
              </p:grpSpPr>
              <p:grpSp>
                <p:nvGrpSpPr>
                  <p:cNvPr id="84" name="Group 83"/>
                  <p:cNvGrpSpPr/>
                  <p:nvPr/>
                </p:nvGrpSpPr>
                <p:grpSpPr>
                  <a:xfrm>
                    <a:off x="445273" y="691239"/>
                    <a:ext cx="4768239" cy="2494920"/>
                    <a:chOff x="0" y="-525"/>
                    <a:chExt cx="4768239" cy="2494920"/>
                  </a:xfrm>
                </p:grpSpPr>
                <p:grpSp>
                  <p:nvGrpSpPr>
                    <p:cNvPr id="89" name="Group 88"/>
                    <p:cNvGrpSpPr/>
                    <p:nvPr/>
                  </p:nvGrpSpPr>
                  <p:grpSpPr>
                    <a:xfrm>
                      <a:off x="0" y="-525"/>
                      <a:ext cx="4768239" cy="2494920"/>
                      <a:chOff x="0" y="-525"/>
                      <a:chExt cx="4768239" cy="2494920"/>
                    </a:xfrm>
                  </p:grpSpPr>
                  <p:cxnSp>
                    <p:nvCxnSpPr>
                      <p:cNvPr id="91" name="AutoShape 228"/>
                      <p:cNvCxnSpPr>
                        <a:cxnSpLocks noChangeShapeType="1"/>
                      </p:cNvCxnSpPr>
                      <p:nvPr/>
                    </p:nvCxnSpPr>
                    <p:spPr bwMode="auto">
                      <a:xfrm>
                        <a:off x="1105231" y="612807"/>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2" name="AutoShape 228"/>
                      <p:cNvCxnSpPr>
                        <a:cxnSpLocks noChangeShapeType="1"/>
                      </p:cNvCxnSpPr>
                      <p:nvPr/>
                    </p:nvCxnSpPr>
                    <p:spPr bwMode="auto">
                      <a:xfrm>
                        <a:off x="1470991" y="789420"/>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3" name="AutoShape 228"/>
                      <p:cNvCxnSpPr>
                        <a:cxnSpLocks noChangeShapeType="1"/>
                      </p:cNvCxnSpPr>
                      <p:nvPr/>
                    </p:nvCxnSpPr>
                    <p:spPr bwMode="auto">
                      <a:xfrm>
                        <a:off x="218660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4" name="AutoShape 228"/>
                      <p:cNvCxnSpPr>
                        <a:cxnSpLocks noChangeShapeType="1"/>
                      </p:cNvCxnSpPr>
                      <p:nvPr/>
                    </p:nvCxnSpPr>
                    <p:spPr bwMode="auto">
                      <a:xfrm>
                        <a:off x="2552369"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5" name="AutoShape 228"/>
                      <p:cNvCxnSpPr>
                        <a:cxnSpLocks noChangeShapeType="1"/>
                      </p:cNvCxnSpPr>
                      <p:nvPr/>
                    </p:nvCxnSpPr>
                    <p:spPr bwMode="auto">
                      <a:xfrm>
                        <a:off x="3275937"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6" name="AutoShape 228"/>
                      <p:cNvCxnSpPr>
                        <a:cxnSpLocks noChangeShapeType="1"/>
                      </p:cNvCxnSpPr>
                      <p:nvPr/>
                    </p:nvCxnSpPr>
                    <p:spPr bwMode="auto">
                      <a:xfrm>
                        <a:off x="3633746"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7" name="AutoShape 228"/>
                      <p:cNvCxnSpPr>
                        <a:cxnSpLocks noChangeShapeType="1"/>
                      </p:cNvCxnSpPr>
                      <p:nvPr/>
                    </p:nvCxnSpPr>
                    <p:spPr bwMode="auto">
                      <a:xfrm>
                        <a:off x="4357315" y="524786"/>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98" name="AutoShape 228"/>
                      <p:cNvCxnSpPr>
                        <a:cxnSpLocks noChangeShapeType="1"/>
                      </p:cNvCxnSpPr>
                      <p:nvPr/>
                    </p:nvCxnSpPr>
                    <p:spPr bwMode="auto">
                      <a:xfrm>
                        <a:off x="381663" y="532738"/>
                        <a:ext cx="0" cy="1704975"/>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grpSp>
                    <p:nvGrpSpPr>
                      <p:cNvPr id="99" name="Group 98"/>
                      <p:cNvGrpSpPr/>
                      <p:nvPr/>
                    </p:nvGrpSpPr>
                    <p:grpSpPr>
                      <a:xfrm>
                        <a:off x="0" y="-525"/>
                        <a:ext cx="4768239" cy="2334150"/>
                        <a:chOff x="264937" y="647175"/>
                        <a:chExt cx="4768239" cy="2334150"/>
                      </a:xfrm>
                    </p:grpSpPr>
                    <p:cxnSp>
                      <p:nvCxnSpPr>
                        <p:cNvPr id="116" name="AutoShape 238"/>
                        <p:cNvCxnSpPr>
                          <a:cxnSpLocks noChangeShapeType="1"/>
                        </p:cNvCxnSpPr>
                        <p:nvPr/>
                      </p:nvCxnSpPr>
                      <p:spPr bwMode="auto">
                        <a:xfrm>
                          <a:off x="4256722" y="647700"/>
                          <a:ext cx="139"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7" name="AutoShape 239"/>
                        <p:cNvCxnSpPr>
                          <a:cxnSpLocks noChangeShapeType="1"/>
                        </p:cNvCxnSpPr>
                        <p:nvPr/>
                      </p:nvCxnSpPr>
                      <p:spPr bwMode="auto">
                        <a:xfrm>
                          <a:off x="3170279"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8" name="AutoShape 240"/>
                        <p:cNvCxnSpPr>
                          <a:cxnSpLocks noChangeShapeType="1"/>
                        </p:cNvCxnSpPr>
                        <p:nvPr/>
                      </p:nvCxnSpPr>
                      <p:spPr bwMode="auto">
                        <a:xfrm>
                          <a:off x="2083780" y="647700"/>
                          <a:ext cx="635" cy="23336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9" name="AutoShape 241"/>
                        <p:cNvCxnSpPr>
                          <a:cxnSpLocks noChangeShapeType="1"/>
                        </p:cNvCxnSpPr>
                        <p:nvPr/>
                      </p:nvCxnSpPr>
                      <p:spPr bwMode="auto">
                        <a:xfrm>
                          <a:off x="999501" y="647175"/>
                          <a:ext cx="635" cy="233362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0" name="AutoShape 243"/>
                        <p:cNvCxnSpPr>
                          <a:cxnSpLocks noChangeShapeType="1"/>
                        </p:cNvCxnSpPr>
                        <p:nvPr/>
                      </p:nvCxnSpPr>
                      <p:spPr bwMode="auto">
                        <a:xfrm>
                          <a:off x="264937" y="1172210"/>
                          <a:ext cx="4768239" cy="16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1" name="AutoShape 244"/>
                        <p:cNvSpPr>
                          <a:spLocks noChangeArrowheads="1"/>
                        </p:cNvSpPr>
                        <p:nvPr/>
                      </p:nvSpPr>
                      <p:spPr bwMode="auto">
                        <a:xfrm>
                          <a:off x="59563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2" name="AutoShape 245"/>
                        <p:cNvSpPr>
                          <a:spLocks noChangeArrowheads="1"/>
                        </p:cNvSpPr>
                        <p:nvPr/>
                      </p:nvSpPr>
                      <p:spPr bwMode="auto">
                        <a:xfrm>
                          <a:off x="16808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3" name="AutoShape 246"/>
                        <p:cNvSpPr>
                          <a:spLocks noChangeArrowheads="1"/>
                        </p:cNvSpPr>
                        <p:nvPr/>
                      </p:nvSpPr>
                      <p:spPr bwMode="auto">
                        <a:xfrm>
                          <a:off x="27660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4" name="AutoShape 247"/>
                        <p:cNvSpPr>
                          <a:spLocks noChangeArrowheads="1"/>
                        </p:cNvSpPr>
                        <p:nvPr/>
                      </p:nvSpPr>
                      <p:spPr bwMode="auto">
                        <a:xfrm>
                          <a:off x="95694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5" name="AutoShape 248"/>
                        <p:cNvSpPr>
                          <a:spLocks noChangeArrowheads="1"/>
                        </p:cNvSpPr>
                        <p:nvPr/>
                      </p:nvSpPr>
                      <p:spPr bwMode="auto">
                        <a:xfrm>
                          <a:off x="204216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6" name="AutoShape 249"/>
                        <p:cNvSpPr>
                          <a:spLocks noChangeArrowheads="1"/>
                        </p:cNvSpPr>
                        <p:nvPr/>
                      </p:nvSpPr>
                      <p:spPr bwMode="auto">
                        <a:xfrm>
                          <a:off x="34893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7" name="AutoShape 250"/>
                        <p:cNvSpPr>
                          <a:spLocks noChangeArrowheads="1"/>
                        </p:cNvSpPr>
                        <p:nvPr/>
                      </p:nvSpPr>
                      <p:spPr bwMode="auto">
                        <a:xfrm>
                          <a:off x="131889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8" name="AutoShape 251"/>
                        <p:cNvSpPr>
                          <a:spLocks noChangeArrowheads="1"/>
                        </p:cNvSpPr>
                        <p:nvPr/>
                      </p:nvSpPr>
                      <p:spPr bwMode="auto">
                        <a:xfrm>
                          <a:off x="2404110"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29" name="AutoShape 252"/>
                        <p:cNvSpPr>
                          <a:spLocks noChangeArrowheads="1"/>
                        </p:cNvSpPr>
                        <p:nvPr/>
                      </p:nvSpPr>
                      <p:spPr bwMode="auto">
                        <a:xfrm>
                          <a:off x="4213225" y="1124585"/>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0" name="AutoShape 262"/>
                        <p:cNvSpPr>
                          <a:spLocks noChangeArrowheads="1"/>
                        </p:cNvSpPr>
                        <p:nvPr/>
                      </p:nvSpPr>
                      <p:spPr bwMode="auto">
                        <a:xfrm>
                          <a:off x="312801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1" name="AutoShape 263"/>
                        <p:cNvSpPr>
                          <a:spLocks noChangeArrowheads="1"/>
                        </p:cNvSpPr>
                        <p:nvPr/>
                      </p:nvSpPr>
                      <p:spPr bwMode="auto">
                        <a:xfrm>
                          <a:off x="3851275"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sp>
                      <p:nvSpPr>
                        <p:cNvPr id="132" name="AutoShape 264"/>
                        <p:cNvSpPr>
                          <a:spLocks noChangeArrowheads="1"/>
                        </p:cNvSpPr>
                        <p:nvPr/>
                      </p:nvSpPr>
                      <p:spPr bwMode="auto">
                        <a:xfrm>
                          <a:off x="4574540" y="1115060"/>
                          <a:ext cx="90805" cy="9080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dirty="0"/>
                        </a:p>
                      </p:txBody>
                    </p:sp>
                  </p:grpSp>
                  <p:grpSp>
                    <p:nvGrpSpPr>
                      <p:cNvPr id="100" name="Group 99"/>
                      <p:cNvGrpSpPr/>
                      <p:nvPr/>
                    </p:nvGrpSpPr>
                    <p:grpSpPr>
                      <a:xfrm>
                        <a:off x="747423" y="859298"/>
                        <a:ext cx="2477532" cy="982578"/>
                        <a:chOff x="0" y="80070"/>
                        <a:chExt cx="2477532" cy="982578"/>
                      </a:xfrm>
                    </p:grpSpPr>
                    <p:sp>
                      <p:nvSpPr>
                        <p:cNvPr id="101" name="Text Box 255" descr="50%"/>
                        <p:cNvSpPr txBox="1">
                          <a:spLocks noChangeArrowheads="1"/>
                        </p:cNvSpPr>
                        <p:nvPr/>
                      </p:nvSpPr>
                      <p:spPr bwMode="auto">
                        <a:xfrm>
                          <a:off x="415770" y="946916"/>
                          <a:ext cx="269829"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nvGrpSpPr>
                        <p:cNvPr id="102" name="Group 101"/>
                        <p:cNvGrpSpPr/>
                        <p:nvPr/>
                      </p:nvGrpSpPr>
                      <p:grpSpPr>
                        <a:xfrm>
                          <a:off x="0" y="80070"/>
                          <a:ext cx="2477532" cy="982578"/>
                          <a:chOff x="0" y="80070"/>
                          <a:chExt cx="2477532" cy="982578"/>
                        </a:xfrm>
                      </p:grpSpPr>
                      <p:sp>
                        <p:nvSpPr>
                          <p:cNvPr id="103" name="Text Box 255" descr="50%"/>
                          <p:cNvSpPr txBox="1">
                            <a:spLocks noChangeArrowheads="1"/>
                          </p:cNvSpPr>
                          <p:nvPr/>
                        </p:nvSpPr>
                        <p:spPr bwMode="auto">
                          <a:xfrm>
                            <a:off x="47708" y="80070"/>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4" name="Text Box 256" descr="50%"/>
                          <p:cNvSpPr txBox="1">
                            <a:spLocks noChangeArrowheads="1"/>
                          </p:cNvSpPr>
                          <p:nvPr/>
                        </p:nvSpPr>
                        <p:spPr bwMode="auto">
                          <a:xfrm>
                            <a:off x="40551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5" name="Text Box 257" descr="50%"/>
                          <p:cNvSpPr txBox="1">
                            <a:spLocks noChangeArrowheads="1"/>
                          </p:cNvSpPr>
                          <p:nvPr/>
                        </p:nvSpPr>
                        <p:spPr bwMode="auto">
                          <a:xfrm>
                            <a:off x="771276"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6" name="Text Box 258" descr="50%"/>
                          <p:cNvSpPr txBox="1">
                            <a:spLocks noChangeArrowheads="1"/>
                          </p:cNvSpPr>
                          <p:nvPr/>
                        </p:nvSpPr>
                        <p:spPr bwMode="auto">
                          <a:xfrm>
                            <a:off x="112908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7" name="Text Box 259" descr="50%"/>
                          <p:cNvSpPr txBox="1">
                            <a:spLocks noChangeArrowheads="1"/>
                          </p:cNvSpPr>
                          <p:nvPr/>
                        </p:nvSpPr>
                        <p:spPr bwMode="auto">
                          <a:xfrm>
                            <a:off x="1494845"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8" name="Text Box 260" descr="50%"/>
                          <p:cNvSpPr txBox="1">
                            <a:spLocks noChangeArrowheads="1"/>
                          </p:cNvSpPr>
                          <p:nvPr/>
                        </p:nvSpPr>
                        <p:spPr bwMode="auto">
                          <a:xfrm>
                            <a:off x="1852654" y="8007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09" name="AutoShape 309"/>
                          <p:cNvSpPr>
                            <a:spLocks noChangeArrowheads="1"/>
                          </p:cNvSpPr>
                          <p:nvPr/>
                        </p:nvSpPr>
                        <p:spPr bwMode="auto">
                          <a:xfrm>
                            <a:off x="0" y="83867"/>
                            <a:ext cx="126365"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10" name="Text Box 256" descr="50%"/>
                          <p:cNvSpPr txBox="1">
                            <a:spLocks noChangeArrowheads="1"/>
                          </p:cNvSpPr>
                          <p:nvPr/>
                        </p:nvSpPr>
                        <p:spPr bwMode="auto">
                          <a:xfrm>
                            <a:off x="741665" y="953186"/>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1" name="Text Box 257" descr="50%"/>
                          <p:cNvSpPr txBox="1">
                            <a:spLocks noChangeArrowheads="1"/>
                          </p:cNvSpPr>
                          <p:nvPr/>
                        </p:nvSpPr>
                        <p:spPr bwMode="auto">
                          <a:xfrm>
                            <a:off x="1105676"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2" name="Text Box 258" descr="50%"/>
                          <p:cNvSpPr txBox="1">
                            <a:spLocks noChangeArrowheads="1"/>
                          </p:cNvSpPr>
                          <p:nvPr/>
                        </p:nvSpPr>
                        <p:spPr bwMode="auto">
                          <a:xfrm>
                            <a:off x="1484073" y="957872"/>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3" name="Text Box 259" descr="50%"/>
                          <p:cNvSpPr txBox="1">
                            <a:spLocks noChangeArrowheads="1"/>
                          </p:cNvSpPr>
                          <p:nvPr/>
                        </p:nvSpPr>
                        <p:spPr bwMode="auto">
                          <a:xfrm>
                            <a:off x="1849780" y="95041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4" name="Text Box 260" descr="50%"/>
                          <p:cNvSpPr txBox="1">
                            <a:spLocks noChangeArrowheads="1"/>
                          </p:cNvSpPr>
                          <p:nvPr/>
                        </p:nvSpPr>
                        <p:spPr bwMode="auto">
                          <a:xfrm>
                            <a:off x="2207703" y="950187"/>
                            <a:ext cx="269829"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115" name="AutoShape 309"/>
                          <p:cNvSpPr>
                            <a:spLocks noChangeArrowheads="1"/>
                          </p:cNvSpPr>
                          <p:nvPr/>
                        </p:nvSpPr>
                        <p:spPr bwMode="auto">
                          <a:xfrm>
                            <a:off x="385952" y="967398"/>
                            <a:ext cx="126344" cy="95250"/>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grpSp>
                  </p:grpSp>
                </p:grpSp>
                <p:sp>
                  <p:nvSpPr>
                    <p:cNvPr id="90" name="Text Box 242"/>
                    <p:cNvSpPr txBox="1">
                      <a:spLocks noChangeArrowheads="1"/>
                    </p:cNvSpPr>
                    <p:nvPr/>
                  </p:nvSpPr>
                  <p:spPr bwMode="auto">
                    <a:xfrm>
                      <a:off x="143124" y="182880"/>
                      <a:ext cx="4556097" cy="278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i="1" dirty="0">
                          <a:effectLst/>
                          <a:latin typeface="Times New Roman" panose="02020603050405020304" pitchFamily="18" charset="0"/>
                          <a:ea typeface="SimSun" panose="02010600030101010101" pitchFamily="2" charset="-122"/>
                        </a:rPr>
                        <a:t>8:40  </a:t>
                      </a:r>
                      <a:r>
                        <a:rPr lang="en-US" sz="1200" i="1" dirty="0" smtClean="0">
                          <a:effectLst/>
                          <a:latin typeface="Times New Roman" panose="02020603050405020304" pitchFamily="18" charset="0"/>
                          <a:ea typeface="SimSun" panose="02010600030101010101" pitchFamily="2" charset="-122"/>
                        </a:rPr>
                        <a:t> 8:45    </a:t>
                      </a:r>
                      <a:r>
                        <a:rPr lang="en-US" sz="1200" i="1" dirty="0">
                          <a:effectLst/>
                          <a:latin typeface="Times New Roman" panose="02020603050405020304" pitchFamily="18" charset="0"/>
                          <a:ea typeface="SimSun" panose="02010600030101010101" pitchFamily="2" charset="-122"/>
                        </a:rPr>
                        <a:t>8:50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8:55  </a:t>
                      </a:r>
                      <a:r>
                        <a:rPr lang="en-US" sz="1200" i="1" dirty="0" smtClean="0">
                          <a:effectLst/>
                          <a:latin typeface="Times New Roman" panose="02020603050405020304" pitchFamily="18" charset="0"/>
                          <a:ea typeface="SimSun" panose="02010600030101010101" pitchFamily="2" charset="-122"/>
                        </a:rPr>
                        <a:t> 9:00   9:05   </a:t>
                      </a:r>
                      <a:r>
                        <a:rPr lang="en-US" sz="1200" i="1" dirty="0">
                          <a:effectLst/>
                          <a:latin typeface="Times New Roman" panose="02020603050405020304" pitchFamily="18" charset="0"/>
                          <a:ea typeface="SimSun" panose="02010600030101010101" pitchFamily="2" charset="-122"/>
                        </a:rPr>
                        <a:t>9:10  </a:t>
                      </a:r>
                      <a:r>
                        <a:rPr lang="en-US" sz="1200" i="1" dirty="0" smtClean="0">
                          <a:effectLst/>
                          <a:latin typeface="Times New Roman" panose="02020603050405020304" pitchFamily="18" charset="0"/>
                          <a:ea typeface="SimSun" panose="02010600030101010101" pitchFamily="2" charset="-122"/>
                        </a:rPr>
                        <a:t> 9:15  9:20   9:25   </a:t>
                      </a:r>
                      <a:r>
                        <a:rPr lang="en-US" sz="1200" i="1" dirty="0">
                          <a:effectLst/>
                          <a:latin typeface="Times New Roman" panose="02020603050405020304" pitchFamily="18" charset="0"/>
                          <a:ea typeface="SimSun" panose="02010600030101010101" pitchFamily="2" charset="-122"/>
                        </a:rPr>
                        <a:t>9:30 </a:t>
                      </a:r>
                      <a:r>
                        <a:rPr lang="en-US" sz="1200" i="1" dirty="0" smtClean="0">
                          <a:effectLst/>
                          <a:latin typeface="Times New Roman" panose="02020603050405020304" pitchFamily="18" charset="0"/>
                          <a:ea typeface="SimSun" panose="02010600030101010101" pitchFamily="2" charset="-122"/>
                        </a:rPr>
                        <a:t>  </a:t>
                      </a:r>
                      <a:r>
                        <a:rPr lang="en-US" sz="1200" i="1" dirty="0">
                          <a:effectLst/>
                          <a:latin typeface="Times New Roman" panose="02020603050405020304" pitchFamily="18" charset="0"/>
                          <a:ea typeface="SimSun" panose="02010600030101010101" pitchFamily="2" charset="-122"/>
                        </a:rPr>
                        <a:t>9:35</a:t>
                      </a:r>
                      <a:endParaRPr lang="en-US" sz="1200" dirty="0">
                        <a:effectLst/>
                        <a:latin typeface="Times New Roman" panose="02020603050405020304" pitchFamily="18" charset="0"/>
                        <a:ea typeface="SimSun" panose="02010600030101010101" pitchFamily="2" charset="-122"/>
                      </a:endParaRPr>
                    </a:p>
                  </p:txBody>
                </p:sp>
              </p:grpSp>
              <p:sp>
                <p:nvSpPr>
                  <p:cNvPr id="85" name="Text Box 2"/>
                  <p:cNvSpPr txBox="1">
                    <a:spLocks noChangeArrowheads="1"/>
                  </p:cNvSpPr>
                  <p:nvPr/>
                </p:nvSpPr>
                <p:spPr bwMode="auto">
                  <a:xfrm>
                    <a:off x="219015" y="360374"/>
                    <a:ext cx="6567170"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Intervals where </a:t>
                    </a:r>
                    <a:r>
                      <a:rPr lang="en-US" sz="1200" b="1" u="sng" dirty="0">
                        <a:effectLst/>
                        <a:latin typeface="Times New Roman" panose="02020603050405020304" pitchFamily="18" charset="0"/>
                        <a:ea typeface="SimSun" panose="02010600030101010101" pitchFamily="2" charset="-122"/>
                      </a:rPr>
                      <a:t>ONLY</a:t>
                    </a:r>
                    <a:r>
                      <a:rPr lang="en-US" sz="1200" dirty="0">
                        <a:effectLst/>
                        <a:latin typeface="Times New Roman" panose="02020603050405020304" pitchFamily="18" charset="0"/>
                        <a:ea typeface="SimSun" panose="02010600030101010101" pitchFamily="2" charset="-122"/>
                      </a:rPr>
                      <a:t> Commitment Instructions are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and the LMPs and MW awards (energy, AS) are </a:t>
                    </a:r>
                    <a:r>
                      <a:rPr lang="en-US" sz="1200" b="1" u="sng" dirty="0">
                        <a:effectLst/>
                        <a:latin typeface="Times New Roman" panose="02020603050405020304" pitchFamily="18" charset="0"/>
                        <a:ea typeface="SimSun" panose="02010600030101010101" pitchFamily="2" charset="-122"/>
                      </a:rPr>
                      <a:t>indicative</a:t>
                    </a:r>
                    <a:r>
                      <a:rPr lang="en-US" sz="1200" dirty="0">
                        <a:effectLst/>
                        <a:latin typeface="Times New Roman" panose="02020603050405020304" pitchFamily="18" charset="0"/>
                        <a:ea typeface="SimSun" panose="02010600030101010101" pitchFamily="2" charset="-122"/>
                      </a:rPr>
                      <a:t> </a:t>
                    </a:r>
                  </a:p>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6" name="Text Box 759"/>
                  <p:cNvSpPr txBox="1"/>
                  <p:nvPr/>
                </p:nvSpPr>
                <p:spPr>
                  <a:xfrm>
                    <a:off x="220900" y="-1890"/>
                    <a:ext cx="5581650" cy="255271"/>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Interval where the LMPs, MW awards (energy, AS) and Commitment Instructions are </a:t>
                    </a:r>
                    <a:r>
                      <a:rPr lang="en-US" sz="1200" b="1" u="sng" dirty="0">
                        <a:effectLst/>
                        <a:latin typeface="Times New Roman" panose="02020603050405020304" pitchFamily="18" charset="0"/>
                        <a:ea typeface="SimSun" panose="02010600030101010101" pitchFamily="2" charset="-122"/>
                      </a:rPr>
                      <a:t>ALL</a:t>
                    </a:r>
                    <a:r>
                      <a:rPr lang="en-US" sz="1200" dirty="0">
                        <a:effectLst/>
                        <a:latin typeface="Times New Roman" panose="02020603050405020304" pitchFamily="18" charset="0"/>
                        <a:ea typeface="SimSun" panose="02010600030101010101" pitchFamily="2" charset="-122"/>
                      </a:rPr>
                      <a:t> </a:t>
                    </a:r>
                    <a:r>
                      <a:rPr lang="en-US" sz="1200" b="1" u="sng" dirty="0">
                        <a:effectLst/>
                        <a:latin typeface="Times New Roman" panose="02020603050405020304" pitchFamily="18" charset="0"/>
                        <a:ea typeface="SimSun" panose="02010600030101010101" pitchFamily="2" charset="-122"/>
                      </a:rPr>
                      <a:t>binding</a:t>
                    </a:r>
                    <a:r>
                      <a:rPr lang="en-US" sz="1200" dirty="0">
                        <a:effectLst/>
                        <a:latin typeface="Times New Roman" panose="02020603050405020304" pitchFamily="18" charset="0"/>
                        <a:ea typeface="SimSun" panose="02010600030101010101" pitchFamily="2" charset="-122"/>
                      </a:rPr>
                      <a:t> commitment instructions</a:t>
                    </a:r>
                  </a:p>
                </p:txBody>
              </p:sp>
              <p:sp>
                <p:nvSpPr>
                  <p:cNvPr id="87" name="Text Box 256" descr="50%"/>
                  <p:cNvSpPr txBox="1">
                    <a:spLocks noChangeArrowheads="1"/>
                  </p:cNvSpPr>
                  <p:nvPr/>
                </p:nvSpPr>
                <p:spPr bwMode="auto">
                  <a:xfrm>
                    <a:off x="-55425" y="458800"/>
                    <a:ext cx="269875" cy="104775"/>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sp>
                <p:nvSpPr>
                  <p:cNvPr id="88" name="Text Box 256" descr="50%"/>
                  <p:cNvSpPr txBox="1">
                    <a:spLocks noChangeArrowheads="1"/>
                  </p:cNvSpPr>
                  <p:nvPr/>
                </p:nvSpPr>
                <p:spPr bwMode="auto">
                  <a:xfrm>
                    <a:off x="-48203" y="113646"/>
                    <a:ext cx="269875" cy="104775"/>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 </a:t>
                    </a:r>
                  </a:p>
                </p:txBody>
              </p:sp>
            </p:grpSp>
            <p:sp>
              <p:nvSpPr>
                <p:cNvPr id="80" name="Rounded Rectangular Callout 79"/>
                <p:cNvSpPr/>
                <p:nvPr/>
              </p:nvSpPr>
              <p:spPr>
                <a:xfrm>
                  <a:off x="-738369" y="3087570"/>
                  <a:ext cx="1688548" cy="540385"/>
                </a:xfrm>
                <a:prstGeom prst="wedgeRoundRectCallout">
                  <a:avLst>
                    <a:gd name="adj1" fmla="val 37430"/>
                    <a:gd name="adj2" fmla="val -91144"/>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Sequence of Multi-Interval RT Markets</a:t>
                  </a:r>
                  <a:endParaRPr lang="en-US" sz="1200" dirty="0">
                    <a:effectLst/>
                    <a:latin typeface="Times New Roman" panose="02020603050405020304" pitchFamily="18" charset="0"/>
                    <a:ea typeface="SimSun" panose="02010600030101010101" pitchFamily="2" charset="-122"/>
                  </a:endParaRPr>
                </a:p>
              </p:txBody>
            </p:sp>
            <p:sp>
              <p:nvSpPr>
                <p:cNvPr id="81" name="Right Brace 80"/>
                <p:cNvSpPr/>
                <p:nvPr/>
              </p:nvSpPr>
              <p:spPr>
                <a:xfrm rot="10800000">
                  <a:off x="535222" y="1390762"/>
                  <a:ext cx="304889" cy="1469138"/>
                </a:xfrm>
                <a:prstGeom prst="rightBrace">
                  <a:avLst>
                    <a:gd name="adj1" fmla="val 5339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Rounded Rectangular Callout 81"/>
                <p:cNvSpPr/>
                <p:nvPr/>
              </p:nvSpPr>
              <p:spPr>
                <a:xfrm>
                  <a:off x="3259664" y="1685363"/>
                  <a:ext cx="2343462" cy="349250"/>
                </a:xfrm>
                <a:prstGeom prst="wedgeRoundRectCallout">
                  <a:avLst>
                    <a:gd name="adj1" fmla="val -36347"/>
                    <a:gd name="adj2" fmla="val -7657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SimSun" panose="02010600030101010101" pitchFamily="2" charset="-122"/>
                    </a:rPr>
                    <a:t>Analysis window of rolling 30 minutes </a:t>
                  </a:r>
                  <a:endParaRPr lang="en-US" sz="1200" dirty="0">
                    <a:effectLst/>
                    <a:latin typeface="Times New Roman" panose="02020603050405020304" pitchFamily="18" charset="0"/>
                    <a:ea typeface="SimSun" panose="02010600030101010101" pitchFamily="2" charset="-122"/>
                  </a:endParaRPr>
                </a:p>
              </p:txBody>
            </p:sp>
            <p:sp>
              <p:nvSpPr>
                <p:cNvPr id="83" name="Left Brace 82"/>
                <p:cNvSpPr/>
                <p:nvPr/>
              </p:nvSpPr>
              <p:spPr>
                <a:xfrm rot="5400000">
                  <a:off x="2065738" y="286697"/>
                  <a:ext cx="389255" cy="22775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7" name="AutoShape 309"/>
              <p:cNvSpPr>
                <a:spLocks noChangeArrowheads="1"/>
              </p:cNvSpPr>
              <p:nvPr/>
            </p:nvSpPr>
            <p:spPr bwMode="auto">
              <a:xfrm>
                <a:off x="16647" y="65574"/>
                <a:ext cx="125730" cy="94615"/>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78" name="Text Box 767"/>
              <p:cNvSpPr txBox="1"/>
              <p:nvPr/>
            </p:nvSpPr>
            <p:spPr>
              <a:xfrm>
                <a:off x="220900" y="-85570"/>
                <a:ext cx="6385163" cy="37371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panose="02020603050405020304" pitchFamily="18" charset="0"/>
                    <a:ea typeface="SimSun" panose="02010600030101010101" pitchFamily="2" charset="-122"/>
                  </a:rPr>
                  <a:t>RT Market Execution: Depicts the start and end times of the clearing process and the length of symbol is indicative of maximum time allowed to clear market</a:t>
                </a:r>
              </a:p>
            </p:txBody>
          </p:sp>
        </p:grpSp>
      </p:grpSp>
      <p:cxnSp>
        <p:nvCxnSpPr>
          <p:cNvPr id="133" name="Straight Arrow Connector 132"/>
          <p:cNvCxnSpPr>
            <a:stCxn id="103" idx="2"/>
          </p:cNvCxnSpPr>
          <p:nvPr/>
        </p:nvCxnSpPr>
        <p:spPr>
          <a:xfrm flipH="1">
            <a:off x="2517515" y="3864297"/>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2896661" y="4876541"/>
            <a:ext cx="1" cy="241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109442" y="4144287"/>
            <a:ext cx="813533"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endParaRPr lang="en-US" sz="1000" dirty="0">
              <a:solidFill>
                <a:schemeClr val="tx1"/>
              </a:solidFill>
            </a:endParaRPr>
          </a:p>
        </p:txBody>
      </p:sp>
      <p:sp>
        <p:nvSpPr>
          <p:cNvPr id="136" name="Rectangle 135"/>
          <p:cNvSpPr/>
          <p:nvPr/>
        </p:nvSpPr>
        <p:spPr>
          <a:xfrm>
            <a:off x="2464910" y="5168982"/>
            <a:ext cx="858985" cy="51648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Dispatch Run &amp; Pricing Run</a:t>
            </a:r>
          </a:p>
        </p:txBody>
      </p:sp>
      <p:sp>
        <p:nvSpPr>
          <p:cNvPr id="137" name="TextBox 136"/>
          <p:cNvSpPr txBox="1"/>
          <p:nvPr/>
        </p:nvSpPr>
        <p:spPr>
          <a:xfrm>
            <a:off x="5688819" y="4455203"/>
            <a:ext cx="2698613" cy="276999"/>
          </a:xfrm>
          <a:prstGeom prst="rect">
            <a:avLst/>
          </a:prstGeom>
          <a:solidFill>
            <a:schemeClr val="bg2"/>
          </a:solidFill>
          <a:ln>
            <a:solidFill>
              <a:schemeClr val="accent1"/>
            </a:solidFill>
          </a:ln>
        </p:spPr>
        <p:txBody>
          <a:bodyPr wrap="square" rtlCol="0">
            <a:spAutoFit/>
          </a:bodyPr>
          <a:lstStyle/>
          <a:p>
            <a:pPr algn="ctr"/>
            <a:r>
              <a:rPr lang="en-US" sz="1200" dirty="0" smtClean="0">
                <a:solidFill>
                  <a:srgbClr val="000000"/>
                </a:solidFill>
                <a:latin typeface="Times New Roman" panose="02020603050405020304" pitchFamily="18" charset="0"/>
                <a:ea typeface="SimSun" panose="02010600030101010101" pitchFamily="2" charset="-122"/>
              </a:rPr>
              <a:t>Binding commitments for ALL intervals</a:t>
            </a:r>
            <a:endParaRPr lang="en-US" sz="1200" dirty="0">
              <a:latin typeface="Times New Roman" panose="02020603050405020304" pitchFamily="18" charset="0"/>
              <a:ea typeface="SimSun" panose="02010600030101010101" pitchFamily="2" charset="-122"/>
            </a:endParaRPr>
          </a:p>
        </p:txBody>
      </p:sp>
      <p:sp>
        <p:nvSpPr>
          <p:cNvPr id="138" name="TextBox 137"/>
          <p:cNvSpPr txBox="1"/>
          <p:nvPr/>
        </p:nvSpPr>
        <p:spPr>
          <a:xfrm>
            <a:off x="5921744" y="5011776"/>
            <a:ext cx="2340778" cy="461665"/>
          </a:xfrm>
          <a:prstGeom prst="rect">
            <a:avLst/>
          </a:prstGeom>
          <a:solidFill>
            <a:schemeClr val="bg2"/>
          </a:solidFill>
          <a:ln>
            <a:solidFill>
              <a:schemeClr val="accent1"/>
            </a:solidFill>
          </a:ln>
        </p:spPr>
        <p:txBody>
          <a:bodyPr wrap="square" rtlCol="0">
            <a:spAutoFit/>
          </a:bodyPr>
          <a:lstStyle/>
          <a:p>
            <a:pPr algn="ctr"/>
            <a:r>
              <a:rPr lang="en-US" sz="1200" dirty="0">
                <a:solidFill>
                  <a:srgbClr val="000000"/>
                </a:solidFill>
                <a:latin typeface="Times New Roman" panose="02020603050405020304" pitchFamily="18" charset="0"/>
                <a:ea typeface="SimSun" panose="02010600030101010101" pitchFamily="2" charset="-122"/>
              </a:rPr>
              <a:t>1</a:t>
            </a:r>
            <a:r>
              <a:rPr lang="en-US" sz="1200" baseline="30000" dirty="0">
                <a:solidFill>
                  <a:srgbClr val="000000"/>
                </a:solidFill>
                <a:latin typeface="Times New Roman" panose="02020603050405020304" pitchFamily="18" charset="0"/>
                <a:ea typeface="SimSun" panose="02010600030101010101" pitchFamily="2" charset="-122"/>
              </a:rPr>
              <a:t>st</a:t>
            </a:r>
            <a:r>
              <a:rPr lang="en-US" sz="1200" dirty="0">
                <a:solidFill>
                  <a:srgbClr val="000000"/>
                </a:solidFill>
                <a:latin typeface="Times New Roman" panose="02020603050405020304" pitchFamily="18" charset="0"/>
                <a:ea typeface="SimSun" panose="02010600030101010101" pitchFamily="2" charset="-122"/>
              </a:rPr>
              <a:t> Interval Binding Base </a:t>
            </a:r>
            <a:r>
              <a:rPr lang="en-US" sz="1200" dirty="0" smtClean="0">
                <a:solidFill>
                  <a:srgbClr val="000000"/>
                </a:solidFill>
                <a:latin typeface="Times New Roman" panose="02020603050405020304" pitchFamily="18" charset="0"/>
                <a:ea typeface="SimSun" panose="02010600030101010101" pitchFamily="2" charset="-122"/>
              </a:rPr>
              <a:t>Point &amp; Binding LMPs</a:t>
            </a:r>
            <a:endParaRPr lang="en-US" sz="1200" dirty="0">
              <a:latin typeface="Times New Roman" panose="02020603050405020304" pitchFamily="18" charset="0"/>
              <a:ea typeface="SimSun" panose="02010600030101010101" pitchFamily="2" charset="-122"/>
            </a:endParaRPr>
          </a:p>
        </p:txBody>
      </p:sp>
      <p:cxnSp>
        <p:nvCxnSpPr>
          <p:cNvPr id="139" name="Straight Arrow Connector 138"/>
          <p:cNvCxnSpPr>
            <a:stCxn id="137" idx="1"/>
          </p:cNvCxnSpPr>
          <p:nvPr/>
        </p:nvCxnSpPr>
        <p:spPr>
          <a:xfrm flipH="1" flipV="1">
            <a:off x="2606539" y="3897108"/>
            <a:ext cx="3082280" cy="69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8" idx="1"/>
            <a:endCxn id="135" idx="3"/>
          </p:cNvCxnSpPr>
          <p:nvPr/>
        </p:nvCxnSpPr>
        <p:spPr>
          <a:xfrm flipH="1" flipV="1">
            <a:off x="2922975" y="4402532"/>
            <a:ext cx="2998769" cy="840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2475505" y="5880389"/>
            <a:ext cx="6128731" cy="861774"/>
          </a:xfrm>
          <a:prstGeom prst="rect">
            <a:avLst/>
          </a:prstGeom>
          <a:solidFill>
            <a:schemeClr val="bg2"/>
          </a:solidFill>
          <a:ln>
            <a:solidFill>
              <a:schemeClr val="accent1"/>
            </a:solidFill>
          </a:ln>
        </p:spPr>
        <p:txBody>
          <a:bodyPr wrap="square">
            <a:spAutoFit/>
          </a:bodyPr>
          <a:lstStyle/>
          <a:p>
            <a:r>
              <a:rPr lang="en-US" sz="1000" b="1" dirty="0">
                <a:solidFill>
                  <a:srgbClr val="000000"/>
                </a:solidFill>
                <a:ea typeface="Calibri" panose="020F0502020204030204" pitchFamily="34" charset="0"/>
              </a:rPr>
              <a:t>Note: </a:t>
            </a:r>
            <a:r>
              <a:rPr lang="en-US" sz="1000" dirty="0">
                <a:solidFill>
                  <a:srgbClr val="000000"/>
                </a:solidFill>
                <a:ea typeface="Calibri" panose="020F0502020204030204" pitchFamily="34" charset="0"/>
              </a:rPr>
              <a:t>The introduction of the Binding Dispatch/Base Point run while eliminating make-Whole payments to Generation Resources due to binding ramp constraints, can however, lead to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 The assumption is that the </a:t>
            </a:r>
            <a:r>
              <a:rPr lang="en-US" sz="1000" u="sng" dirty="0">
                <a:solidFill>
                  <a:srgbClr val="000000"/>
                </a:solidFill>
                <a:ea typeface="Calibri" panose="020F0502020204030204" pitchFamily="34" charset="0"/>
              </a:rPr>
              <a:t>benefits</a:t>
            </a:r>
            <a:r>
              <a:rPr lang="en-US" sz="1000" dirty="0">
                <a:solidFill>
                  <a:srgbClr val="000000"/>
                </a:solidFill>
                <a:ea typeface="Calibri" panose="020F0502020204030204" pitchFamily="34" charset="0"/>
              </a:rPr>
              <a:t> of eliminating this category of make-whole payments outweighs the disadvantages of missed commitments or too early </a:t>
            </a:r>
            <a:r>
              <a:rPr lang="en-US" sz="1000" dirty="0" err="1">
                <a:solidFill>
                  <a:srgbClr val="000000"/>
                </a:solidFill>
                <a:ea typeface="Calibri" panose="020F0502020204030204" pitchFamily="34" charset="0"/>
              </a:rPr>
              <a:t>decommitments</a:t>
            </a:r>
            <a:r>
              <a:rPr lang="en-US" sz="1000" dirty="0">
                <a:solidFill>
                  <a:srgbClr val="000000"/>
                </a:solidFill>
                <a:ea typeface="Calibri" panose="020F0502020204030204" pitchFamily="34" charset="0"/>
              </a:rPr>
              <a:t>/recalls.</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18017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March 27, 2016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0" y="1485900"/>
            <a:ext cx="4572000" cy="27051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3333" b="5556"/>
          <a:stretch/>
        </p:blipFill>
        <p:spPr>
          <a:xfrm>
            <a:off x="0" y="4343400"/>
            <a:ext cx="9144000" cy="7620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4572000" y="1485900"/>
            <a:ext cx="4572000" cy="2705100"/>
          </a:xfrm>
          <a:prstGeom prst="rect">
            <a:avLst/>
          </a:prstGeom>
        </p:spPr>
      </p:pic>
      <p:sp>
        <p:nvSpPr>
          <p:cNvPr id="17" name="TextBox 16"/>
          <p:cNvSpPr txBox="1"/>
          <p:nvPr/>
        </p:nvSpPr>
        <p:spPr>
          <a:xfrm>
            <a:off x="5753100" y="944562"/>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y-axis</a:t>
            </a:r>
            <a:endParaRPr lang="en-US" sz="1000" dirty="0"/>
          </a:p>
        </p:txBody>
      </p:sp>
      <p:cxnSp>
        <p:nvCxnSpPr>
          <p:cNvPr id="18" name="Straight Arrow Connector 17"/>
          <p:cNvCxnSpPr>
            <a:stCxn id="17" idx="2"/>
          </p:cNvCxnSpPr>
          <p:nvPr/>
        </p:nvCxnSpPr>
        <p:spPr>
          <a:xfrm>
            <a:off x="6553200" y="1190783"/>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p:cNvCxnSpPr>
          <p:nvPr/>
        </p:nvCxnSpPr>
        <p:spPr>
          <a:xfrm flipH="1">
            <a:off x="4381500" y="1190783"/>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8833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25, </a:t>
            </a:r>
            <a:r>
              <a:rPr lang="en-US" dirty="0"/>
              <a:t>2016 – Observations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a:p>
        </p:txBody>
      </p:sp>
      <p:sp>
        <p:nvSpPr>
          <p:cNvPr id="7" name="Content Placeholder 2"/>
          <p:cNvSpPr>
            <a:spLocks noGrp="1"/>
          </p:cNvSpPr>
          <p:nvPr>
            <p:ph idx="1"/>
          </p:nvPr>
        </p:nvSpPr>
        <p:spPr>
          <a:xfrm>
            <a:off x="381000" y="1052465"/>
            <a:ext cx="8458200" cy="5043535"/>
          </a:xfrm>
        </p:spPr>
        <p:txBody>
          <a:bodyPr/>
          <a:lstStyle/>
          <a:p>
            <a:pPr lvl="1">
              <a:lnSpc>
                <a:spcPct val="150000"/>
              </a:lnSpc>
              <a:buFont typeface="Arial" panose="020B0604020202020204" pitchFamily="34" charset="0"/>
              <a:buChar char="•"/>
            </a:pPr>
            <a:r>
              <a:rPr lang="en-US" sz="1800" dirty="0" smtClean="0"/>
              <a:t>New short-term load forecast performs well</a:t>
            </a:r>
          </a:p>
          <a:p>
            <a:pPr lvl="1">
              <a:lnSpc>
                <a:spcPct val="150000"/>
              </a:lnSpc>
              <a:buFont typeface="Arial" panose="020B0604020202020204" pitchFamily="34" charset="0"/>
              <a:buChar char="•"/>
            </a:pPr>
            <a:r>
              <a:rPr lang="en-US" sz="1800" dirty="0" smtClean="0"/>
              <a:t>Low wind and dispatchable capacity</a:t>
            </a:r>
          </a:p>
          <a:p>
            <a:pPr lvl="1">
              <a:lnSpc>
                <a:spcPct val="150000"/>
              </a:lnSpc>
              <a:buFont typeface="Arial" panose="020B0604020202020204" pitchFamily="34" charset="0"/>
              <a:buChar char="•"/>
            </a:pPr>
            <a:r>
              <a:rPr lang="en-US" sz="1800" dirty="0" smtClean="0"/>
              <a:t>Much tighter QSGR commitment in MIRTM 3PO scenario still reduces LMPs by ~$34 million and dispatch cost by $130k at the expense of $81k more make-whole than sequential SCED</a:t>
            </a:r>
          </a:p>
          <a:p>
            <a:pPr lvl="1">
              <a:lnSpc>
                <a:spcPct val="150000"/>
              </a:lnSpc>
              <a:buFont typeface="Arial" panose="020B0604020202020204" pitchFamily="34" charset="0"/>
              <a:buChar char="•"/>
            </a:pPr>
            <a:r>
              <a:rPr lang="en-US" sz="1800" dirty="0" smtClean="0"/>
              <a:t>MIRTM Load scenario reduces prices by ~$2 million at the expense of $11k more make-whole than sequential SCED</a:t>
            </a:r>
            <a:endParaRPr lang="en-US" sz="1800" dirty="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smtClean="0"/>
          </a:p>
          <a:p>
            <a:pPr lvl="1">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1677424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a:t>
            </a:r>
            <a:r>
              <a:rPr lang="en-US" b="1" dirty="0" smtClean="0">
                <a:solidFill>
                  <a:schemeClr val="accent1"/>
                </a:solidFill>
              </a:rPr>
              <a:t>, 2016</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a:p>
        </p:txBody>
      </p:sp>
      <p:pic>
        <p:nvPicPr>
          <p:cNvPr id="5" name="Picture 4"/>
          <p:cNvPicPr>
            <a:picLocks noChangeAspect="1"/>
          </p:cNvPicPr>
          <p:nvPr/>
        </p:nvPicPr>
        <p:blipFill>
          <a:blip r:embed="rId3"/>
          <a:stretch>
            <a:fillRect/>
          </a:stretch>
        </p:blipFill>
        <p:spPr>
          <a:xfrm>
            <a:off x="785434" y="762000"/>
            <a:ext cx="7649332" cy="5546035"/>
          </a:xfrm>
          <a:prstGeom prst="rect">
            <a:avLst/>
          </a:prstGeom>
        </p:spPr>
      </p:pic>
    </p:spTree>
    <p:extLst>
      <p:ext uri="{BB962C8B-B14F-4D97-AF65-F5344CB8AC3E}">
        <p14:creationId xmlns:p14="http://schemas.microsoft.com/office/powerpoint/2010/main" val="3961267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25, 2016</a:t>
            </a:r>
            <a:br>
              <a:rPr lang="en-US" dirty="0"/>
            </a:br>
            <a:r>
              <a:rPr lang="en-US" b="1" dirty="0" smtClean="0">
                <a:solidFill>
                  <a:schemeClr val="accent1"/>
                </a:solidFill>
              </a:rPr>
              <a:t/>
            </a:r>
            <a:br>
              <a:rPr lang="en-US" b="1" dirty="0" smtClean="0">
                <a:solidFill>
                  <a:schemeClr val="accent1"/>
                </a:solidFill>
              </a:rPr>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a:p>
        </p:txBody>
      </p:sp>
      <p:pic>
        <p:nvPicPr>
          <p:cNvPr id="5" name="Picture 4"/>
          <p:cNvPicPr>
            <a:picLocks noChangeAspect="1"/>
          </p:cNvPicPr>
          <p:nvPr/>
        </p:nvPicPr>
        <p:blipFill>
          <a:blip r:embed="rId3"/>
          <a:stretch>
            <a:fillRect/>
          </a:stretch>
        </p:blipFill>
        <p:spPr>
          <a:xfrm>
            <a:off x="769257" y="762000"/>
            <a:ext cx="7681686" cy="5562600"/>
          </a:xfrm>
          <a:prstGeom prst="rect">
            <a:avLst/>
          </a:prstGeom>
        </p:spPr>
      </p:pic>
    </p:spTree>
    <p:extLst>
      <p:ext uri="{BB962C8B-B14F-4D97-AF65-F5344CB8AC3E}">
        <p14:creationId xmlns:p14="http://schemas.microsoft.com/office/powerpoint/2010/main" val="24851761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25, 2016</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a:p>
        </p:txBody>
      </p:sp>
      <p:pic>
        <p:nvPicPr>
          <p:cNvPr id="5" name="Picture 4"/>
          <p:cNvPicPr>
            <a:picLocks noChangeAspect="1"/>
          </p:cNvPicPr>
          <p:nvPr/>
        </p:nvPicPr>
        <p:blipFill>
          <a:blip r:embed="rId3"/>
          <a:stretch>
            <a:fillRect/>
          </a:stretch>
        </p:blipFill>
        <p:spPr>
          <a:xfrm>
            <a:off x="821871" y="762000"/>
            <a:ext cx="7576457" cy="5486400"/>
          </a:xfrm>
          <a:prstGeom prst="rect">
            <a:avLst/>
          </a:prstGeom>
        </p:spPr>
      </p:pic>
    </p:spTree>
    <p:extLst>
      <p:ext uri="{BB962C8B-B14F-4D97-AF65-F5344CB8AC3E}">
        <p14:creationId xmlns:p14="http://schemas.microsoft.com/office/powerpoint/2010/main" val="4284367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25, 2016 </a:t>
            </a:r>
            <a:r>
              <a:rPr lang="en-US" dirty="0" smtClean="0"/>
              <a:t>– HDL-GTBD &amp; Prices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75</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3333" b="5556"/>
          <a:stretch/>
        </p:blipFill>
        <p:spPr>
          <a:xfrm>
            <a:off x="0" y="4419600"/>
            <a:ext cx="9144000" cy="762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0" y="1524000"/>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4572000" y="1524000"/>
            <a:ext cx="4572000" cy="2705100"/>
          </a:xfrm>
          <a:prstGeom prst="rect">
            <a:avLst/>
          </a:prstGeom>
        </p:spPr>
      </p:pic>
      <p:sp>
        <p:nvSpPr>
          <p:cNvPr id="10" name="TextBox 9"/>
          <p:cNvSpPr txBox="1"/>
          <p:nvPr/>
        </p:nvSpPr>
        <p:spPr>
          <a:xfrm>
            <a:off x="5753100" y="944562"/>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y-axis</a:t>
            </a:r>
            <a:endParaRPr lang="en-US" sz="1000" dirty="0"/>
          </a:p>
        </p:txBody>
      </p:sp>
      <p:cxnSp>
        <p:nvCxnSpPr>
          <p:cNvPr id="11" name="Straight Arrow Connector 10"/>
          <p:cNvCxnSpPr>
            <a:stCxn id="10" idx="2"/>
          </p:cNvCxnSpPr>
          <p:nvPr/>
        </p:nvCxnSpPr>
        <p:spPr>
          <a:xfrm>
            <a:off x="6553200" y="1190783"/>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flipH="1">
            <a:off x="4381500" y="1190783"/>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286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25, 2016 </a:t>
            </a:r>
            <a:r>
              <a:rPr lang="en-US" dirty="0" smtClean="0"/>
              <a:t>– Commitment Summary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76</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b="10000"/>
          <a:stretch/>
        </p:blipFill>
        <p:spPr>
          <a:xfrm>
            <a:off x="0" y="1333500"/>
            <a:ext cx="4572000" cy="29337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0000" b="5556"/>
          <a:stretch/>
        </p:blipFill>
        <p:spPr>
          <a:xfrm>
            <a:off x="0" y="4572000"/>
            <a:ext cx="9144000" cy="3048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45" b="10000"/>
          <a:stretch/>
        </p:blipFill>
        <p:spPr>
          <a:xfrm>
            <a:off x="4572000" y="1333500"/>
            <a:ext cx="4572000" cy="2933700"/>
          </a:xfrm>
          <a:prstGeom prst="rect">
            <a:avLst/>
          </a:prstGeom>
        </p:spPr>
      </p:pic>
    </p:spTree>
    <p:extLst>
      <p:ext uri="{BB962C8B-B14F-4D97-AF65-F5344CB8AC3E}">
        <p14:creationId xmlns:p14="http://schemas.microsoft.com/office/powerpoint/2010/main" val="24868719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July </a:t>
            </a:r>
            <a:r>
              <a:rPr lang="en-US" dirty="0"/>
              <a:t>25, </a:t>
            </a:r>
            <a:r>
              <a:rPr lang="en-US" dirty="0" smtClean="0"/>
              <a:t>2016 – Cost and Revenue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3333" b="5556"/>
          <a:stretch/>
        </p:blipFill>
        <p:spPr>
          <a:xfrm>
            <a:off x="0" y="4800600"/>
            <a:ext cx="9144000" cy="762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445" b="16667"/>
          <a:stretch/>
        </p:blipFill>
        <p:spPr>
          <a:xfrm>
            <a:off x="6957" y="1581150"/>
            <a:ext cx="4572000" cy="27051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445" b="16667"/>
          <a:stretch/>
        </p:blipFill>
        <p:spPr>
          <a:xfrm>
            <a:off x="4573988" y="1581150"/>
            <a:ext cx="4572000" cy="2705100"/>
          </a:xfrm>
          <a:prstGeom prst="rect">
            <a:avLst/>
          </a:prstGeom>
        </p:spPr>
      </p:pic>
      <p:sp>
        <p:nvSpPr>
          <p:cNvPr id="10" name="TextBox 9"/>
          <p:cNvSpPr txBox="1"/>
          <p:nvPr/>
        </p:nvSpPr>
        <p:spPr>
          <a:xfrm>
            <a:off x="5753100" y="990600"/>
            <a:ext cx="1600200" cy="246221"/>
          </a:xfrm>
          <a:prstGeom prst="rect">
            <a:avLst/>
          </a:prstGeom>
          <a:solidFill>
            <a:schemeClr val="bg1"/>
          </a:solidFill>
          <a:ln>
            <a:solidFill>
              <a:schemeClr val="tx1"/>
            </a:solidFill>
          </a:ln>
        </p:spPr>
        <p:txBody>
          <a:bodyPr wrap="square" rtlCol="0" anchor="ctr">
            <a:spAutoFit/>
          </a:bodyPr>
          <a:lstStyle/>
          <a:p>
            <a:pPr algn="ctr"/>
            <a:r>
              <a:rPr lang="en-US" sz="1000" dirty="0" smtClean="0"/>
              <a:t>Note the different y2 axis</a:t>
            </a:r>
            <a:endParaRPr lang="en-US" sz="1000" dirty="0"/>
          </a:p>
        </p:txBody>
      </p:sp>
      <p:cxnSp>
        <p:nvCxnSpPr>
          <p:cNvPr id="11" name="Straight Arrow Connector 10"/>
          <p:cNvCxnSpPr>
            <a:stCxn id="10" idx="2"/>
          </p:cNvCxnSpPr>
          <p:nvPr/>
        </p:nvCxnSpPr>
        <p:spPr>
          <a:xfrm>
            <a:off x="6553200" y="12368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flipH="1">
            <a:off x="4381500" y="1236821"/>
            <a:ext cx="2171700" cy="40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411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819400"/>
            <a:ext cx="8458200" cy="5183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solidFill>
              </a:rPr>
              <a:t>Appendix: Example MIRTM Study Run</a:t>
            </a:r>
            <a:endParaRPr lang="en-US" sz="2400" b="1" dirty="0">
              <a:solidFill>
                <a:schemeClr val="accent1"/>
              </a:solidFill>
            </a:endParaRPr>
          </a:p>
        </p:txBody>
      </p:sp>
    </p:spTree>
    <p:extLst>
      <p:ext uri="{BB962C8B-B14F-4D97-AF65-F5344CB8AC3E}">
        <p14:creationId xmlns:p14="http://schemas.microsoft.com/office/powerpoint/2010/main" val="22129490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Example MIRTM Study Run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79</a:t>
            </a:fld>
            <a:endParaRPr lang="en-US" dirty="0"/>
          </a:p>
        </p:txBody>
      </p:sp>
      <p:sp>
        <p:nvSpPr>
          <p:cNvPr id="3" name="Content Placeholder 2"/>
          <p:cNvSpPr>
            <a:spLocks noGrp="1"/>
          </p:cNvSpPr>
          <p:nvPr>
            <p:ph idx="1"/>
          </p:nvPr>
        </p:nvSpPr>
        <p:spPr>
          <a:xfrm>
            <a:off x="304800" y="914400"/>
            <a:ext cx="8534400" cy="5181600"/>
          </a:xfrm>
        </p:spPr>
        <p:txBody>
          <a:bodyPr/>
          <a:lstStyle/>
          <a:p>
            <a:pPr marL="0" indent="0">
              <a:buNone/>
            </a:pPr>
            <a:r>
              <a:rPr lang="en-US" sz="1800" b="1" u="sng" dirty="0" smtClean="0"/>
              <a:t>System with the following conditions:</a:t>
            </a:r>
            <a:endParaRPr lang="en-US" sz="1800" dirty="0" smtClean="0"/>
          </a:p>
          <a:p>
            <a:r>
              <a:rPr lang="en-US" sz="1800" dirty="0" smtClean="0"/>
              <a:t>Initial load is 50,000 MW</a:t>
            </a:r>
          </a:p>
          <a:p>
            <a:r>
              <a:rPr lang="en-US" sz="1800" dirty="0" smtClean="0"/>
              <a:t>Assume demand (GTBD) forecast is correct</a:t>
            </a:r>
          </a:p>
          <a:p>
            <a:endParaRPr lang="en-US" sz="1800" dirty="0"/>
          </a:p>
          <a:p>
            <a:pPr marL="0" indent="0">
              <a:buNone/>
            </a:pPr>
            <a:r>
              <a:rPr lang="en-US" sz="1800" b="1" u="sng" dirty="0" smtClean="0"/>
              <a:t>Generation Mix:</a:t>
            </a:r>
            <a:endParaRPr lang="en-US" sz="1800" dirty="0" smtClean="0"/>
          </a:p>
          <a:p>
            <a:r>
              <a:rPr lang="en-US" sz="1800" dirty="0" smtClean="0"/>
              <a:t>50,001 MW of dispatchable generation priced at $50/</a:t>
            </a:r>
            <a:r>
              <a:rPr lang="en-US" sz="1800" dirty="0" err="1" smtClean="0"/>
              <a:t>MWh</a:t>
            </a:r>
            <a:endParaRPr lang="en-US" sz="1800" dirty="0" smtClean="0"/>
          </a:p>
          <a:p>
            <a:r>
              <a:rPr lang="en-US" sz="1800" dirty="0" smtClean="0"/>
              <a:t>100 MW Fast Start Resource:</a:t>
            </a:r>
          </a:p>
          <a:p>
            <a:pPr lvl="1"/>
            <a:r>
              <a:rPr lang="en-US" sz="1800" dirty="0" smtClean="0"/>
              <a:t>Single Part Offer with all MWs at $200/</a:t>
            </a:r>
            <a:r>
              <a:rPr lang="en-US" sz="1800" dirty="0" err="1" smtClean="0"/>
              <a:t>MWh</a:t>
            </a:r>
            <a:endParaRPr lang="en-US" sz="1800" dirty="0" smtClean="0"/>
          </a:p>
          <a:p>
            <a:pPr lvl="1"/>
            <a:r>
              <a:rPr lang="en-US" sz="1800" dirty="0" smtClean="0"/>
              <a:t>LSL=40, HSL=100</a:t>
            </a:r>
          </a:p>
          <a:p>
            <a:pPr lvl="1"/>
            <a:r>
              <a:rPr lang="en-US" sz="1800" dirty="0" smtClean="0"/>
              <a:t>Minimum Run Time = 15 minutes</a:t>
            </a:r>
          </a:p>
          <a:p>
            <a:pPr lvl="1"/>
            <a:r>
              <a:rPr lang="en-US" sz="1800" dirty="0"/>
              <a:t>Notification Time = 5 </a:t>
            </a:r>
            <a:r>
              <a:rPr lang="en-US" sz="1800" dirty="0" smtClean="0"/>
              <a:t>minutes</a:t>
            </a:r>
          </a:p>
          <a:p>
            <a:pPr lvl="2"/>
            <a:r>
              <a:rPr lang="en-US" sz="1600" dirty="0" smtClean="0"/>
              <a:t>When </a:t>
            </a:r>
            <a:r>
              <a:rPr lang="en-US" sz="1600" dirty="0"/>
              <a:t>a Generation Resource is committed for a future interval, the MW output remains zero till its first committed interval. At the end of the first committed interval, the MW output of the Generation Resource is the desired Base Point</a:t>
            </a:r>
            <a:r>
              <a:rPr lang="en-US" sz="1600" dirty="0" smtClean="0"/>
              <a:t>. Thus, this fast start resource will be fully at its Base Point in 10 minutes with a notification time of 5 minutes.</a:t>
            </a:r>
            <a:endParaRPr lang="en-US" sz="1600" dirty="0"/>
          </a:p>
          <a:p>
            <a:pPr lvl="1"/>
            <a:endParaRPr lang="en-US" sz="1800" dirty="0"/>
          </a:p>
          <a:p>
            <a:endParaRPr lang="en-US" sz="1800" dirty="0"/>
          </a:p>
        </p:txBody>
      </p:sp>
    </p:spTree>
    <p:extLst>
      <p:ext uri="{BB962C8B-B14F-4D97-AF65-F5344CB8AC3E}">
        <p14:creationId xmlns:p14="http://schemas.microsoft.com/office/powerpoint/2010/main" val="3607863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Overview of Recent Activity</a:t>
            </a:r>
            <a:endParaRPr lang="en-US" b="1" dirty="0">
              <a:solidFill>
                <a:schemeClr val="accent1"/>
              </a:solidFill>
            </a:endParaRPr>
          </a:p>
        </p:txBody>
      </p:sp>
      <p:sp>
        <p:nvSpPr>
          <p:cNvPr id="3" name="Content Placeholder 2"/>
          <p:cNvSpPr>
            <a:spLocks noGrp="1"/>
          </p:cNvSpPr>
          <p:nvPr>
            <p:ph idx="1"/>
          </p:nvPr>
        </p:nvSpPr>
        <p:spPr>
          <a:xfrm>
            <a:off x="304800" y="1066800"/>
            <a:ext cx="8534400" cy="4876800"/>
          </a:xfrm>
        </p:spPr>
        <p:txBody>
          <a:bodyPr/>
          <a:lstStyle/>
          <a:p>
            <a:pPr>
              <a:lnSpc>
                <a:spcPct val="150000"/>
              </a:lnSpc>
            </a:pPr>
            <a:r>
              <a:rPr lang="en-US" sz="2000" dirty="0"/>
              <a:t>Implement Dispatch </a:t>
            </a:r>
            <a:r>
              <a:rPr lang="en-US" sz="2000" dirty="0" smtClean="0"/>
              <a:t>Module</a:t>
            </a:r>
            <a:endParaRPr lang="en-US" sz="2000" dirty="0"/>
          </a:p>
          <a:p>
            <a:pPr>
              <a:lnSpc>
                <a:spcPct val="150000"/>
              </a:lnSpc>
            </a:pPr>
            <a:r>
              <a:rPr lang="en-US" sz="2000" dirty="0"/>
              <a:t>Implement Pricing M</a:t>
            </a:r>
            <a:r>
              <a:rPr lang="en-US" sz="2000" dirty="0" smtClean="0"/>
              <a:t>odule</a:t>
            </a:r>
          </a:p>
          <a:p>
            <a:pPr>
              <a:lnSpc>
                <a:spcPct val="150000"/>
              </a:lnSpc>
            </a:pPr>
            <a:r>
              <a:rPr lang="en-US" sz="2000" dirty="0" smtClean="0"/>
              <a:t>Developed three part offers (TPO) based on average verifiable costs and unit HSL</a:t>
            </a:r>
          </a:p>
          <a:p>
            <a:pPr>
              <a:lnSpc>
                <a:spcPct val="150000"/>
              </a:lnSpc>
            </a:pPr>
            <a:r>
              <a:rPr lang="en-US" sz="2000" dirty="0" smtClean="0"/>
              <a:t>Developed single part offers (SPO) from TPO allocating start costs over minimum up time and LSL</a:t>
            </a:r>
          </a:p>
          <a:p>
            <a:pPr>
              <a:lnSpc>
                <a:spcPct val="150000"/>
              </a:lnSpc>
            </a:pPr>
            <a:r>
              <a:rPr lang="en-US" sz="2000" dirty="0" smtClean="0"/>
              <a:t>Allowed for </a:t>
            </a:r>
            <a:r>
              <a:rPr lang="en-US" sz="2000" dirty="0" err="1" smtClean="0"/>
              <a:t>Wartsila</a:t>
            </a:r>
            <a:r>
              <a:rPr lang="en-US" sz="2000" dirty="0" smtClean="0"/>
              <a:t> units to have zero start time and zero min off time (allows fast ramping resources to meet demand in same interval)</a:t>
            </a:r>
            <a:endParaRPr lang="en-US" sz="2000" dirty="0"/>
          </a:p>
          <a:p>
            <a:pPr>
              <a:lnSpc>
                <a:spcPct val="150000"/>
              </a:lnSpc>
            </a:pPr>
            <a:r>
              <a:rPr lang="en-US" sz="2000" dirty="0" smtClean="0"/>
              <a:t>Studied the </a:t>
            </a:r>
            <a:r>
              <a:rPr lang="en-US" sz="2000" dirty="0"/>
              <a:t>following </a:t>
            </a:r>
            <a:r>
              <a:rPr lang="en-US" sz="2000" dirty="0" smtClean="0"/>
              <a:t>dates:7/1/2015, 8/11/2015, 8/13/2015,</a:t>
            </a:r>
            <a:r>
              <a:rPr lang="en-US" sz="2000" dirty="0"/>
              <a:t> </a:t>
            </a:r>
            <a:r>
              <a:rPr lang="en-US" sz="2000" dirty="0" smtClean="0"/>
              <a:t>11/11/2015, 11/27/2015, 3/27/2016, 7/25/2016</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20616131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37" name="Text Box 255" descr="50%"/>
          <p:cNvSpPr txBox="1">
            <a:spLocks noChangeArrowheads="1"/>
          </p:cNvSpPr>
          <p:nvPr/>
        </p:nvSpPr>
        <p:spPr bwMode="auto">
          <a:xfrm>
            <a:off x="1381687"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8" name="Text Box 256" descr="50%"/>
          <p:cNvSpPr txBox="1">
            <a:spLocks noChangeArrowheads="1"/>
          </p:cNvSpPr>
          <p:nvPr/>
        </p:nvSpPr>
        <p:spPr bwMode="auto">
          <a:xfrm>
            <a:off x="18072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39" name="Text Box 257" descr="50%"/>
          <p:cNvSpPr txBox="1">
            <a:spLocks noChangeArrowheads="1"/>
          </p:cNvSpPr>
          <p:nvPr/>
        </p:nvSpPr>
        <p:spPr bwMode="auto">
          <a:xfrm>
            <a:off x="227953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0" name="Text Box 258" descr="50%"/>
          <p:cNvSpPr txBox="1">
            <a:spLocks noChangeArrowheads="1"/>
          </p:cNvSpPr>
          <p:nvPr/>
        </p:nvSpPr>
        <p:spPr bwMode="auto">
          <a:xfrm>
            <a:off x="27432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1" name="Text Box 259" descr="50%"/>
          <p:cNvSpPr txBox="1">
            <a:spLocks noChangeArrowheads="1"/>
          </p:cNvSpPr>
          <p:nvPr/>
        </p:nvSpPr>
        <p:spPr bwMode="auto">
          <a:xfrm>
            <a:off x="3205954"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2" name="Text Box 260" descr="50%"/>
          <p:cNvSpPr txBox="1">
            <a:spLocks noChangeArrowheads="1"/>
          </p:cNvSpPr>
          <p:nvPr/>
        </p:nvSpPr>
        <p:spPr bwMode="auto">
          <a:xfrm>
            <a:off x="3669622"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43" name="AutoShape 309"/>
          <p:cNvSpPr>
            <a:spLocks noChangeArrowheads="1"/>
          </p:cNvSpPr>
          <p:nvPr/>
        </p:nvSpPr>
        <p:spPr bwMode="auto">
          <a:xfrm>
            <a:off x="1330024"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1211257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61161" y="862124"/>
            <a:ext cx="8821677" cy="5310076"/>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18394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22649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27372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32009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36636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41273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17877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 name="Rectangle 2"/>
          <p:cNvSpPr/>
          <p:nvPr/>
        </p:nvSpPr>
        <p:spPr>
          <a:xfrm>
            <a:off x="5181600" y="2133600"/>
            <a:ext cx="266700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rPr>
              <a:t>Indicative price increase comes only after pricing run (fast start becomes part of price formation when LSL is relaxed)</a:t>
            </a:r>
            <a:endParaRPr lang="en-US" sz="1400" dirty="0">
              <a:solidFill>
                <a:schemeClr val="tx1"/>
              </a:solidFill>
            </a:endParaRPr>
          </a:p>
        </p:txBody>
      </p:sp>
      <p:cxnSp>
        <p:nvCxnSpPr>
          <p:cNvPr id="12" name="Straight Connector 11"/>
          <p:cNvCxnSpPr/>
          <p:nvPr/>
        </p:nvCxnSpPr>
        <p:spPr>
          <a:xfrm flipH="1">
            <a:off x="4648200" y="3048000"/>
            <a:ext cx="533400" cy="762000"/>
          </a:xfrm>
          <a:prstGeom prst="line">
            <a:avLst/>
          </a:prstGeom>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266821" y="3764685"/>
            <a:ext cx="527123" cy="52712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5181600" y="1265354"/>
            <a:ext cx="2667000" cy="6966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rPr>
              <a:t>Results are interval ending. In this run, binding commitment lasts from 12:20 – 12:35</a:t>
            </a:r>
            <a:endParaRPr lang="en-US" sz="1400" dirty="0">
              <a:solidFill>
                <a:schemeClr val="tx1"/>
              </a:solidFill>
            </a:endParaRPr>
          </a:p>
        </p:txBody>
      </p:sp>
    </p:spTree>
    <p:extLst>
      <p:ext uri="{BB962C8B-B14F-4D97-AF65-F5344CB8AC3E}">
        <p14:creationId xmlns:p14="http://schemas.microsoft.com/office/powerpoint/2010/main" val="30613963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2296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2722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3194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36581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9" descr="50%"/>
          <p:cNvSpPr txBox="1">
            <a:spLocks noChangeArrowheads="1"/>
          </p:cNvSpPr>
          <p:nvPr/>
        </p:nvSpPr>
        <p:spPr bwMode="auto">
          <a:xfrm>
            <a:off x="41208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60" descr="50%"/>
          <p:cNvSpPr txBox="1">
            <a:spLocks noChangeArrowheads="1"/>
          </p:cNvSpPr>
          <p:nvPr/>
        </p:nvSpPr>
        <p:spPr bwMode="auto">
          <a:xfrm>
            <a:off x="45845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2244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5338079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274773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31733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7" descr="50%"/>
          <p:cNvSpPr txBox="1">
            <a:spLocks noChangeArrowheads="1"/>
          </p:cNvSpPr>
          <p:nvPr/>
        </p:nvSpPr>
        <p:spPr bwMode="auto">
          <a:xfrm>
            <a:off x="364557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8" descr="50%"/>
          <p:cNvSpPr txBox="1">
            <a:spLocks noChangeArrowheads="1"/>
          </p:cNvSpPr>
          <p:nvPr/>
        </p:nvSpPr>
        <p:spPr bwMode="auto">
          <a:xfrm>
            <a:off x="410924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9" descr="50%"/>
          <p:cNvSpPr txBox="1">
            <a:spLocks noChangeArrowheads="1"/>
          </p:cNvSpPr>
          <p:nvPr/>
        </p:nvSpPr>
        <p:spPr bwMode="auto">
          <a:xfrm>
            <a:off x="457200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Text Box 260" descr="50%"/>
          <p:cNvSpPr txBox="1">
            <a:spLocks noChangeArrowheads="1"/>
          </p:cNvSpPr>
          <p:nvPr/>
        </p:nvSpPr>
        <p:spPr bwMode="auto">
          <a:xfrm>
            <a:off x="503566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269607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594328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12" name="Text Box 255" descr="50%"/>
          <p:cNvSpPr txBox="1">
            <a:spLocks noChangeArrowheads="1"/>
          </p:cNvSpPr>
          <p:nvPr/>
        </p:nvSpPr>
        <p:spPr bwMode="auto">
          <a:xfrm>
            <a:off x="32110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Text Box 256" descr="50%"/>
          <p:cNvSpPr txBox="1">
            <a:spLocks noChangeArrowheads="1"/>
          </p:cNvSpPr>
          <p:nvPr/>
        </p:nvSpPr>
        <p:spPr bwMode="auto">
          <a:xfrm>
            <a:off x="36365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4" name="Text Box 257" descr="50%"/>
          <p:cNvSpPr txBox="1">
            <a:spLocks noChangeArrowheads="1"/>
          </p:cNvSpPr>
          <p:nvPr/>
        </p:nvSpPr>
        <p:spPr bwMode="auto">
          <a:xfrm>
            <a:off x="41088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Text Box 258" descr="50%"/>
          <p:cNvSpPr txBox="1">
            <a:spLocks noChangeArrowheads="1"/>
          </p:cNvSpPr>
          <p:nvPr/>
        </p:nvSpPr>
        <p:spPr bwMode="auto">
          <a:xfrm>
            <a:off x="45725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6" name="Text Box 259" descr="50%"/>
          <p:cNvSpPr txBox="1">
            <a:spLocks noChangeArrowheads="1"/>
          </p:cNvSpPr>
          <p:nvPr/>
        </p:nvSpPr>
        <p:spPr bwMode="auto">
          <a:xfrm>
            <a:off x="50352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7" name="Text Box 260" descr="50%"/>
          <p:cNvSpPr txBox="1">
            <a:spLocks noChangeArrowheads="1"/>
          </p:cNvSpPr>
          <p:nvPr/>
        </p:nvSpPr>
        <p:spPr bwMode="auto">
          <a:xfrm>
            <a:off x="54989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8" name="AutoShape 309"/>
          <p:cNvSpPr>
            <a:spLocks noChangeArrowheads="1"/>
          </p:cNvSpPr>
          <p:nvPr/>
        </p:nvSpPr>
        <p:spPr bwMode="auto">
          <a:xfrm>
            <a:off x="31593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383687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36682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0937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45660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029733"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4924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595615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36165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3307561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1664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45920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0643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5279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59907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4543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1148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7232120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4623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049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5215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59851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4479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69115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4572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9467161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0808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5064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59787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4423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69051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60" descr="50%"/>
          <p:cNvSpPr txBox="1">
            <a:spLocks noChangeArrowheads="1"/>
          </p:cNvSpPr>
          <p:nvPr/>
        </p:nvSpPr>
        <p:spPr bwMode="auto">
          <a:xfrm>
            <a:off x="736879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0292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0593325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5" name="Text Box 255" descr="50%"/>
          <p:cNvSpPr txBox="1">
            <a:spLocks noChangeArrowheads="1"/>
          </p:cNvSpPr>
          <p:nvPr/>
        </p:nvSpPr>
        <p:spPr bwMode="auto">
          <a:xfrm>
            <a:off x="55380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6" name="Text Box 256" descr="50%"/>
          <p:cNvSpPr txBox="1">
            <a:spLocks noChangeArrowheads="1"/>
          </p:cNvSpPr>
          <p:nvPr/>
        </p:nvSpPr>
        <p:spPr bwMode="auto">
          <a:xfrm>
            <a:off x="59636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7" descr="50%"/>
          <p:cNvSpPr txBox="1">
            <a:spLocks noChangeArrowheads="1"/>
          </p:cNvSpPr>
          <p:nvPr/>
        </p:nvSpPr>
        <p:spPr bwMode="auto">
          <a:xfrm>
            <a:off x="64359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8" descr="50%"/>
          <p:cNvSpPr txBox="1">
            <a:spLocks noChangeArrowheads="1"/>
          </p:cNvSpPr>
          <p:nvPr/>
        </p:nvSpPr>
        <p:spPr bwMode="auto">
          <a:xfrm>
            <a:off x="68995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9" descr="50%"/>
          <p:cNvSpPr txBox="1">
            <a:spLocks noChangeArrowheads="1"/>
          </p:cNvSpPr>
          <p:nvPr/>
        </p:nvSpPr>
        <p:spPr bwMode="auto">
          <a:xfrm>
            <a:off x="73623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AutoShape 309"/>
          <p:cNvSpPr>
            <a:spLocks noChangeArrowheads="1"/>
          </p:cNvSpPr>
          <p:nvPr/>
        </p:nvSpPr>
        <p:spPr bwMode="auto">
          <a:xfrm>
            <a:off x="54864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665964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Today’s Agenda</a:t>
            </a:r>
            <a:endParaRPr lang="en-US" b="1" dirty="0">
              <a:solidFill>
                <a:schemeClr val="accent1"/>
              </a:solidFill>
            </a:endParaRPr>
          </a:p>
        </p:txBody>
      </p:sp>
      <p:sp>
        <p:nvSpPr>
          <p:cNvPr id="3" name="Content Placeholder 2"/>
          <p:cNvSpPr>
            <a:spLocks noGrp="1"/>
          </p:cNvSpPr>
          <p:nvPr>
            <p:ph idx="1"/>
          </p:nvPr>
        </p:nvSpPr>
        <p:spPr>
          <a:xfrm>
            <a:off x="152400" y="914400"/>
            <a:ext cx="8534400" cy="5139531"/>
          </a:xfrm>
        </p:spPr>
        <p:txBody>
          <a:bodyPr/>
          <a:lstStyle/>
          <a:p>
            <a:pPr>
              <a:lnSpc>
                <a:spcPct val="150000"/>
              </a:lnSpc>
            </a:pPr>
            <a:r>
              <a:rPr lang="en-US" sz="1800" dirty="0" smtClean="0"/>
              <a:t>Refresher on study inputs</a:t>
            </a:r>
          </a:p>
          <a:p>
            <a:pPr>
              <a:lnSpc>
                <a:spcPct val="150000"/>
              </a:lnSpc>
            </a:pPr>
            <a:r>
              <a:rPr lang="en-US" sz="1800" dirty="0" smtClean="0"/>
              <a:t>For study day 8/13/2015 review and compare all of the Separate Commitment and Dispatch MIRTM runs listed on the next slide</a:t>
            </a:r>
          </a:p>
          <a:p>
            <a:pPr>
              <a:lnSpc>
                <a:spcPct val="150000"/>
              </a:lnSpc>
            </a:pPr>
            <a:r>
              <a:rPr lang="en-US" sz="1800" dirty="0" smtClean="0"/>
              <a:t>For remaining six study days</a:t>
            </a:r>
          </a:p>
          <a:p>
            <a:pPr lvl="1">
              <a:lnSpc>
                <a:spcPct val="150000"/>
              </a:lnSpc>
            </a:pPr>
            <a:r>
              <a:rPr lang="en-US" sz="1600" dirty="0" smtClean="0"/>
              <a:t>7/1/2015 – </a:t>
            </a:r>
            <a:r>
              <a:rPr lang="en-US" sz="1600" dirty="0" err="1" smtClean="0"/>
              <a:t>Luminant</a:t>
            </a:r>
            <a:r>
              <a:rPr lang="en-US" sz="1600" dirty="0" smtClean="0"/>
              <a:t> request (Volatile </a:t>
            </a:r>
            <a:r>
              <a:rPr lang="en-US" sz="1600" dirty="0"/>
              <a:t>wind, little congestion, low system </a:t>
            </a:r>
            <a:r>
              <a:rPr lang="en-US" sz="1600" dirty="0" smtClean="0"/>
              <a:t>lambda) </a:t>
            </a:r>
          </a:p>
          <a:p>
            <a:pPr lvl="1">
              <a:lnSpc>
                <a:spcPct val="150000"/>
              </a:lnSpc>
            </a:pPr>
            <a:r>
              <a:rPr lang="en-US" sz="1600" dirty="0" smtClean="0"/>
              <a:t>8/11/2015 - </a:t>
            </a:r>
            <a:r>
              <a:rPr lang="en-US" sz="1600" dirty="0" err="1"/>
              <a:t>Luminant</a:t>
            </a:r>
            <a:r>
              <a:rPr lang="en-US" sz="1600" dirty="0"/>
              <a:t> request (Little congestion, low </a:t>
            </a:r>
            <a:r>
              <a:rPr lang="en-US" sz="1600" dirty="0" err="1"/>
              <a:t>dispatchable</a:t>
            </a:r>
            <a:r>
              <a:rPr lang="en-US" sz="1600" dirty="0"/>
              <a:t> </a:t>
            </a:r>
            <a:r>
              <a:rPr lang="en-US" sz="1600" dirty="0" smtClean="0"/>
              <a:t>capacity)</a:t>
            </a:r>
          </a:p>
          <a:p>
            <a:pPr lvl="1">
              <a:lnSpc>
                <a:spcPct val="150000"/>
              </a:lnSpc>
            </a:pPr>
            <a:r>
              <a:rPr lang="en-US" sz="1600" dirty="0" smtClean="0"/>
              <a:t>11/11/2015 </a:t>
            </a:r>
            <a:r>
              <a:rPr lang="en-US" sz="1600" dirty="0"/>
              <a:t>-  </a:t>
            </a:r>
            <a:r>
              <a:rPr lang="en-US" sz="1600" dirty="0" smtClean="0"/>
              <a:t>ERCOT (New </a:t>
            </a:r>
            <a:r>
              <a:rPr lang="en-US" sz="1600" dirty="0"/>
              <a:t>STLF </a:t>
            </a:r>
            <a:r>
              <a:rPr lang="en-US" sz="1600" dirty="0" smtClean="0"/>
              <a:t>over forecasts load)</a:t>
            </a:r>
          </a:p>
          <a:p>
            <a:pPr lvl="1">
              <a:lnSpc>
                <a:spcPct val="150000"/>
              </a:lnSpc>
            </a:pPr>
            <a:r>
              <a:rPr lang="en-US" sz="1600" dirty="0"/>
              <a:t>11/27/2015 – ERCOT (New STLF under forecast </a:t>
            </a:r>
            <a:r>
              <a:rPr lang="en-US" sz="1600" dirty="0" smtClean="0"/>
              <a:t>load, large wind down ramp)</a:t>
            </a:r>
            <a:endParaRPr lang="en-US" sz="1600" dirty="0"/>
          </a:p>
          <a:p>
            <a:pPr lvl="1">
              <a:lnSpc>
                <a:spcPct val="150000"/>
              </a:lnSpc>
            </a:pPr>
            <a:r>
              <a:rPr lang="en-US" sz="1600" dirty="0"/>
              <a:t>3/27/2016 – ERCOT (Low wind, units shutting down, low dispatchable capacity</a:t>
            </a:r>
            <a:r>
              <a:rPr lang="en-US" sz="1600" dirty="0" smtClean="0"/>
              <a:t>)</a:t>
            </a:r>
          </a:p>
          <a:p>
            <a:pPr lvl="1">
              <a:lnSpc>
                <a:spcPct val="150000"/>
              </a:lnSpc>
            </a:pPr>
            <a:r>
              <a:rPr lang="en-US" sz="1600" dirty="0" smtClean="0"/>
              <a:t>7/25/2016 – ERCOT (Low wind, low dispatchable capacity)</a:t>
            </a:r>
            <a:endParaRPr lang="en-US" sz="1600" dirty="0">
              <a:solidFill>
                <a:srgbClr val="FF0000"/>
              </a:solidFill>
            </a:endParaRPr>
          </a:p>
          <a:p>
            <a:pPr lvl="1">
              <a:lnSpc>
                <a:spcPct val="150000"/>
              </a:lnSpc>
            </a:pPr>
            <a:r>
              <a:rPr lang="en-US" sz="1600" dirty="0" smtClean="0"/>
              <a:t>Compare two MIRTM runs: </a:t>
            </a:r>
          </a:p>
          <a:p>
            <a:pPr lvl="2">
              <a:lnSpc>
                <a:spcPct val="150000"/>
              </a:lnSpc>
            </a:pPr>
            <a:r>
              <a:rPr lang="en-US" sz="1400" dirty="0" smtClean="0"/>
              <a:t>Fast </a:t>
            </a:r>
            <a:r>
              <a:rPr lang="en-US" sz="1400" dirty="0"/>
              <a:t>responding resources and </a:t>
            </a:r>
            <a:r>
              <a:rPr lang="en-US" sz="1400" dirty="0" smtClean="0"/>
              <a:t>load (</a:t>
            </a:r>
            <a:r>
              <a:rPr lang="en-US" sz="1400" dirty="0"/>
              <a:t>3PO</a:t>
            </a:r>
            <a:r>
              <a:rPr lang="en-US" sz="1400" dirty="0" smtClean="0"/>
              <a:t>) </a:t>
            </a:r>
          </a:p>
          <a:p>
            <a:pPr lvl="2">
              <a:lnSpc>
                <a:spcPct val="150000"/>
              </a:lnSpc>
            </a:pPr>
            <a:r>
              <a:rPr lang="en-US" sz="1400" dirty="0" smtClean="0"/>
              <a:t>Fast responding resources to mimic production i.e. not committable by MIRTM</a:t>
            </a:r>
            <a:r>
              <a:rPr lang="en-US" sz="1400" dirty="0" smtClean="0">
                <a:solidFill>
                  <a:prstClr val="black"/>
                </a:solidFill>
              </a:rPr>
              <a:t> </a:t>
            </a:r>
            <a:r>
              <a:rPr lang="en-US" sz="1400" dirty="0">
                <a:solidFill>
                  <a:prstClr val="black"/>
                </a:solidFill>
              </a:rPr>
              <a:t>(LOAD) </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8367389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6" name="Text Box 255" descr="50%"/>
          <p:cNvSpPr txBox="1">
            <a:spLocks noChangeArrowheads="1"/>
          </p:cNvSpPr>
          <p:nvPr/>
        </p:nvSpPr>
        <p:spPr bwMode="auto">
          <a:xfrm>
            <a:off x="59952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7" name="Text Box 256" descr="50%"/>
          <p:cNvSpPr txBox="1">
            <a:spLocks noChangeArrowheads="1"/>
          </p:cNvSpPr>
          <p:nvPr/>
        </p:nvSpPr>
        <p:spPr bwMode="auto">
          <a:xfrm>
            <a:off x="64208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7" descr="50%"/>
          <p:cNvSpPr txBox="1">
            <a:spLocks noChangeArrowheads="1"/>
          </p:cNvSpPr>
          <p:nvPr/>
        </p:nvSpPr>
        <p:spPr bwMode="auto">
          <a:xfrm>
            <a:off x="6893108"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9" name="Text Box 258" descr="50%"/>
          <p:cNvSpPr txBox="1">
            <a:spLocks noChangeArrowheads="1"/>
          </p:cNvSpPr>
          <p:nvPr/>
        </p:nvSpPr>
        <p:spPr bwMode="auto">
          <a:xfrm>
            <a:off x="7356776"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2" name="AutoShape 309"/>
          <p:cNvSpPr>
            <a:spLocks noChangeArrowheads="1"/>
          </p:cNvSpPr>
          <p:nvPr/>
        </p:nvSpPr>
        <p:spPr bwMode="auto">
          <a:xfrm>
            <a:off x="59436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7345343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9" name="Text Box 255" descr="50%"/>
          <p:cNvSpPr txBox="1">
            <a:spLocks noChangeArrowheads="1"/>
          </p:cNvSpPr>
          <p:nvPr/>
        </p:nvSpPr>
        <p:spPr bwMode="auto">
          <a:xfrm>
            <a:off x="648762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0" name="Text Box 256" descr="50%"/>
          <p:cNvSpPr txBox="1">
            <a:spLocks noChangeArrowheads="1"/>
          </p:cNvSpPr>
          <p:nvPr/>
        </p:nvSpPr>
        <p:spPr bwMode="auto">
          <a:xfrm>
            <a:off x="6913187"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1" name="Text Box 257" descr="50%"/>
          <p:cNvSpPr txBox="1">
            <a:spLocks noChangeArrowheads="1"/>
          </p:cNvSpPr>
          <p:nvPr/>
        </p:nvSpPr>
        <p:spPr bwMode="auto">
          <a:xfrm>
            <a:off x="7385465"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5" name="AutoShape 309"/>
          <p:cNvSpPr>
            <a:spLocks noChangeArrowheads="1"/>
          </p:cNvSpPr>
          <p:nvPr/>
        </p:nvSpPr>
        <p:spPr bwMode="auto">
          <a:xfrm>
            <a:off x="643595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2335512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6909663"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8" name="Text Box 256" descr="50%"/>
          <p:cNvSpPr txBox="1">
            <a:spLocks noChangeArrowheads="1"/>
          </p:cNvSpPr>
          <p:nvPr/>
        </p:nvSpPr>
        <p:spPr bwMode="auto">
          <a:xfrm>
            <a:off x="7335230" y="1143000"/>
            <a:ext cx="292245" cy="122354"/>
          </a:xfrm>
          <a:prstGeom prst="rect">
            <a:avLst/>
          </a:prstGeom>
          <a:pattFill prst="pct50">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6858000"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7535898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161" y="862124"/>
            <a:ext cx="8821677" cy="5310076"/>
          </a:xfrm>
          <a:prstGeom prst="rect">
            <a:avLst/>
          </a:prstGeom>
        </p:spPr>
      </p:pic>
      <p:sp>
        <p:nvSpPr>
          <p:cNvPr id="2" name="Title 1"/>
          <p:cNvSpPr>
            <a:spLocks noGrp="1"/>
          </p:cNvSpPr>
          <p:nvPr>
            <p:ph type="title"/>
          </p:nvPr>
        </p:nvSpPr>
        <p:spPr>
          <a:xfrm>
            <a:off x="379413" y="228600"/>
            <a:ext cx="8459787" cy="461962"/>
          </a:xfrm>
        </p:spPr>
        <p:txBody>
          <a:bodyPr/>
          <a:lstStyle/>
          <a:p>
            <a:pPr eaLnBrk="1" fontAlgn="auto" hangingPunct="1">
              <a:spcAft>
                <a:spcPts val="0"/>
              </a:spcAft>
              <a:defRPr/>
            </a:pPr>
            <a:r>
              <a:rPr lang="en-US" dirty="0" smtClean="0"/>
              <a:t>Example MIRTM Study Run</a:t>
            </a:r>
            <a:endParaRPr lang="en-US" dirty="0">
              <a:solidFill>
                <a:schemeClr val="accent2">
                  <a:lumMod val="75000"/>
                </a:schemeClr>
              </a:solidFill>
            </a:endParaRPr>
          </a:p>
        </p:txBody>
      </p:sp>
      <p:sp>
        <p:nvSpPr>
          <p:cNvPr id="7" name="Text Box 255" descr="50%"/>
          <p:cNvSpPr txBox="1">
            <a:spLocks noChangeArrowheads="1"/>
          </p:cNvSpPr>
          <p:nvPr/>
        </p:nvSpPr>
        <p:spPr bwMode="auto">
          <a:xfrm>
            <a:off x="7391400" y="1143000"/>
            <a:ext cx="292245" cy="122354"/>
          </a:xfrm>
          <a:prstGeom prst="rect">
            <a:avLst/>
          </a:prstGeom>
          <a:pattFill prst="lgCheck">
            <a:fgClr>
              <a:srgbClr val="000000"/>
            </a:fgClr>
            <a:bgClr>
              <a:srgbClr val="FFFFFF"/>
            </a:bgClr>
          </a:patt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US" sz="1200">
                <a:effectLst/>
                <a:latin typeface="Times New Roman" panose="02020603050405020304" pitchFamily="18" charset="0"/>
                <a:ea typeface="SimSun" panose="02010600030101010101" pitchFamily="2" charset="-122"/>
              </a:rPr>
              <a:t> </a:t>
            </a:r>
          </a:p>
        </p:txBody>
      </p:sp>
      <p:sp>
        <p:nvSpPr>
          <p:cNvPr id="13" name="AutoShape 309"/>
          <p:cNvSpPr>
            <a:spLocks noChangeArrowheads="1"/>
          </p:cNvSpPr>
          <p:nvPr/>
        </p:nvSpPr>
        <p:spPr bwMode="auto">
          <a:xfrm>
            <a:off x="7339737" y="1147434"/>
            <a:ext cx="136840" cy="111231"/>
          </a:xfrm>
          <a:prstGeom prst="chevron">
            <a:avLst>
              <a:gd name="adj" fmla="val 60005"/>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16227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dcmitype/"/>
    <ds:schemaRef ds:uri="c34af464-7aa1-4edd-9be4-83dffc1cb926"/>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13017</TotalTime>
  <Words>3905</Words>
  <Application>Microsoft Office PowerPoint</Application>
  <PresentationFormat>On-screen Show (4:3)</PresentationFormat>
  <Paragraphs>716</Paragraphs>
  <Slides>93</Slides>
  <Notes>85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93</vt:i4>
      </vt:variant>
    </vt:vector>
  </HeadingPairs>
  <TitlesOfParts>
    <vt:vector size="101" baseType="lpstr">
      <vt:lpstr>SimSun</vt:lpstr>
      <vt:lpstr>Arial</vt:lpstr>
      <vt:lpstr>Calibri</vt:lpstr>
      <vt:lpstr>Cambria Math</vt:lpstr>
      <vt:lpstr>Times New Roman</vt:lpstr>
      <vt:lpstr>Wingdings</vt:lpstr>
      <vt:lpstr>1_Custom Design</vt:lpstr>
      <vt:lpstr>Office Theme</vt:lpstr>
      <vt:lpstr>PowerPoint Presentation</vt:lpstr>
      <vt:lpstr>MIRTM Background</vt:lpstr>
      <vt:lpstr>MIRTM Background - continued</vt:lpstr>
      <vt:lpstr>Current Status on MIRTM Feasibility Study</vt:lpstr>
      <vt:lpstr>Next Steps on MIRTM</vt:lpstr>
      <vt:lpstr>MIRTM Timeline</vt:lpstr>
      <vt:lpstr>Refresher on the MIRTM Process</vt:lpstr>
      <vt:lpstr>Overview of Recent Activity</vt:lpstr>
      <vt:lpstr>Today’s Agenda</vt:lpstr>
      <vt:lpstr>Study Runs</vt:lpstr>
      <vt:lpstr>Study Process</vt:lpstr>
      <vt:lpstr>Study Process</vt:lpstr>
      <vt:lpstr>Simulation Assumptions – Blocky Load Resources</vt:lpstr>
      <vt:lpstr>Simulation Assumptions – Fast Generation Resource Temporal Constraints</vt:lpstr>
      <vt:lpstr>Simulation Assumptions – Fast Responding Resources</vt:lpstr>
      <vt:lpstr>Simulation Assumptions – Fast Responding Resources</vt:lpstr>
      <vt:lpstr>Other Assumptions – Days Analyzed</vt:lpstr>
      <vt:lpstr>GTBD Calculation Methodology Recap</vt:lpstr>
      <vt:lpstr>MIRTM – Changes since August SAWG</vt:lpstr>
      <vt:lpstr>Average Price of All Study Dates</vt:lpstr>
      <vt:lpstr>Production Cost of All Study Dates</vt:lpstr>
      <vt:lpstr>Make Whole Amounts of All Study Dates</vt:lpstr>
      <vt:lpstr>August 13, 2015 </vt:lpstr>
      <vt:lpstr>August 13, 2015 </vt:lpstr>
      <vt:lpstr>August 13, 2015 </vt:lpstr>
      <vt:lpstr>August 13, 2015 – HDL-GTBD &amp; Price</vt:lpstr>
      <vt:lpstr>August 13, 2015 – Commitment Summary</vt:lpstr>
      <vt:lpstr>August 13, 2015 – Analysis</vt:lpstr>
      <vt:lpstr>August 13, 2015 – Cost and Revenue</vt:lpstr>
      <vt:lpstr>July 1, 2015 – Observations</vt:lpstr>
      <vt:lpstr>July 1, 2015 </vt:lpstr>
      <vt:lpstr>July 1, 2015 </vt:lpstr>
      <vt:lpstr>July 1, 2015 </vt:lpstr>
      <vt:lpstr>July 1, 2015 – HDL-GTBD &amp; Price</vt:lpstr>
      <vt:lpstr>July 1, 2015 – Commitment Summary</vt:lpstr>
      <vt:lpstr>July 1, 2015 – Cost and Revenue</vt:lpstr>
      <vt:lpstr>August 11, 2015 – Observations</vt:lpstr>
      <vt:lpstr>August 11, 2015 </vt:lpstr>
      <vt:lpstr>August 11, 2015 </vt:lpstr>
      <vt:lpstr>August 11, 2015 </vt:lpstr>
      <vt:lpstr>August 11, 2015 – Commitment Summary </vt:lpstr>
      <vt:lpstr>August 11, 2015 – HDL-GTBD &amp; Price</vt:lpstr>
      <vt:lpstr>August 11, 2015 – Cost and Revenue</vt:lpstr>
      <vt:lpstr>November 11, 2015 – Observations</vt:lpstr>
      <vt:lpstr>November 11, 2015 </vt:lpstr>
      <vt:lpstr>November 11, 2015 </vt:lpstr>
      <vt:lpstr>November 11, 2015 </vt:lpstr>
      <vt:lpstr>November 11, 2015 – HDL-GTBD &amp; Prices</vt:lpstr>
      <vt:lpstr>November 11, 2015 – Analysis</vt:lpstr>
      <vt:lpstr>November 11, 2015 – Wind HSL Estimation</vt:lpstr>
      <vt:lpstr>November 11, 2015 – Wind HSL Estimation Error</vt:lpstr>
      <vt:lpstr>November 11, 2015 – Commitment Summary</vt:lpstr>
      <vt:lpstr>November 11, 2015 – Cost and Revenue</vt:lpstr>
      <vt:lpstr>November 27, 2015 – Observations</vt:lpstr>
      <vt:lpstr>November 27, 2015 </vt:lpstr>
      <vt:lpstr>November 27, 2015 </vt:lpstr>
      <vt:lpstr>November 27, 2015 </vt:lpstr>
      <vt:lpstr>November 27, 2015 – HDL-GTBD &amp; Price</vt:lpstr>
      <vt:lpstr>November 27, 2015 – Wind HSL Estimation</vt:lpstr>
      <vt:lpstr>November 27, 2015 – Wind HSL Estimation Error</vt:lpstr>
      <vt:lpstr>November 27, 2015 – Commitment Summary</vt:lpstr>
      <vt:lpstr>November 27, 2015 – Cost and Revenue</vt:lpstr>
      <vt:lpstr>March 27, 2016 – Observations</vt:lpstr>
      <vt:lpstr>March 27, 2016 </vt:lpstr>
      <vt:lpstr>March 27, 2016  </vt:lpstr>
      <vt:lpstr>March 27, 2016 </vt:lpstr>
      <vt:lpstr>March 27, 2016 – HDL-GTBD &amp; Prices</vt:lpstr>
      <vt:lpstr>March 27, 2016 – Analysis</vt:lpstr>
      <vt:lpstr>March 27, 2016 – Commitment Summary</vt:lpstr>
      <vt:lpstr>March 27, 2016 – Cost and Revenue</vt:lpstr>
      <vt:lpstr>July 25, 2016 – Observations</vt:lpstr>
      <vt:lpstr>July 25, 2016 </vt:lpstr>
      <vt:lpstr>July 25, 2016  </vt:lpstr>
      <vt:lpstr>July 25, 2016 </vt:lpstr>
      <vt:lpstr>July 25, 2016 – HDL-GTBD &amp; Prices</vt:lpstr>
      <vt:lpstr>July 25, 2016 – Commitment Summary</vt:lpstr>
      <vt:lpstr>July 25, 2016 – Cost and Revenue</vt:lpstr>
      <vt:lpstr>PowerPoint Presentation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lpstr>Example MIRTM Study Run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Chang, Sean</cp:lastModifiedBy>
  <cp:revision>315</cp:revision>
  <cp:lastPrinted>2016-01-21T20:53:15Z</cp:lastPrinted>
  <dcterms:created xsi:type="dcterms:W3CDTF">2016-01-21T15:20:31Z</dcterms:created>
  <dcterms:modified xsi:type="dcterms:W3CDTF">2016-09-19T20:01:48Z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