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9"/>
  </p:notesMasterIdLst>
  <p:handoutMasterIdLst>
    <p:handoutMasterId r:id="rId10"/>
  </p:handoutMasterIdLst>
  <p:sldIdLst>
    <p:sldId id="260" r:id="rId7"/>
    <p:sldId id="319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94" d="100"/>
          <a:sy n="94" d="100"/>
        </p:scale>
        <p:origin x="396" y="8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193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Market Continuity Credit Points</a:t>
            </a:r>
            <a:endParaRPr lang="en-US" b="1" dirty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CWG / MCWG</a:t>
            </a:r>
            <a:endParaRPr lang="en-US" dirty="0"/>
          </a:p>
          <a:p>
            <a:r>
              <a:rPr lang="en-US" dirty="0" smtClean="0"/>
              <a:t>September 21, </a:t>
            </a:r>
            <a:r>
              <a:rPr lang="en-US" dirty="0" smtClean="0"/>
              <a:t>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 smtClean="0"/>
              <a:t>Market Continuity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9638" y="830422"/>
            <a:ext cx="8640924" cy="480060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sz="2400" dirty="0" smtClean="0"/>
              <a:t>Discussion points from August CWG / MCWG</a:t>
            </a:r>
          </a:p>
          <a:p>
            <a:pPr>
              <a:spcAft>
                <a:spcPts val="600"/>
              </a:spcAft>
            </a:pPr>
            <a:r>
              <a:rPr lang="en-US" sz="2400" dirty="0" smtClean="0"/>
              <a:t>A market outage would be treated as a </a:t>
            </a:r>
            <a:r>
              <a:rPr lang="en-US" sz="2400" i="1" dirty="0" smtClean="0"/>
              <a:t>force majeure</a:t>
            </a:r>
            <a:r>
              <a:rPr lang="en-US" sz="2400" dirty="0" smtClean="0"/>
              <a:t> event</a:t>
            </a:r>
          </a:p>
          <a:p>
            <a:pPr>
              <a:spcAft>
                <a:spcPts val="600"/>
              </a:spcAft>
            </a:pPr>
            <a:r>
              <a:rPr lang="en-US" sz="2400" dirty="0" smtClean="0"/>
              <a:t>ERCOT would seek emergency funding to pay generators</a:t>
            </a:r>
          </a:p>
          <a:p>
            <a:pPr>
              <a:spcAft>
                <a:spcPts val="600"/>
              </a:spcAft>
            </a:pPr>
            <a:r>
              <a:rPr lang="en-US" sz="2400" dirty="0" smtClean="0"/>
              <a:t>Credit requirements for DAM would be suspended for some period of time</a:t>
            </a:r>
          </a:p>
          <a:p>
            <a:pPr>
              <a:spcAft>
                <a:spcPts val="600"/>
              </a:spcAft>
            </a:pPr>
            <a:r>
              <a:rPr lang="en-US" sz="2400" dirty="0" smtClean="0"/>
              <a:t>Any Mass Transitions that might follow from REP defaults would be suspended</a:t>
            </a:r>
          </a:p>
          <a:p>
            <a:pPr>
              <a:spcAft>
                <a:spcPts val="600"/>
              </a:spcAft>
            </a:pPr>
            <a:r>
              <a:rPr lang="en-US" sz="2400" dirty="0" smtClean="0"/>
              <a:t>Excess cash would be used to cover QSE invoices first</a:t>
            </a:r>
          </a:p>
          <a:p>
            <a:pPr>
              <a:spcAft>
                <a:spcPts val="600"/>
              </a:spcAft>
            </a:pPr>
            <a:r>
              <a:rPr lang="en-US" sz="2400" dirty="0" smtClean="0"/>
              <a:t>Collateral calls would be suspended for some period of time</a:t>
            </a:r>
          </a:p>
          <a:p>
            <a:pPr>
              <a:spcAft>
                <a:spcPts val="600"/>
              </a:spcAft>
            </a:pPr>
            <a:r>
              <a:rPr lang="en-US" sz="2400" dirty="0" smtClean="0"/>
              <a:t>DAM may be restricted to load and Generation for some period of time</a:t>
            </a:r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682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248F63C-08AC-4CDD-B36F-0851B11853CB}">
  <ds:schemaRefs>
    <ds:schemaRef ds:uri="http://purl.org/dc/dcmitype/"/>
    <ds:schemaRef ds:uri="http://purl.org/dc/elements/1.1/"/>
    <ds:schemaRef ds:uri="c34af464-7aa1-4edd-9be4-83dffc1cb926"/>
    <ds:schemaRef ds:uri="http://schemas.microsoft.com/office/2006/metadata/properties"/>
    <ds:schemaRef ds:uri="http://schemas.microsoft.com/office/2006/documentManagement/types"/>
    <ds:schemaRef ds:uri="http://purl.org/dc/terms/"/>
    <ds:schemaRef ds:uri="http://www.w3.org/XML/1998/namespace"/>
    <ds:schemaRef ds:uri="http://schemas.microsoft.com/office/infopath/2007/PartnerControls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6502</TotalTime>
  <Words>98</Words>
  <Application>Microsoft Office PowerPoint</Application>
  <PresentationFormat>On-screen Show (4:3)</PresentationFormat>
  <Paragraphs>16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1_Custom Design</vt:lpstr>
      <vt:lpstr>Office Theme</vt:lpstr>
      <vt:lpstr>Custom Design</vt:lpstr>
      <vt:lpstr>PowerPoint Presentation</vt:lpstr>
      <vt:lpstr>Market Continuity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Ruane, Mark</cp:lastModifiedBy>
  <cp:revision>122</cp:revision>
  <cp:lastPrinted>2016-01-21T20:53:15Z</cp:lastPrinted>
  <dcterms:created xsi:type="dcterms:W3CDTF">2016-01-21T15:20:31Z</dcterms:created>
  <dcterms:modified xsi:type="dcterms:W3CDTF">2016-09-09T18:57:59Z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