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360" r:id="rId8"/>
    <p:sldId id="375" r:id="rId9"/>
    <p:sldId id="376" r:id="rId10"/>
    <p:sldId id="336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9/19/2016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626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7274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6406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448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Revisions to Credit Exposure Calculations by using Electricity Futures Prices - Overview</a:t>
            </a:r>
            <a:endParaRPr lang="en-US" b="1" dirty="0"/>
          </a:p>
          <a:p>
            <a:endParaRPr lang="en-US" dirty="0"/>
          </a:p>
          <a:p>
            <a:r>
              <a:rPr lang="en-US" dirty="0" smtClean="0"/>
              <a:t>Suresh Pabbisetty, FRM, ERP, CQF, CSQA.</a:t>
            </a:r>
            <a:endParaRPr lang="en-US" dirty="0"/>
          </a:p>
          <a:p>
            <a:pPr>
              <a:tabLst>
                <a:tab pos="5257800" algn="l"/>
              </a:tabLst>
            </a:pPr>
            <a:r>
              <a:rPr lang="en-US" dirty="0"/>
              <a:t>Lead Technical Analyst, </a:t>
            </a:r>
            <a:r>
              <a:rPr lang="en-US" dirty="0" smtClean="0"/>
              <a:t>Credit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September 21</a:t>
            </a:r>
            <a:r>
              <a:rPr lang="en-US" baseline="30000" dirty="0" smtClean="0"/>
              <a:t>st</a:t>
            </a:r>
            <a:r>
              <a:rPr lang="en-US" dirty="0" smtClean="0"/>
              <a:t>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640924" cy="54102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000" dirty="0" smtClean="0"/>
              <a:t>Estimated Aggregated Liability (EAL) component of </a:t>
            </a:r>
            <a:r>
              <a:rPr lang="en-US" sz="2000" dirty="0" smtClean="0"/>
              <a:t>the credit calculation </a:t>
            </a:r>
            <a:r>
              <a:rPr lang="en-US" sz="2000" dirty="0" smtClean="0"/>
              <a:t>is intended to cover exposure for settled, unsettled, and future periods.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Real-Time </a:t>
            </a:r>
            <a:r>
              <a:rPr lang="en-US" sz="2000" dirty="0"/>
              <a:t>Liability Extrapolated (RTLE) and Day-Ahead Liability Extrapolated (DALE) </a:t>
            </a:r>
            <a:r>
              <a:rPr lang="en-US" sz="2000" dirty="0" smtClean="0"/>
              <a:t>components of EAL are intended to cover future exposure for Real-Time and Day-Ahead markets respectively.</a:t>
            </a:r>
          </a:p>
          <a:p>
            <a:pPr lvl="1">
              <a:spcAft>
                <a:spcPts val="600"/>
              </a:spcAft>
            </a:pPr>
            <a:r>
              <a:rPr lang="en-US" sz="1600" dirty="0" smtClean="0"/>
              <a:t>Currently, these calculations are based on historic data</a:t>
            </a:r>
          </a:p>
          <a:p>
            <a:pPr marL="3429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Minimum Current Exposure (MCE) </a:t>
            </a:r>
            <a:r>
              <a:rPr lang="en-US" sz="2000" dirty="0"/>
              <a:t>component of </a:t>
            </a:r>
            <a:r>
              <a:rPr lang="en-US" sz="2000" dirty="0" smtClean="0"/>
              <a:t>the credit calculation </a:t>
            </a:r>
            <a:r>
              <a:rPr lang="en-US" sz="2000" dirty="0"/>
              <a:t>is intended to </a:t>
            </a:r>
            <a:r>
              <a:rPr lang="en-US" sz="2000" dirty="0" smtClean="0"/>
              <a:t>be a floor for future exposure.</a:t>
            </a:r>
            <a:endParaRPr lang="en-US" sz="1600" dirty="0" smtClean="0"/>
          </a:p>
          <a:p>
            <a:pPr>
              <a:spcAft>
                <a:spcPts val="600"/>
              </a:spcAft>
            </a:pPr>
            <a:r>
              <a:rPr lang="en-US" sz="2000" dirty="0" smtClean="0"/>
              <a:t>ERCOT staff and Market Participants </a:t>
            </a:r>
            <a:r>
              <a:rPr lang="en-US" sz="2000" dirty="0" smtClean="0"/>
              <a:t>worked to </a:t>
            </a:r>
            <a:r>
              <a:rPr lang="en-US" sz="2000" dirty="0" smtClean="0"/>
              <a:t>find an appropriate methodology that is forward looking for calculating exposure for future period.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7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86580"/>
          </a:xfrm>
        </p:spPr>
        <p:txBody>
          <a:bodyPr/>
          <a:lstStyle/>
          <a:p>
            <a:r>
              <a:rPr lang="en-US" dirty="0" smtClean="0"/>
              <a:t>Concept – use Electricity Futures prices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676" y="685800"/>
            <a:ext cx="8640924" cy="55626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2000" dirty="0" smtClean="0"/>
              <a:t>ERCOT staff in consultation with Market </a:t>
            </a:r>
            <a:r>
              <a:rPr lang="en-US" sz="2000" dirty="0" smtClean="0"/>
              <a:t>Participants developed a </a:t>
            </a:r>
            <a:r>
              <a:rPr lang="en-US" sz="2000" dirty="0" smtClean="0"/>
              <a:t>concept that derives forward adjustment factors using Electricity Futures prices provided by 3</a:t>
            </a:r>
            <a:r>
              <a:rPr lang="en-US" sz="2000" baseline="30000" dirty="0" smtClean="0"/>
              <a:t>rd</a:t>
            </a:r>
            <a:r>
              <a:rPr lang="en-US" sz="2000" dirty="0" smtClean="0"/>
              <a:t> party vendors like Intercontinental Exchange (ICE).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Concept Summary:</a:t>
            </a:r>
          </a:p>
          <a:p>
            <a:r>
              <a:rPr lang="en-US" sz="1800" dirty="0" smtClean="0"/>
              <a:t>Real-Time Forward Adjustment Factor (RFAF)</a:t>
            </a:r>
          </a:p>
          <a:p>
            <a:pPr lvl="1"/>
            <a:r>
              <a:rPr lang="en-US" sz="1400" dirty="0" smtClean="0"/>
              <a:t>Calculated as ratio of Projected Real-Time Forward Average Price (PRFAP) to Historic Real-Time Settled Average Price (HRSAP)</a:t>
            </a:r>
          </a:p>
          <a:p>
            <a:pPr lvl="1"/>
            <a:r>
              <a:rPr lang="en-US" sz="1400" dirty="0" smtClean="0"/>
              <a:t>Applied to RTLE and MCE as a multiplier</a:t>
            </a:r>
          </a:p>
          <a:p>
            <a:r>
              <a:rPr lang="en-US" sz="1800" dirty="0" smtClean="0"/>
              <a:t>Day-Ahead </a:t>
            </a:r>
            <a:r>
              <a:rPr lang="en-US" sz="1800" dirty="0"/>
              <a:t>Forward Adjustment Factor </a:t>
            </a:r>
            <a:r>
              <a:rPr lang="en-US" sz="1800" dirty="0" smtClean="0"/>
              <a:t>(DFAF</a:t>
            </a:r>
            <a:r>
              <a:rPr lang="en-US" sz="1800" dirty="0"/>
              <a:t>)</a:t>
            </a:r>
          </a:p>
          <a:p>
            <a:pPr lvl="1"/>
            <a:r>
              <a:rPr lang="en-US" sz="1400" dirty="0"/>
              <a:t>Calculated as ratio of Projected </a:t>
            </a:r>
            <a:r>
              <a:rPr lang="en-US" sz="1400" dirty="0" smtClean="0"/>
              <a:t>Day-Ahead </a:t>
            </a:r>
            <a:r>
              <a:rPr lang="en-US" sz="1400" dirty="0"/>
              <a:t>Forward Average </a:t>
            </a:r>
            <a:r>
              <a:rPr lang="en-US" sz="1400" dirty="0" smtClean="0"/>
              <a:t>Price (PDFAP) </a:t>
            </a:r>
            <a:r>
              <a:rPr lang="en-US" sz="1400" dirty="0"/>
              <a:t>to Historic </a:t>
            </a:r>
            <a:r>
              <a:rPr lang="en-US" sz="1400" dirty="0" smtClean="0"/>
              <a:t>Day-Ahead </a:t>
            </a:r>
            <a:r>
              <a:rPr lang="en-US" sz="1400" dirty="0"/>
              <a:t>Settled Average </a:t>
            </a:r>
            <a:r>
              <a:rPr lang="en-US" sz="1400" dirty="0" smtClean="0"/>
              <a:t>Price (HDSAP)</a:t>
            </a:r>
            <a:endParaRPr lang="en-US" sz="1400" dirty="0"/>
          </a:p>
          <a:p>
            <a:pPr lvl="1"/>
            <a:r>
              <a:rPr lang="en-US" sz="1400" dirty="0"/>
              <a:t>Applied to </a:t>
            </a:r>
            <a:r>
              <a:rPr lang="en-US" sz="1400" dirty="0" smtClean="0"/>
              <a:t>DALE as a multiplier</a:t>
            </a:r>
          </a:p>
          <a:p>
            <a:pPr>
              <a:spcAft>
                <a:spcPts val="600"/>
              </a:spcAft>
            </a:pPr>
            <a:r>
              <a:rPr lang="en-US" sz="1800" dirty="0"/>
              <a:t>Projected </a:t>
            </a:r>
            <a:r>
              <a:rPr lang="en-US" sz="1800" dirty="0" smtClean="0"/>
              <a:t>Real-Time/Day-Ahead Forward </a:t>
            </a:r>
            <a:r>
              <a:rPr lang="en-US" sz="1800" dirty="0"/>
              <a:t>Average </a:t>
            </a:r>
            <a:r>
              <a:rPr lang="en-US" sz="1800" dirty="0" smtClean="0"/>
              <a:t>Price (numerator) is calculated </a:t>
            </a:r>
            <a:r>
              <a:rPr lang="en-US" sz="1800" dirty="0"/>
              <a:t>based on weighted average of 3 weeks of </a:t>
            </a:r>
            <a:r>
              <a:rPr lang="en-US" sz="1800" dirty="0" smtClean="0"/>
              <a:t>Electricity Futures </a:t>
            </a:r>
            <a:r>
              <a:rPr lang="en-US" sz="1800" dirty="0"/>
              <a:t>prices provided by 3rd party vendor</a:t>
            </a:r>
          </a:p>
          <a:p>
            <a:pPr lvl="1">
              <a:spcAft>
                <a:spcPts val="600"/>
              </a:spcAft>
            </a:pPr>
            <a:r>
              <a:rPr lang="en-US" sz="1400" dirty="0"/>
              <a:t>Allows for different weights for each of 3 forward weeks for RTM and </a:t>
            </a:r>
            <a:r>
              <a:rPr lang="en-US" sz="1400"/>
              <a:t>DAM </a:t>
            </a:r>
            <a:endParaRPr lang="en-US" sz="1400" dirty="0" smtClean="0"/>
          </a:p>
          <a:p>
            <a:pPr>
              <a:spcAft>
                <a:spcPts val="600"/>
              </a:spcAft>
            </a:pPr>
            <a:r>
              <a:rPr lang="en-US" sz="1800" dirty="0" smtClean="0"/>
              <a:t>Historic Real-Time/Day-Ahead Settled Average Price (denominator) is calculated based on ERCOT’s historic RTSPP/DASPP used in current RTLE and DALE calculations</a:t>
            </a:r>
          </a:p>
          <a:p>
            <a:pPr lvl="1"/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07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86580"/>
          </a:xfrm>
        </p:spPr>
        <p:txBody>
          <a:bodyPr/>
          <a:lstStyle/>
          <a:p>
            <a:r>
              <a:rPr lang="en-US" dirty="0" smtClean="0"/>
              <a:t>Concept – use Electricity Futures prices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676" y="838200"/>
            <a:ext cx="8640924" cy="5257800"/>
          </a:xfrm>
        </p:spPr>
        <p:txBody>
          <a:bodyPr/>
          <a:lstStyle/>
          <a:p>
            <a:r>
              <a:rPr lang="en-US" sz="1800" dirty="0" smtClean="0"/>
              <a:t>Market Adjustment Factor (MAF)</a:t>
            </a:r>
          </a:p>
          <a:p>
            <a:pPr lvl="1"/>
            <a:r>
              <a:rPr lang="en-US" sz="1600" dirty="0" smtClean="0"/>
              <a:t>Used to </a:t>
            </a:r>
            <a:r>
              <a:rPr lang="en-US" sz="1600" dirty="0"/>
              <a:t>provide for the potential for overall price increases based on changes to ERCOT market rules or market </a:t>
            </a:r>
            <a:r>
              <a:rPr lang="en-US" sz="1600" dirty="0" smtClean="0"/>
              <a:t>conditions</a:t>
            </a:r>
          </a:p>
          <a:p>
            <a:pPr lvl="1"/>
            <a:r>
              <a:rPr lang="en-US" sz="1600" dirty="0" smtClean="0"/>
              <a:t>Shall not be set below 100%, initial value is 100%</a:t>
            </a:r>
          </a:p>
          <a:p>
            <a:pPr lvl="1"/>
            <a:r>
              <a:rPr lang="en-US" sz="1600" dirty="0" smtClean="0"/>
              <a:t>Applied to MCE as a multiplier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44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19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6658</TotalTime>
  <Words>369</Words>
  <Application>Microsoft Office PowerPoint</Application>
  <PresentationFormat>On-screen Show (4:3)</PresentationFormat>
  <Paragraphs>39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Custom Design</vt:lpstr>
      <vt:lpstr>PowerPoint Presentation</vt:lpstr>
      <vt:lpstr>Introduction</vt:lpstr>
      <vt:lpstr>Concept – use Electricity Futures prices</vt:lpstr>
      <vt:lpstr>Concept – use Electricity Futures prices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Spells, Vanessa</cp:lastModifiedBy>
  <cp:revision>157</cp:revision>
  <cp:lastPrinted>2016-01-21T20:53:15Z</cp:lastPrinted>
  <dcterms:created xsi:type="dcterms:W3CDTF">2016-01-21T15:20:31Z</dcterms:created>
  <dcterms:modified xsi:type="dcterms:W3CDTF">2016-09-19T18:43:26Z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