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0"/>
  </p:notesMasterIdLst>
  <p:handoutMasterIdLst>
    <p:handoutMasterId r:id="rId11"/>
  </p:handoutMasterIdLst>
  <p:sldIdLst>
    <p:sldId id="260" r:id="rId7"/>
    <p:sldId id="257" r:id="rId8"/>
    <p:sldId id="261" r:id="rId9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91" d="100"/>
          <a:sy n="91" d="100"/>
        </p:scale>
        <p:origin x="90" y="16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handoutMaster" Target="handoutMasters/handoutMaster1.xml"/><Relationship Id="rId5" Type="http://schemas.openxmlformats.org/officeDocument/2006/relationships/slideMaster" Target="slideMasters/slideMaster2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9/15/2016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9/15/2016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03994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Footer text goes here.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10184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116452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2413338"/>
            <a:ext cx="52578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b="1" dirty="0" smtClean="0"/>
              <a:t>Annual Load Data Request</a:t>
            </a:r>
            <a:endParaRPr lang="en-US" sz="3000" dirty="0"/>
          </a:p>
          <a:p>
            <a:endParaRPr lang="en-US" dirty="0"/>
          </a:p>
          <a:p>
            <a:r>
              <a:rPr lang="en-US" dirty="0" smtClean="0"/>
              <a:t>Planning Working Group</a:t>
            </a:r>
            <a:r>
              <a:rPr lang="en-US" dirty="0" smtClean="0"/>
              <a:t>, 9/21/2016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46918"/>
          </a:xfrm>
        </p:spPr>
        <p:txBody>
          <a:bodyPr/>
          <a:lstStyle/>
          <a:p>
            <a:r>
              <a:rPr lang="en-US" sz="4000" b="1" dirty="0" smtClean="0">
                <a:solidFill>
                  <a:schemeClr val="accent1"/>
                </a:solidFill>
              </a:rPr>
              <a:t>Status of 2016 ALDR</a:t>
            </a:r>
            <a:endParaRPr lang="en-US" sz="4000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51560"/>
            <a:ext cx="8686800" cy="5105400"/>
          </a:xfrm>
        </p:spPr>
        <p:txBody>
          <a:bodyPr/>
          <a:lstStyle/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sz="3200" dirty="0" smtClean="0"/>
              <a:t>ERCOT is transitioning ALDR responsibility from the Resource Adequacy Dept. to the Model Administration Dept.</a:t>
            </a:r>
          </a:p>
          <a:p>
            <a:pPr marL="742950" lvl="2" indent="-342900">
              <a:buFont typeface="Calibri" panose="020F0502020204030204" pitchFamily="34" charset="0"/>
              <a:buChar char="—"/>
            </a:pPr>
            <a:r>
              <a:rPr lang="en-US" sz="2800" dirty="0" smtClean="0"/>
              <a:t>Management responsibility for the ALDR process is transferring from Pete Warnken to Art Deller</a:t>
            </a:r>
          </a:p>
          <a:p>
            <a:pPr marL="457200" lvl="1" indent="-457200">
              <a:buFont typeface="Arial" panose="020B0604020202020204" pitchFamily="34" charset="0"/>
              <a:buChar char="•"/>
            </a:pPr>
            <a:r>
              <a:rPr lang="en-US" sz="3200" dirty="0" smtClean="0"/>
              <a:t>ERCOT is currently updating the ALDR communications contact list</a:t>
            </a:r>
          </a:p>
          <a:p>
            <a:pPr marL="457200" lvl="1" indent="-457200">
              <a:buFont typeface="Arial" panose="020B0604020202020204" pitchFamily="34" charset="0"/>
              <a:buChar char="•"/>
            </a:pPr>
            <a:r>
              <a:rPr lang="en-US" sz="3200" dirty="0" smtClean="0"/>
              <a:t>Next steps are to review and update the ALDR data form and instructions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58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46918"/>
          </a:xfrm>
        </p:spPr>
        <p:txBody>
          <a:bodyPr/>
          <a:lstStyle/>
          <a:p>
            <a:r>
              <a:rPr lang="en-US" sz="4000" b="1" dirty="0" smtClean="0">
                <a:solidFill>
                  <a:schemeClr val="accent1"/>
                </a:solidFill>
              </a:rPr>
              <a:t>PLWG Roles and Coordination</a:t>
            </a:r>
            <a:endParaRPr lang="en-US" sz="4000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51560"/>
            <a:ext cx="8686800" cy="5105400"/>
          </a:xfrm>
        </p:spPr>
        <p:txBody>
          <a:bodyPr/>
          <a:lstStyle/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sz="3200" dirty="0" smtClean="0"/>
              <a:t>Discussion on ALDR oversight held at January 20, 2016 PLWG meeting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sz="3200" dirty="0" smtClean="0"/>
              <a:t>How does PLWG want to </a:t>
            </a:r>
            <a:r>
              <a:rPr lang="en-US" sz="3200" dirty="0" smtClean="0"/>
              <a:t>manage the </a:t>
            </a:r>
            <a:r>
              <a:rPr lang="en-US" sz="3200" dirty="0" smtClean="0"/>
              <a:t>ALDR process?</a:t>
            </a:r>
          </a:p>
          <a:p>
            <a:pPr marL="742950" lvl="2" indent="-342900">
              <a:buFont typeface="Calibri" panose="020F0502020204030204" pitchFamily="34" charset="0"/>
              <a:buChar char="—"/>
            </a:pPr>
            <a:r>
              <a:rPr lang="en-US" sz="2800" dirty="0" smtClean="0"/>
              <a:t>Data form / instructions review, updates and approval</a:t>
            </a:r>
          </a:p>
          <a:p>
            <a:pPr marL="742950" lvl="2" indent="-342900">
              <a:buFont typeface="Calibri" panose="020F0502020204030204" pitchFamily="34" charset="0"/>
              <a:buChar char="—"/>
            </a:pPr>
            <a:r>
              <a:rPr lang="en-US" sz="2800" dirty="0"/>
              <a:t>Issue resolution</a:t>
            </a:r>
          </a:p>
          <a:p>
            <a:pPr marL="742950" lvl="2" indent="-342900">
              <a:buFont typeface="Calibri" panose="020F0502020204030204" pitchFamily="34" charset="0"/>
              <a:buChar char="—"/>
            </a:pPr>
            <a:r>
              <a:rPr lang="en-US" sz="2800" dirty="0" smtClean="0"/>
              <a:t>Data request schedule</a:t>
            </a:r>
          </a:p>
          <a:p>
            <a:pPr marL="742950" lvl="2" indent="-342900">
              <a:buFont typeface="Calibri" panose="020F0502020204030204" pitchFamily="34" charset="0"/>
              <a:buChar char="—"/>
            </a:pPr>
            <a:r>
              <a:rPr lang="en-US" sz="2800" dirty="0" smtClean="0"/>
              <a:t>ALDR training</a:t>
            </a:r>
            <a:endParaRPr lang="en-US" dirty="0" smtClean="0"/>
          </a:p>
          <a:p>
            <a:pPr marL="342900" lvl="1" indent="-342900">
              <a:buFont typeface="Arial" panose="020B0604020202020204" pitchFamily="34" charset="0"/>
              <a:buChar char="•"/>
            </a:pPr>
            <a:endParaRPr lang="en-US" sz="2800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8513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0E9AA12-8AF9-4AA6-90FE-24669859CDF3}">
  <ds:schemaRefs>
    <ds:schemaRef ds:uri="http://purl.org/dc/elements/1.1/"/>
    <ds:schemaRef ds:uri="http://schemas.microsoft.com/office/infopath/2007/PartnerControls"/>
    <ds:schemaRef ds:uri="http://schemas.microsoft.com/office/2006/documentManagement/types"/>
    <ds:schemaRef ds:uri="c34af464-7aa1-4edd-9be4-83dffc1cb926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4984</TotalTime>
  <Words>112</Words>
  <Application>Microsoft Office PowerPoint</Application>
  <PresentationFormat>On-screen Show (4:3)</PresentationFormat>
  <Paragraphs>19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1_Custom Design</vt:lpstr>
      <vt:lpstr>Office Theme</vt:lpstr>
      <vt:lpstr>Custom Design</vt:lpstr>
      <vt:lpstr>PowerPoint Presentation</vt:lpstr>
      <vt:lpstr>Status of 2016 ALDR</vt:lpstr>
      <vt:lpstr>PLWG Roles and Coordination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Warnken, Pete</cp:lastModifiedBy>
  <cp:revision>131</cp:revision>
  <cp:lastPrinted>2016-01-21T20:53:15Z</cp:lastPrinted>
  <dcterms:created xsi:type="dcterms:W3CDTF">2016-01-21T15:20:31Z</dcterms:created>
  <dcterms:modified xsi:type="dcterms:W3CDTF">2016-09-15T21:47:36Z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