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4"/>
  </p:notesMasterIdLst>
  <p:handoutMasterIdLst>
    <p:handoutMasterId r:id="rId25"/>
  </p:handoutMasterIdLst>
  <p:sldIdLst>
    <p:sldId id="260" r:id="rId7"/>
    <p:sldId id="258" r:id="rId8"/>
    <p:sldId id="257" r:id="rId9"/>
    <p:sldId id="280" r:id="rId10"/>
    <p:sldId id="284" r:id="rId11"/>
    <p:sldId id="285" r:id="rId12"/>
    <p:sldId id="302" r:id="rId13"/>
    <p:sldId id="294" r:id="rId14"/>
    <p:sldId id="265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74" d="100"/>
          <a:sy n="74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7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7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9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0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3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79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1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1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September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51" y="787931"/>
            <a:ext cx="8686800" cy="53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4" y="777387"/>
            <a:ext cx="8725525" cy="54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6" y="793510"/>
            <a:ext cx="8686800" cy="538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51" y="783782"/>
            <a:ext cx="8686800" cy="53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49" y="798272"/>
            <a:ext cx="8686801" cy="53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69" y="831254"/>
            <a:ext cx="8610600" cy="53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85" y="799563"/>
            <a:ext cx="8686800" cy="5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06" y="787757"/>
            <a:ext cx="8726435" cy="54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5438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Recent/Upcoming Project Highlights</a:t>
            </a:r>
          </a:p>
          <a:p>
            <a:pPr lvl="1"/>
            <a:r>
              <a:rPr lang="en-US" sz="1800" dirty="0" smtClean="0"/>
              <a:t>2016 Release Targets</a:t>
            </a:r>
          </a:p>
          <a:p>
            <a:pPr lvl="1"/>
            <a:r>
              <a:rPr lang="en-US" sz="1800" dirty="0" smtClean="0"/>
              <a:t>2016 Project Spending Forecast</a:t>
            </a:r>
          </a:p>
          <a:p>
            <a:pPr lvl="1"/>
            <a:r>
              <a:rPr lang="en-US" sz="1800" dirty="0" smtClean="0"/>
              <a:t>Revision Request Funding Placeholder Status</a:t>
            </a:r>
          </a:p>
          <a:p>
            <a:pPr lvl="1"/>
            <a:r>
              <a:rPr lang="en-US" sz="1800" dirty="0" smtClean="0"/>
              <a:t>TAC Referral: Tracking Funds for Upgrade Revision Requests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Appendix</a:t>
            </a:r>
          </a:p>
          <a:p>
            <a:pPr lvl="1"/>
            <a:r>
              <a:rPr lang="en-US" sz="1800" dirty="0" smtClean="0"/>
              <a:t>Project Portfolio Gantt Chart			p. 9-17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086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Highlights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648700" cy="508202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2016 August Release </a:t>
            </a:r>
            <a:r>
              <a:rPr lang="en-US" sz="2000" dirty="0"/>
              <a:t>– </a:t>
            </a:r>
            <a:r>
              <a:rPr lang="en-US" sz="2000" dirty="0" smtClean="0"/>
              <a:t>Week </a:t>
            </a:r>
            <a:r>
              <a:rPr lang="en-US" sz="2000" dirty="0"/>
              <a:t>of </a:t>
            </a:r>
            <a:r>
              <a:rPr lang="en-US" sz="2000" dirty="0" smtClean="0"/>
              <a:t>8/30/2016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NPRR662 </a:t>
            </a:r>
            <a:r>
              <a:rPr lang="en-US" sz="1600" dirty="0"/>
              <a:t>– Proxy Energy Offer Curves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NPRR712 – </a:t>
            </a:r>
            <a:r>
              <a:rPr lang="en-US" sz="1600" dirty="0"/>
              <a:t>Clarification of RUC Process</a:t>
            </a:r>
          </a:p>
          <a:p>
            <a:pPr lvl="1">
              <a:tabLst>
                <a:tab pos="6862763" algn="l"/>
              </a:tabLst>
            </a:pPr>
            <a:endParaRPr lang="en-US" sz="1600" dirty="0"/>
          </a:p>
          <a:p>
            <a:pPr>
              <a:tabLst>
                <a:tab pos="6862763" algn="l"/>
              </a:tabLst>
            </a:pPr>
            <a:r>
              <a:rPr lang="en-US" sz="2000" dirty="0"/>
              <a:t>2016 </a:t>
            </a:r>
            <a:r>
              <a:rPr lang="en-US" sz="2000" dirty="0" smtClean="0"/>
              <a:t>September </a:t>
            </a:r>
            <a:r>
              <a:rPr lang="en-US" sz="2000" dirty="0"/>
              <a:t>Release – Week of </a:t>
            </a:r>
            <a:r>
              <a:rPr lang="en-US" sz="2000" dirty="0" smtClean="0"/>
              <a:t>9/26/2016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NPRR219 – TSPs </a:t>
            </a:r>
            <a:r>
              <a:rPr lang="en-US" sz="1600" dirty="0"/>
              <a:t>Must Submit Outages for Resource Owned Equipment and Clarification of Changes in Status of Transmission Element Postings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SCR783 </a:t>
            </a:r>
            <a:r>
              <a:rPr lang="en-US" sz="1600" dirty="0"/>
              <a:t>– Outage Scheduler Enhancements -- Groups 2 and 3, Group Outage, Usability and Filtering Enhancements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NOGRR050 </a:t>
            </a:r>
            <a:r>
              <a:rPr lang="en-US" sz="1600" dirty="0"/>
              <a:t>– Resolution of Reporting Issues Related to </a:t>
            </a:r>
            <a:r>
              <a:rPr lang="en-US" sz="1600" dirty="0" smtClean="0"/>
              <a:t>NPRR219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NOGRR143 – Alignment of Nodal Operating Guides with NERC Reliability Standard, BAL-001-TRE-1</a:t>
            </a:r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300990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758190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3903384" y="5998417"/>
            <a:ext cx="1963074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293197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505130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 – 6/23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8/30 – 9/1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9/26 – 9/30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COPMGRR040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VMCRR008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NMMS Upgrade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SCR788</a:t>
                      </a: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133600" y="6252709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1" kern="0" dirty="0" smtClean="0">
                <a:solidFill>
                  <a:srgbClr val="000000"/>
                </a:solidFill>
              </a:rPr>
              <a:t>E</a:t>
            </a: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0600" y="1392422"/>
            <a:ext cx="3705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495800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90655"/>
              </p:ext>
            </p:extLst>
          </p:nvPr>
        </p:nvGraphicFramePr>
        <p:xfrm>
          <a:off x="160279" y="4761471"/>
          <a:ext cx="8831321" cy="464820"/>
        </p:xfrm>
        <a:graphic>
          <a:graphicData uri="http://schemas.openxmlformats.org/drawingml/2006/table">
            <a:tbl>
              <a:tblPr firstRow="1" bandRow="1"/>
              <a:tblGrid>
                <a:gridCol w="1820921"/>
                <a:gridCol w="1066800"/>
                <a:gridCol w="1676400"/>
                <a:gridCol w="1371600"/>
                <a:gridCol w="1371600"/>
                <a:gridCol w="15240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February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April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June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August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4409000" cy="246221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389012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494464" y="5346760"/>
            <a:ext cx="2497136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NPRR519, NPRR620, NPRR683, NPRR702, NPRR741, NPRR743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Upgrade (Planning): SCR777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2838323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6/16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2861101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/10 – 12/11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2843140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/23 – 7/24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146194" y="2999601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– 11/3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602941" y="2843139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5/1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5819" y="2313801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sngStrike" kern="0" dirty="0" smtClean="0"/>
              <a:t>9/22</a:t>
            </a:r>
            <a:r>
              <a:rPr lang="en-US" sz="1200" kern="0" dirty="0" smtClean="0"/>
              <a:t> 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6734200" y="6012551"/>
            <a:ext cx="2192567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Items Originally Targeted for 2016 </a:t>
            </a:r>
            <a:r>
              <a:rPr lang="en-US" sz="800" b="0" u="sng" kern="0" dirty="0" smtClean="0"/>
              <a:t>Now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RRGRRs 03,06,07,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09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(2017-R1 target)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NPRR272 (2017-R1 target)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b="0" kern="0" dirty="0" smtClean="0"/>
              <a:t>NPRR714 (2017-R3 target)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2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324600" cy="518318"/>
          </a:xfrm>
        </p:spPr>
        <p:txBody>
          <a:bodyPr/>
          <a:lstStyle/>
          <a:p>
            <a:r>
              <a:rPr lang="en-US" dirty="0" smtClean="0"/>
              <a:t>2016 Project Spending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1999"/>
            <a:ext cx="8994458" cy="52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2016 and 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165268"/>
              </p:ext>
            </p:extLst>
          </p:nvPr>
        </p:nvGraphicFramePr>
        <p:xfrm>
          <a:off x="751648" y="2099562"/>
          <a:ext cx="75438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$1.72M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–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$2.55M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$0.63M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$0.01M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$0.24M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$1.34M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$1.20M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$1.63M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60440" y="4901206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440" y="5452362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20960" y="5674592"/>
            <a:ext cx="4038600" cy="5345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 smtClean="0"/>
              <a:t>Each year, an additional $400k is held in reserve in the event the $4M allocation is insufficient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3208" y="3080240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4286" y="2721074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7/31/2016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9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848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Prioritization of Upgrad</a:t>
            </a:r>
            <a:r>
              <a:rPr lang="en-US" dirty="0" smtClean="0"/>
              <a:t>e Revision Requests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648700" cy="515822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PRS and TAC have discussed the fact that SCR789 – </a:t>
            </a:r>
            <a:r>
              <a:rPr lang="en-US" sz="2000" dirty="0"/>
              <a:t>Update NMMS Topology Processor to PSSE 34 </a:t>
            </a:r>
            <a:r>
              <a:rPr lang="en-US" sz="2000" dirty="0" smtClean="0"/>
              <a:t>Capability is an upgrade project that should have market awareness but may not be appropriate for tracking against the market’s target project budget allocation</a:t>
            </a:r>
            <a:endParaRPr lang="en-US" sz="2000" i="1" dirty="0">
              <a:solidFill>
                <a:srgbClr val="00B050"/>
              </a:solidFill>
            </a:endParaRPr>
          </a:p>
          <a:p>
            <a:pPr>
              <a:tabLst>
                <a:tab pos="6862763" algn="l"/>
              </a:tabLst>
            </a:pPr>
            <a:endParaRPr lang="en-US" sz="14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Options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When ERCOT and PRS agree that a Revision Request is not an enhancement it is excluded from market spending metric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No change – these situations don’t come up very frequently</a:t>
            </a:r>
          </a:p>
          <a:p>
            <a:pPr lvl="1">
              <a:tabLst>
                <a:tab pos="6862763" algn="l"/>
              </a:tabLst>
            </a:pPr>
            <a:endParaRPr lang="en-US" sz="1400" dirty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Request PRS members consider these options and bring forward any other alternatives for a detailed discussion in September</a:t>
            </a:r>
          </a:p>
          <a:p>
            <a:pPr>
              <a:tabLst>
                <a:tab pos="6862763" algn="l"/>
              </a:tabLst>
            </a:pPr>
            <a:endParaRPr lang="en-US" sz="1400" i="1" dirty="0">
              <a:solidFill>
                <a:srgbClr val="00B050"/>
              </a:solidFill>
            </a:endParaRPr>
          </a:p>
          <a:p>
            <a:pPr>
              <a:tabLst>
                <a:tab pos="6862763" algn="l"/>
              </a:tabLst>
            </a:pPr>
            <a:r>
              <a:rPr lang="en-US" sz="2000" i="1" dirty="0" smtClean="0">
                <a:solidFill>
                  <a:srgbClr val="00B050"/>
                </a:solidFill>
              </a:rPr>
              <a:t>ERCOT supports an approach where such projects are excluded from market funding tracking when a consensus to exclude is reached at PRS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11214"/>
              </p:ext>
            </p:extLst>
          </p:nvPr>
        </p:nvGraphicFramePr>
        <p:xfrm>
          <a:off x="228600" y="1066800"/>
          <a:ext cx="8686799" cy="311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86000"/>
                <a:gridCol w="762000"/>
                <a:gridCol w="685800"/>
                <a:gridCol w="37337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Data Agent-Only QSE Registration 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1559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Closely</a:t>
                      </a:r>
                      <a:r>
                        <a:rPr lang="en-US" sz="1400" baseline="0" smtClean="0"/>
                        <a:t> aligns with NPRR519 – </a:t>
                      </a:r>
                      <a:r>
                        <a:rPr lang="en-US" sz="1400" baseline="0" dirty="0" smtClean="0"/>
                        <a:t>try to include in the CMM project since it is still in Planning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NPRR775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Enhanced Implementation of Limits for Fast Responding Regulation Service 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 to 2017 queue</a:t>
                      </a:r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NPRR789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Publish All Mid-Term Load Forecast Results</a:t>
                      </a:r>
                    </a:p>
                    <a:p>
                      <a:pPr algn="l"/>
                      <a:r>
                        <a:rPr lang="en-US" sz="1100" i="1" dirty="0" smtClean="0"/>
                        <a:t>[Citigroup</a:t>
                      </a:r>
                      <a:r>
                        <a:rPr lang="en-US" sz="1100" i="1" baseline="0" dirty="0" smtClean="0"/>
                        <a:t> Energy</a:t>
                      </a:r>
                      <a:r>
                        <a:rPr lang="en-US" sz="1100" i="1" dirty="0" smtClean="0"/>
                        <a:t>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Add to 2017 queue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13981"/>
              </p:ext>
            </p:extLst>
          </p:nvPr>
        </p:nvGraphicFramePr>
        <p:xfrm>
          <a:off x="3631962" y="750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8/31/2016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21582</TotalTime>
  <Words>760</Words>
  <Application>Microsoft Office PowerPoint</Application>
  <PresentationFormat>On-screen Show (4:3)</PresentationFormat>
  <Paragraphs>284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2016 Release Targets – Board Approved NPRRs / SCRs / xGRRs </vt:lpstr>
      <vt:lpstr>2016 Project Spending Forecast</vt:lpstr>
      <vt:lpstr>Revision Request Funding Placeholder Status</vt:lpstr>
      <vt:lpstr>Prioritization of Upgrade Revision Requests</vt:lpstr>
      <vt:lpstr>Priority / Rank Options for Revision Requests with Impacts</vt:lpstr>
      <vt:lpstr>PowerPoint Presentation</vt:lpstr>
      <vt:lpstr>Project Portfolio Status – as of 8/31/2016</vt:lpstr>
      <vt:lpstr>Project Portfolio Status – as of 8/31/2016</vt:lpstr>
      <vt:lpstr>Project Portfolio Status – as of 8/31/2016</vt:lpstr>
      <vt:lpstr>Project Portfolio Status – as of 8/31/2016</vt:lpstr>
      <vt:lpstr>Project Portfolio Status – as of 8/31/2016</vt:lpstr>
      <vt:lpstr>Project Portfolio Status – as of 8/31/2016</vt:lpstr>
      <vt:lpstr>Project Portfolio Status – as of 8/31/2016</vt:lpstr>
      <vt:lpstr>Project Portfolio Status – as of 8/31/2016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Hale, Aubrey</cp:lastModifiedBy>
  <cp:revision>264</cp:revision>
  <cp:lastPrinted>2016-03-09T20:15:11Z</cp:lastPrinted>
  <dcterms:created xsi:type="dcterms:W3CDTF">2016-01-21T15:20:31Z</dcterms:created>
  <dcterms:modified xsi:type="dcterms:W3CDTF">2016-09-16T21:58:36Z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