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34"/>
  </p:notesMasterIdLst>
  <p:handoutMasterIdLst>
    <p:handoutMasterId r:id="rId35"/>
  </p:handoutMasterIdLst>
  <p:sldIdLst>
    <p:sldId id="260" r:id="rId7"/>
    <p:sldId id="262" r:id="rId8"/>
    <p:sldId id="287" r:id="rId9"/>
    <p:sldId id="290" r:id="rId10"/>
    <p:sldId id="286" r:id="rId11"/>
    <p:sldId id="298" r:id="rId12"/>
    <p:sldId id="270" r:id="rId13"/>
    <p:sldId id="271" r:id="rId14"/>
    <p:sldId id="292" r:id="rId15"/>
    <p:sldId id="299" r:id="rId16"/>
    <p:sldId id="281" r:id="rId17"/>
    <p:sldId id="295" r:id="rId18"/>
    <p:sldId id="276" r:id="rId19"/>
    <p:sldId id="272" r:id="rId20"/>
    <p:sldId id="274" r:id="rId21"/>
    <p:sldId id="273" r:id="rId22"/>
    <p:sldId id="279" r:id="rId23"/>
    <p:sldId id="278" r:id="rId24"/>
    <p:sldId id="277" r:id="rId25"/>
    <p:sldId id="282" r:id="rId26"/>
    <p:sldId id="285" r:id="rId27"/>
    <p:sldId id="293" r:id="rId28"/>
    <p:sldId id="283" r:id="rId29"/>
    <p:sldId id="296" r:id="rId30"/>
    <p:sldId id="284" r:id="rId31"/>
    <p:sldId id="297" r:id="rId32"/>
    <p:sldId id="291"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ndin, Yvette" initials="LY" lastIdx="3" clrIdx="0">
    <p:extLst>
      <p:ext uri="{19B8F6BF-5375-455C-9EA6-DF929625EA0E}">
        <p15:presenceInfo xmlns:p15="http://schemas.microsoft.com/office/powerpoint/2012/main" userId="S-1-5-21-639947351-343809578-3807592339-136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5" d="100"/>
          <a:sy n="125" d="100"/>
        </p:scale>
        <p:origin x="119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9/12/2016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9/12/2016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4680745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4084488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2396754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dirty="0"/>
          </a:p>
        </p:txBody>
      </p:sp>
    </p:spTree>
    <p:extLst>
      <p:ext uri="{BB962C8B-B14F-4D97-AF65-F5344CB8AC3E}">
        <p14:creationId xmlns:p14="http://schemas.microsoft.com/office/powerpoint/2010/main" val="1635070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19</a:t>
            </a:fld>
            <a:endParaRPr lang="en-US" dirty="0"/>
          </a:p>
        </p:txBody>
      </p:sp>
    </p:spTree>
    <p:extLst>
      <p:ext uri="{BB962C8B-B14F-4D97-AF65-F5344CB8AC3E}">
        <p14:creationId xmlns:p14="http://schemas.microsoft.com/office/powerpoint/2010/main" val="14521195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20</a:t>
            </a:fld>
            <a:endParaRPr lang="en-US"/>
          </a:p>
        </p:txBody>
      </p:sp>
    </p:spTree>
    <p:extLst>
      <p:ext uri="{BB962C8B-B14F-4D97-AF65-F5344CB8AC3E}">
        <p14:creationId xmlns:p14="http://schemas.microsoft.com/office/powerpoint/2010/main" val="1094230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21</a:t>
            </a:fld>
            <a:endParaRPr lang="en-US"/>
          </a:p>
        </p:txBody>
      </p:sp>
    </p:spTree>
    <p:extLst>
      <p:ext uri="{BB962C8B-B14F-4D97-AF65-F5344CB8AC3E}">
        <p14:creationId xmlns:p14="http://schemas.microsoft.com/office/powerpoint/2010/main" val="4206718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23</a:t>
            </a:fld>
            <a:endParaRPr lang="en-US"/>
          </a:p>
        </p:txBody>
      </p:sp>
    </p:spTree>
    <p:extLst>
      <p:ext uri="{BB962C8B-B14F-4D97-AF65-F5344CB8AC3E}">
        <p14:creationId xmlns:p14="http://schemas.microsoft.com/office/powerpoint/2010/main" val="29827405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25</a:t>
            </a:fld>
            <a:endParaRPr lang="en-US"/>
          </a:p>
        </p:txBody>
      </p:sp>
    </p:spTree>
    <p:extLst>
      <p:ext uri="{BB962C8B-B14F-4D97-AF65-F5344CB8AC3E}">
        <p14:creationId xmlns:p14="http://schemas.microsoft.com/office/powerpoint/2010/main" val="34481725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26</a:t>
            </a:fld>
            <a:endParaRPr lang="en-US"/>
          </a:p>
        </p:txBody>
      </p:sp>
    </p:spTree>
    <p:extLst>
      <p:ext uri="{BB962C8B-B14F-4D97-AF65-F5344CB8AC3E}">
        <p14:creationId xmlns:p14="http://schemas.microsoft.com/office/powerpoint/2010/main" val="28319983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27</a:t>
            </a:fld>
            <a:endParaRPr lang="en-US"/>
          </a:p>
        </p:txBody>
      </p:sp>
    </p:spTree>
    <p:extLst>
      <p:ext uri="{BB962C8B-B14F-4D97-AF65-F5344CB8AC3E}">
        <p14:creationId xmlns:p14="http://schemas.microsoft.com/office/powerpoint/2010/main" val="2191844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529051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238735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4183001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2311116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1099104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2371113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2930228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3896500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nerc.com/pa/Stand/Reliability%20Standards/EOP-010-1.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nerc.com/pa/Stand/Reliability%20Standards/EOP-011-1.pdf"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nerc.com/pa/Stand/Reliability%20Standards/IRO-001-4.pdf"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nerc.com/pa/Stand/Reliability%20Standards/IRO-002-4.pdf"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nerc.com/pa/Stand/Reliability%20Standards/IRO-008-2.pdf"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www.nerc.com/pa/Stand/Reliability%20Standards/TOP-002-4.pdf"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www.nerc.com/pa/Stand/Reliability%20Standards/IRO-014-3.pdf"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www.nerc.com/pa/Stand/Reliability%20Standards/IRO-017-1.pdf"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www.nerc.com/pa/Stand/Reliability%20Standards/TOP-001-3.pdf"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www.nerc.com/pa/Stand/Reliability%20Standards/PRC-010-2.pdf"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www.nerc.com/pa/Stand/Reliability%20Standards/PRC-010-2.pdf"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www.nerc.com/pa/Stand/Reliability%20Standards/MOD-033-1.pdf"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ep.ercot.com/os/Current%20Activities/New%20and%20Revised%20Standards/FERC%20APPROVED/PRC-026-1/PRC_026_1_Stable_Power_Swings_2014_12_05_Draft_4_Clean.pdf"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ep.ercot.com/os/Current%20Activities/New%20and%20Revised%20Standards/FERC%20APPROVED/PRC-026-1/PRC_026_1_Stable_Power_Swings_2014_12_05_Draft_4_Clean.pdf"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nerc.com/pa/Stand/Reliability%20Standards/MOD-031-1.pd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www.nerc.com/pa/Stand/Reliability%20Standards/IRO-010-2.pdf"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www.nerc.com/pa/Stand/Reliability%20Standards/TOP-003-3.pdf"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200329"/>
          </a:xfrm>
          <a:prstGeom prst="rect">
            <a:avLst/>
          </a:prstGeom>
          <a:noFill/>
        </p:spPr>
        <p:txBody>
          <a:bodyPr wrap="square" rtlCol="0">
            <a:spAutoFit/>
          </a:bodyPr>
          <a:lstStyle/>
          <a:p>
            <a:r>
              <a:rPr lang="en-US" b="1" dirty="0" smtClean="0"/>
              <a:t>NERC Readiness Spotlight</a:t>
            </a:r>
            <a:endParaRPr lang="en-US" b="1" dirty="0"/>
          </a:p>
          <a:p>
            <a:endParaRPr lang="en-US" dirty="0"/>
          </a:p>
          <a:p>
            <a:r>
              <a:rPr lang="en-US" dirty="0" smtClean="0"/>
              <a:t>Yvette Landin</a:t>
            </a:r>
          </a:p>
          <a:p>
            <a:r>
              <a:rPr lang="en-US" dirty="0" smtClean="0"/>
              <a:t>NERC Standards and Compliance</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latin typeface="Calibri" panose="020F0502020204030204" pitchFamily="34" charset="0"/>
                <a:hlinkClick r:id="rId3"/>
              </a:rPr>
              <a:t>EOP-010-1 Geomagnetic Disturbance Operations</a:t>
            </a:r>
            <a:endParaRPr lang="en-US" sz="2400"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pPr/>
              <a:t>10</a:t>
            </a:fld>
            <a:endParaRPr lang="en-US" dirty="0"/>
          </a:p>
        </p:txBody>
      </p:sp>
      <p:sp>
        <p:nvSpPr>
          <p:cNvPr id="7" name="Rectangle 3"/>
          <p:cNvSpPr txBox="1">
            <a:spLocks noChangeArrowheads="1"/>
          </p:cNvSpPr>
          <p:nvPr/>
        </p:nvSpPr>
        <p:spPr bwMode="auto">
          <a:xfrm>
            <a:off x="403749" y="714499"/>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Date &amp; Applicability  </a:t>
            </a:r>
          </a:p>
          <a:p>
            <a:pPr lvl="1">
              <a:buFont typeface="Wingdings" panose="05000000000000000000" pitchFamily="2" charset="2"/>
              <a:buChar char="v"/>
            </a:pPr>
            <a:r>
              <a:rPr lang="en-US" sz="1200" dirty="0" smtClean="0">
                <a:latin typeface="Calibri" panose="020F0502020204030204" pitchFamily="34" charset="0"/>
              </a:rPr>
              <a:t>4/1/17 (R2)</a:t>
            </a:r>
          </a:p>
          <a:p>
            <a:pPr lvl="1">
              <a:buFont typeface="Wingdings" panose="05000000000000000000" pitchFamily="2" charset="2"/>
              <a:buChar char="v"/>
            </a:pPr>
            <a:r>
              <a:rPr lang="en-US" sz="1200" dirty="0" smtClean="0">
                <a:latin typeface="Calibri" panose="020F0502020204030204" pitchFamily="34" charset="0"/>
              </a:rPr>
              <a:t>BA, RC, TOP</a:t>
            </a:r>
            <a:endParaRPr lang="en-US" sz="1200" dirty="0">
              <a:latin typeface="Calibri" panose="020F0502020204030204" pitchFamily="34" charset="0"/>
            </a:endParaRPr>
          </a:p>
          <a:p>
            <a:pPr marL="0" indent="0">
              <a:buNone/>
            </a:pPr>
            <a:r>
              <a:rPr lang="en-US" sz="1600" kern="0" dirty="0" smtClean="0">
                <a:latin typeface="Calibri" panose="020F0502020204030204" pitchFamily="34" charset="0"/>
              </a:rPr>
              <a:t>Significant Changes</a:t>
            </a:r>
          </a:p>
          <a:p>
            <a:pPr lvl="1">
              <a:buFont typeface="Wingdings" panose="05000000000000000000" pitchFamily="2" charset="2"/>
              <a:buChar char="v"/>
            </a:pPr>
            <a:r>
              <a:rPr lang="en-US" sz="1200" dirty="0" smtClean="0">
                <a:latin typeface="Calibri" panose="020F0502020204030204" pitchFamily="34" charset="0"/>
              </a:rPr>
              <a:t>R2.  Each </a:t>
            </a:r>
            <a:r>
              <a:rPr lang="en-US" sz="1200" dirty="0">
                <a:latin typeface="Calibri" panose="020F0502020204030204" pitchFamily="34" charset="0"/>
              </a:rPr>
              <a:t>Reliability Coordinator shall disseminate forecasted and current space weather information to functional entities identified as recipients in the Reliability Coordinator's GMD Operating Plan</a:t>
            </a:r>
            <a:r>
              <a:rPr lang="en-US" sz="1200" dirty="0" smtClean="0">
                <a:latin typeface="Calibri" panose="020F0502020204030204" pitchFamily="34" charset="0"/>
              </a:rPr>
              <a:t>. </a:t>
            </a:r>
            <a:r>
              <a:rPr lang="en-US" sz="1200" dirty="0" smtClean="0"/>
              <a:t>	</a:t>
            </a:r>
          </a:p>
          <a:p>
            <a:pPr marL="0" indent="0">
              <a:buNone/>
            </a:pPr>
            <a:r>
              <a:rPr lang="en-US" sz="1600" kern="0" dirty="0" smtClean="0">
                <a:latin typeface="Calibri" panose="020F0502020204030204" pitchFamily="34" charset="0"/>
              </a:rPr>
              <a:t>Initiatives</a:t>
            </a:r>
          </a:p>
          <a:p>
            <a:pPr lvl="1">
              <a:buFont typeface="Wingdings" panose="05000000000000000000" pitchFamily="2" charset="2"/>
              <a:buChar char="q"/>
            </a:pPr>
            <a:r>
              <a:rPr lang="en-US" sz="1100" dirty="0">
                <a:solidFill>
                  <a:srgbClr val="FF0000"/>
                </a:solidFill>
                <a:latin typeface="Calibri" panose="020F0502020204030204" pitchFamily="34" charset="0"/>
              </a:rPr>
              <a:t>Review desk </a:t>
            </a:r>
            <a:r>
              <a:rPr lang="en-US" sz="1100" dirty="0" smtClean="0">
                <a:solidFill>
                  <a:srgbClr val="FF0000"/>
                </a:solidFill>
                <a:latin typeface="Calibri" panose="020F0502020204030204" pitchFamily="34" charset="0"/>
              </a:rPr>
              <a:t>procedures (Landin/Frosch)</a:t>
            </a:r>
            <a:endParaRPr lang="en-US" sz="1100" dirty="0">
              <a:solidFill>
                <a:srgbClr val="FF0000"/>
              </a:solidFill>
              <a:latin typeface="Calibri" panose="020F0502020204030204" pitchFamily="34" charset="0"/>
            </a:endParaRPr>
          </a:p>
          <a:p>
            <a:pPr marL="0" indent="0">
              <a:buNone/>
            </a:pPr>
            <a:r>
              <a:rPr lang="en-US" sz="1600" kern="0" dirty="0" smtClean="0">
                <a:latin typeface="Calibri" panose="020F0502020204030204" pitchFamily="34" charset="0"/>
              </a:rPr>
              <a:t>Estimated </a:t>
            </a:r>
            <a:r>
              <a:rPr lang="en-US" sz="1600" kern="0" dirty="0" smtClean="0">
                <a:latin typeface="Calibri" panose="020F0502020204030204" pitchFamily="34" charset="0"/>
              </a:rPr>
              <a:t>Cost</a:t>
            </a:r>
          </a:p>
          <a:p>
            <a:pPr lvl="1">
              <a:buFont typeface="Wingdings" panose="05000000000000000000" pitchFamily="2" charset="2"/>
              <a:buChar char="v"/>
            </a:pPr>
            <a:r>
              <a:rPr lang="en-US" sz="1200" dirty="0" smtClean="0">
                <a:latin typeface="Calibri" panose="020F0502020204030204" pitchFamily="34" charset="0"/>
              </a:rPr>
              <a:t>None</a:t>
            </a:r>
            <a:endParaRPr lang="en-US" sz="1200" dirty="0" smtClean="0">
              <a:latin typeface="Calibri" panose="020F0502020204030204" pitchFamily="34" charset="0"/>
            </a:endParaRPr>
          </a:p>
          <a:p>
            <a:pPr marL="0" indent="0">
              <a:buNone/>
            </a:pPr>
            <a:r>
              <a:rPr lang="en-US" sz="1600" kern="0" dirty="0" smtClean="0">
                <a:latin typeface="Calibri" panose="020F0502020204030204" pitchFamily="34" charset="0"/>
              </a:rPr>
              <a:t>Risks</a:t>
            </a:r>
            <a:endParaRPr lang="en-US" sz="1600" kern="0" dirty="0">
              <a:latin typeface="Calibri" panose="020F0502020204030204" pitchFamily="34" charset="0"/>
            </a:endParaRPr>
          </a:p>
          <a:p>
            <a:pPr marL="685800" lvl="2">
              <a:buFont typeface="Wingdings" panose="05000000000000000000" pitchFamily="2" charset="2"/>
              <a:buChar char="v"/>
            </a:pPr>
            <a:r>
              <a:rPr lang="en-US" sz="1200" dirty="0" smtClean="0">
                <a:latin typeface="Calibri" panose="020F0502020204030204" pitchFamily="34" charset="0"/>
              </a:rPr>
              <a:t>None</a:t>
            </a:r>
            <a:endParaRPr lang="en-US" sz="1200" dirty="0" smtClean="0">
              <a:latin typeface="Calibri" panose="020F0502020204030204" pitchFamily="34" charset="0"/>
            </a:endParaRPr>
          </a:p>
          <a:p>
            <a:pPr marL="0" lvl="1" indent="0">
              <a:buNone/>
            </a:pPr>
            <a:r>
              <a:rPr lang="en-US" sz="1600" b="1" kern="0" dirty="0">
                <a:latin typeface="Calibri" panose="020F0502020204030204" pitchFamily="34" charset="0"/>
              </a:rPr>
              <a:t>Upcoming Readiness </a:t>
            </a:r>
            <a:r>
              <a:rPr lang="en-US" sz="1600" b="1" kern="0" dirty="0" smtClean="0">
                <a:latin typeface="Calibri" panose="020F0502020204030204" pitchFamily="34" charset="0"/>
              </a:rPr>
              <a:t>Milestones</a:t>
            </a:r>
          </a:p>
          <a:p>
            <a:pPr marL="0" lvl="1" indent="0">
              <a:buNone/>
            </a:pPr>
            <a:endParaRPr lang="en-US" sz="1600" b="1" kern="0" dirty="0">
              <a:latin typeface="Calibri" panose="020F0502020204030204" pitchFamily="34" charset="0"/>
            </a:endParaRPr>
          </a:p>
          <a:p>
            <a:pPr lvl="1">
              <a:buFont typeface="Wingdings" panose="05000000000000000000" pitchFamily="2" charset="2"/>
              <a:buChar char="v"/>
            </a:pPr>
            <a:endParaRPr lang="en-US" sz="1600" kern="0" dirty="0">
              <a:latin typeface="Calibri" panose="020F0502020204030204" pitchFamily="34" charset="0"/>
            </a:endParaRPr>
          </a:p>
        </p:txBody>
      </p:sp>
    </p:spTree>
    <p:extLst>
      <p:ext uri="{BB962C8B-B14F-4D97-AF65-F5344CB8AC3E}">
        <p14:creationId xmlns:p14="http://schemas.microsoft.com/office/powerpoint/2010/main" val="3556835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latin typeface="Calibri" panose="020F0502020204030204" pitchFamily="34" charset="0"/>
                <a:hlinkClick r:id="rId3"/>
              </a:rPr>
              <a:t>EOP-011-1 Operations Planning</a:t>
            </a:r>
            <a:endParaRPr lang="en-US" sz="2400"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pPr/>
              <a:t>11</a:t>
            </a:fld>
            <a:endParaRPr lang="en-US" dirty="0"/>
          </a:p>
        </p:txBody>
      </p:sp>
      <p:sp>
        <p:nvSpPr>
          <p:cNvPr id="7" name="Rectangle 3"/>
          <p:cNvSpPr txBox="1">
            <a:spLocks noChangeArrowheads="1"/>
          </p:cNvSpPr>
          <p:nvPr/>
        </p:nvSpPr>
        <p:spPr bwMode="auto">
          <a:xfrm>
            <a:off x="403749" y="714499"/>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Date &amp; Applicability  </a:t>
            </a:r>
          </a:p>
          <a:p>
            <a:pPr lvl="1">
              <a:buFont typeface="Wingdings" panose="05000000000000000000" pitchFamily="2" charset="2"/>
              <a:buChar char="v"/>
            </a:pPr>
            <a:r>
              <a:rPr lang="en-US" sz="1200" dirty="0" smtClean="0">
                <a:latin typeface="Calibri" panose="020F0502020204030204" pitchFamily="34" charset="0"/>
              </a:rPr>
              <a:t>4/1/17</a:t>
            </a:r>
          </a:p>
          <a:p>
            <a:pPr lvl="1">
              <a:buFont typeface="Wingdings" panose="05000000000000000000" pitchFamily="2" charset="2"/>
              <a:buChar char="v"/>
            </a:pPr>
            <a:r>
              <a:rPr lang="en-US" sz="1200" dirty="0" smtClean="0">
                <a:latin typeface="Calibri" panose="020F0502020204030204" pitchFamily="34" charset="0"/>
              </a:rPr>
              <a:t>BA, RC, TOP</a:t>
            </a:r>
            <a:endParaRPr lang="en-US" sz="1200" dirty="0">
              <a:latin typeface="Calibri" panose="020F0502020204030204" pitchFamily="34" charset="0"/>
            </a:endParaRPr>
          </a:p>
          <a:p>
            <a:pPr marL="0" indent="0">
              <a:buNone/>
            </a:pPr>
            <a:r>
              <a:rPr lang="en-US" sz="1600" kern="0" dirty="0" smtClean="0">
                <a:latin typeface="Calibri" panose="020F0502020204030204" pitchFamily="34" charset="0"/>
              </a:rPr>
              <a:t>Significant Changes</a:t>
            </a:r>
          </a:p>
          <a:p>
            <a:pPr lvl="1">
              <a:buFont typeface="Wingdings" panose="05000000000000000000" pitchFamily="2" charset="2"/>
              <a:buChar char="v"/>
            </a:pPr>
            <a:r>
              <a:rPr lang="en-US" sz="1200" dirty="0" smtClean="0">
                <a:latin typeface="Calibri" panose="020F0502020204030204" pitchFamily="34" charset="0"/>
              </a:rPr>
              <a:t>New Definition: A </a:t>
            </a:r>
            <a:r>
              <a:rPr lang="en-US" sz="1200" dirty="0">
                <a:latin typeface="Calibri" panose="020F0502020204030204" pitchFamily="34" charset="0"/>
              </a:rPr>
              <a:t>condition when a Load-Serving Entity or Balancing Authority has exhausted all other resource options and can no longer meet its expected Load obligations. </a:t>
            </a:r>
            <a:r>
              <a:rPr lang="en-US" sz="1200" dirty="0"/>
              <a:t>	</a:t>
            </a:r>
          </a:p>
          <a:p>
            <a:pPr lvl="1">
              <a:buFont typeface="Wingdings" panose="05000000000000000000" pitchFamily="2" charset="2"/>
              <a:buChar char="v"/>
            </a:pPr>
            <a:r>
              <a:rPr lang="en-US" sz="1200" dirty="0" smtClean="0">
                <a:latin typeface="Calibri" panose="020F0502020204030204" pitchFamily="34" charset="0"/>
              </a:rPr>
              <a:t>R1, TOP, required to have a RC reviewed Operating Plan </a:t>
            </a:r>
          </a:p>
          <a:p>
            <a:pPr lvl="1">
              <a:buFont typeface="Wingdings" panose="05000000000000000000" pitchFamily="2" charset="2"/>
              <a:buChar char="v"/>
            </a:pPr>
            <a:r>
              <a:rPr lang="en-US" sz="1200" dirty="0" smtClean="0">
                <a:latin typeface="Calibri" panose="020F0502020204030204" pitchFamily="34" charset="0"/>
              </a:rPr>
              <a:t>R3, RC required to review the TOP plan within 30 days</a:t>
            </a:r>
          </a:p>
          <a:p>
            <a:pPr marL="0" indent="0">
              <a:buNone/>
            </a:pPr>
            <a:r>
              <a:rPr lang="en-US" sz="1600" kern="0" dirty="0" smtClean="0">
                <a:latin typeface="Calibri" panose="020F0502020204030204" pitchFamily="34" charset="0"/>
              </a:rPr>
              <a:t>Initiatives</a:t>
            </a:r>
          </a:p>
          <a:p>
            <a:pPr lvl="1">
              <a:buFont typeface="Wingdings" panose="05000000000000000000" pitchFamily="2" charset="2"/>
              <a:buChar char="q"/>
            </a:pPr>
            <a:r>
              <a:rPr lang="en-US" sz="1200" dirty="0">
                <a:solidFill>
                  <a:srgbClr val="FF0000"/>
                </a:solidFill>
                <a:latin typeface="Calibri" panose="020F0502020204030204" pitchFamily="34" charset="0"/>
              </a:rPr>
              <a:t>NOGRR - Template for TOPs to use, much like the Black Start template (</a:t>
            </a:r>
            <a:r>
              <a:rPr lang="en-US" sz="1200" dirty="0" smtClean="0">
                <a:solidFill>
                  <a:srgbClr val="FF0000"/>
                </a:solidFill>
                <a:latin typeface="Calibri" panose="020F0502020204030204" pitchFamily="34" charset="0"/>
              </a:rPr>
              <a:t>Frosch/Landin, Sharma/Solis) – </a:t>
            </a:r>
            <a:r>
              <a:rPr lang="en-US" sz="1200" dirty="0" smtClean="0">
                <a:solidFill>
                  <a:srgbClr val="00B050"/>
                </a:solidFill>
                <a:latin typeface="Calibri" panose="020F0502020204030204" pitchFamily="34" charset="0"/>
              </a:rPr>
              <a:t>In progress</a:t>
            </a:r>
          </a:p>
          <a:p>
            <a:pPr lvl="2">
              <a:buFont typeface="Wingdings" panose="05000000000000000000" pitchFamily="2" charset="2"/>
              <a:buChar char="q"/>
            </a:pPr>
            <a:r>
              <a:rPr lang="en-US" sz="1000" dirty="0" smtClean="0">
                <a:solidFill>
                  <a:srgbClr val="FF0000"/>
                </a:solidFill>
                <a:latin typeface="Calibri" panose="020F0502020204030204" pitchFamily="34" charset="0"/>
              </a:rPr>
              <a:t>Draft </a:t>
            </a:r>
            <a:r>
              <a:rPr lang="en-US" sz="1000" dirty="0" smtClean="0">
                <a:solidFill>
                  <a:srgbClr val="FF0000"/>
                </a:solidFill>
                <a:latin typeface="Calibri" panose="020F0502020204030204" pitchFamily="34" charset="0"/>
              </a:rPr>
              <a:t>sent to TOPs for review.</a:t>
            </a:r>
            <a:endParaRPr lang="en-US" sz="1000" dirty="0">
              <a:solidFill>
                <a:srgbClr val="FF0000"/>
              </a:solidFill>
              <a:latin typeface="Calibri" panose="020F0502020204030204" pitchFamily="34" charset="0"/>
            </a:endParaRPr>
          </a:p>
          <a:p>
            <a:pPr lvl="1">
              <a:buFont typeface="Wingdings" panose="05000000000000000000" pitchFamily="2" charset="2"/>
              <a:buChar char="q"/>
            </a:pPr>
            <a:r>
              <a:rPr lang="en-US" sz="1200" dirty="0" smtClean="0">
                <a:solidFill>
                  <a:srgbClr val="FF0000"/>
                </a:solidFill>
                <a:latin typeface="Calibri" panose="020F0502020204030204" pitchFamily="34" charset="0"/>
              </a:rPr>
              <a:t>New </a:t>
            </a:r>
            <a:r>
              <a:rPr lang="en-US" sz="1200" dirty="0" smtClean="0">
                <a:solidFill>
                  <a:srgbClr val="FF0000"/>
                </a:solidFill>
                <a:latin typeface="Calibri" panose="020F0502020204030204" pitchFamily="34" charset="0"/>
              </a:rPr>
              <a:t>process/procedure for reviewing Op Plans (Sharma, Thompson) </a:t>
            </a:r>
            <a:endParaRPr lang="en-US" sz="1200" dirty="0">
              <a:solidFill>
                <a:srgbClr val="FF0000"/>
              </a:solidFill>
              <a:latin typeface="Calibri" panose="020F0502020204030204" pitchFamily="34" charset="0"/>
            </a:endParaRPr>
          </a:p>
          <a:p>
            <a:pPr lvl="1">
              <a:buFont typeface="Wingdings" panose="05000000000000000000" pitchFamily="2" charset="2"/>
              <a:buChar char="q"/>
            </a:pPr>
            <a:r>
              <a:rPr lang="en-US" sz="1200" dirty="0">
                <a:solidFill>
                  <a:srgbClr val="FF0000"/>
                </a:solidFill>
                <a:latin typeface="Calibri" panose="020F0502020204030204" pitchFamily="34" charset="0"/>
              </a:rPr>
              <a:t>CFR updates R1, R4, R5 (Stout</a:t>
            </a:r>
            <a:r>
              <a:rPr lang="en-US" sz="1200" dirty="0" smtClean="0">
                <a:solidFill>
                  <a:srgbClr val="FF0000"/>
                </a:solidFill>
                <a:latin typeface="Calibri" panose="020F0502020204030204" pitchFamily="34" charset="0"/>
              </a:rPr>
              <a:t>) – </a:t>
            </a:r>
            <a:r>
              <a:rPr lang="en-US" sz="1200" dirty="0" smtClean="0">
                <a:solidFill>
                  <a:srgbClr val="00B050"/>
                </a:solidFill>
                <a:latin typeface="Calibri" panose="020F0502020204030204" pitchFamily="34" charset="0"/>
              </a:rPr>
              <a:t>in progress</a:t>
            </a:r>
          </a:p>
          <a:p>
            <a:pPr marL="0" indent="0">
              <a:buNone/>
            </a:pPr>
            <a:r>
              <a:rPr lang="en-US" sz="1600" kern="0" dirty="0" smtClean="0">
                <a:latin typeface="Calibri" panose="020F0502020204030204" pitchFamily="34" charset="0"/>
              </a:rPr>
              <a:t>Estimated </a:t>
            </a:r>
            <a:r>
              <a:rPr lang="en-US" sz="1600" kern="0" dirty="0" smtClean="0">
                <a:latin typeface="Calibri" panose="020F0502020204030204" pitchFamily="34" charset="0"/>
              </a:rPr>
              <a:t>Cost</a:t>
            </a:r>
          </a:p>
          <a:p>
            <a:pPr lvl="1">
              <a:buFont typeface="Wingdings" panose="05000000000000000000" pitchFamily="2" charset="2"/>
              <a:buChar char="v"/>
            </a:pPr>
            <a:r>
              <a:rPr lang="en-US" sz="1200" dirty="0" smtClean="0">
                <a:latin typeface="Calibri" panose="020F0502020204030204" pitchFamily="34" charset="0"/>
              </a:rPr>
              <a:t>O&amp;M</a:t>
            </a:r>
          </a:p>
          <a:p>
            <a:pPr marL="0" indent="0">
              <a:buNone/>
            </a:pPr>
            <a:r>
              <a:rPr lang="en-US" sz="1600" kern="0" dirty="0" smtClean="0">
                <a:latin typeface="Calibri" panose="020F0502020204030204" pitchFamily="34" charset="0"/>
              </a:rPr>
              <a:t>Risks</a:t>
            </a:r>
            <a:endParaRPr lang="en-US" sz="1600" kern="0" dirty="0">
              <a:latin typeface="Calibri" panose="020F0502020204030204" pitchFamily="34" charset="0"/>
            </a:endParaRPr>
          </a:p>
          <a:p>
            <a:pPr marL="685800" lvl="2">
              <a:buFont typeface="Wingdings" panose="05000000000000000000" pitchFamily="2" charset="2"/>
              <a:buChar char="v"/>
            </a:pPr>
            <a:r>
              <a:rPr lang="en-US" sz="1200" dirty="0" smtClean="0">
                <a:latin typeface="Calibri" panose="020F0502020204030204" pitchFamily="34" charset="0"/>
              </a:rPr>
              <a:t>None</a:t>
            </a:r>
          </a:p>
          <a:p>
            <a:pPr marL="0" lvl="1" indent="0">
              <a:buNone/>
            </a:pPr>
            <a:r>
              <a:rPr lang="en-US" sz="1600" b="1" kern="0" dirty="0">
                <a:latin typeface="Calibri" panose="020F0502020204030204" pitchFamily="34" charset="0"/>
              </a:rPr>
              <a:t>Upcoming Readiness Milestones</a:t>
            </a:r>
          </a:p>
          <a:p>
            <a:pPr lvl="1">
              <a:buFont typeface="Wingdings" panose="05000000000000000000" pitchFamily="2" charset="2"/>
              <a:buChar char="ü"/>
            </a:pPr>
            <a:r>
              <a:rPr lang="en-US" sz="1200" dirty="0" smtClean="0">
                <a:latin typeface="Calibri" panose="020F0502020204030204" pitchFamily="34" charset="0"/>
              </a:rPr>
              <a:t>Follow-up meeting 3/22/16</a:t>
            </a:r>
            <a:endParaRPr lang="en-US" sz="1200" dirty="0">
              <a:latin typeface="Calibri" panose="020F0502020204030204" pitchFamily="34" charset="0"/>
            </a:endParaRPr>
          </a:p>
          <a:p>
            <a:pPr>
              <a:buFont typeface="Wingdings" panose="05000000000000000000" pitchFamily="2" charset="2"/>
              <a:buChar char="v"/>
            </a:pPr>
            <a:endParaRPr lang="en-US" sz="1600" kern="0" dirty="0">
              <a:latin typeface="Calibri" panose="020F0502020204030204" pitchFamily="34" charset="0"/>
            </a:endParaRPr>
          </a:p>
        </p:txBody>
      </p:sp>
    </p:spTree>
    <p:extLst>
      <p:ext uri="{BB962C8B-B14F-4D97-AF65-F5344CB8AC3E}">
        <p14:creationId xmlns:p14="http://schemas.microsoft.com/office/powerpoint/2010/main" val="750298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solidFill>
                  <a:srgbClr val="3333FF"/>
                </a:solidFill>
                <a:latin typeface="Calibri" panose="020F0502020204030204" pitchFamily="34" charset="0"/>
              </a:rPr>
              <a:t>Remedial Action Scheme Definition</a:t>
            </a:r>
          </a:p>
        </p:txBody>
      </p:sp>
      <p:sp>
        <p:nvSpPr>
          <p:cNvPr id="6" name="Slide Number Placeholder 5"/>
          <p:cNvSpPr>
            <a:spLocks noGrp="1"/>
          </p:cNvSpPr>
          <p:nvPr>
            <p:ph type="sldNum" sz="quarter" idx="4"/>
          </p:nvPr>
        </p:nvSpPr>
        <p:spPr>
          <a:xfrm>
            <a:off x="8610601" y="6561138"/>
            <a:ext cx="381000" cy="212725"/>
          </a:xfrm>
        </p:spPr>
        <p:txBody>
          <a:bodyPr/>
          <a:lstStyle/>
          <a:p>
            <a:fld id="{1D93BD3E-1E9A-4970-A6F7-E7AC52762E0C}" type="slidenum">
              <a:rPr lang="en-US" smtClean="0"/>
              <a:t>12</a:t>
            </a:fld>
            <a:endParaRPr lang="en-US" dirty="0"/>
          </a:p>
        </p:txBody>
      </p:sp>
      <p:sp>
        <p:nvSpPr>
          <p:cNvPr id="5" name="Rectangle 3"/>
          <p:cNvSpPr txBox="1">
            <a:spLocks noChangeArrowheads="1"/>
          </p:cNvSpPr>
          <p:nvPr/>
        </p:nvSpPr>
        <p:spPr bwMode="auto">
          <a:xfrm>
            <a:off x="403749" y="714499"/>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Date  </a:t>
            </a:r>
          </a:p>
          <a:p>
            <a:pPr lvl="1">
              <a:buFont typeface="Wingdings" panose="05000000000000000000" pitchFamily="2" charset="2"/>
              <a:buChar char="v"/>
            </a:pPr>
            <a:r>
              <a:rPr lang="en-US" sz="1200" dirty="0" smtClean="0">
                <a:latin typeface="Calibri" panose="020F0502020204030204" pitchFamily="34" charset="0"/>
              </a:rPr>
              <a:t>4/1/17</a:t>
            </a:r>
            <a:endParaRPr lang="en-US" sz="1200" dirty="0">
              <a:latin typeface="Calibri" panose="020F0502020204030204" pitchFamily="34" charset="0"/>
            </a:endParaRPr>
          </a:p>
          <a:p>
            <a:pPr marL="0" indent="0">
              <a:buNone/>
            </a:pPr>
            <a:r>
              <a:rPr lang="en-US" sz="1600" kern="0" dirty="0" smtClean="0">
                <a:latin typeface="Calibri" panose="020F0502020204030204" pitchFamily="34" charset="0"/>
              </a:rPr>
              <a:t>Significant Changes</a:t>
            </a:r>
          </a:p>
          <a:p>
            <a:pPr lvl="1">
              <a:buFont typeface="Wingdings" panose="05000000000000000000" pitchFamily="2" charset="2"/>
              <a:buChar char="v"/>
            </a:pPr>
            <a:r>
              <a:rPr lang="en-US" sz="1200" dirty="0">
                <a:latin typeface="Calibri" panose="020F0502020204030204" pitchFamily="34" charset="0"/>
              </a:rPr>
              <a:t>New definition for SPS/RAS </a:t>
            </a:r>
            <a:r>
              <a:rPr lang="en-US" sz="1200" dirty="0"/>
              <a:t>	</a:t>
            </a:r>
          </a:p>
          <a:p>
            <a:pPr lvl="1">
              <a:buFont typeface="Wingdings" panose="05000000000000000000" pitchFamily="2" charset="2"/>
              <a:buChar char="v"/>
            </a:pPr>
            <a:r>
              <a:rPr lang="en-US" sz="1200" dirty="0" smtClean="0">
                <a:latin typeface="Calibri" panose="020F0502020204030204" pitchFamily="34" charset="0"/>
              </a:rPr>
              <a:t>25 standards use RAS </a:t>
            </a:r>
          </a:p>
          <a:p>
            <a:pPr marL="0" indent="0">
              <a:buNone/>
            </a:pPr>
            <a:r>
              <a:rPr lang="en-US" sz="1600" kern="0" dirty="0" smtClean="0">
                <a:latin typeface="Calibri" panose="020F0502020204030204" pitchFamily="34" charset="0"/>
              </a:rPr>
              <a:t>Initiatives</a:t>
            </a:r>
          </a:p>
          <a:p>
            <a:pPr lvl="1">
              <a:buFont typeface="Wingdings" panose="05000000000000000000" pitchFamily="2" charset="2"/>
              <a:buChar char="ü"/>
            </a:pPr>
            <a:r>
              <a:rPr lang="en-US" sz="1200" dirty="0">
                <a:latin typeface="Calibri" panose="020F0502020204030204" pitchFamily="34" charset="0"/>
              </a:rPr>
              <a:t>Review all SPSs to determine if still a RAS, coordinate with RAS owners (Sharma)</a:t>
            </a:r>
          </a:p>
          <a:p>
            <a:pPr lvl="1">
              <a:buFont typeface="Wingdings" panose="05000000000000000000" pitchFamily="2" charset="2"/>
              <a:buChar char="q"/>
            </a:pPr>
            <a:r>
              <a:rPr lang="en-US" sz="1200" dirty="0">
                <a:solidFill>
                  <a:srgbClr val="FF0000"/>
                </a:solidFill>
                <a:latin typeface="Calibri" panose="020F0502020204030204" pitchFamily="34" charset="0"/>
              </a:rPr>
              <a:t>NPRR792, </a:t>
            </a:r>
            <a:r>
              <a:rPr lang="en-US" sz="1200" dirty="0" smtClean="0">
                <a:solidFill>
                  <a:srgbClr val="FF0000"/>
                </a:solidFill>
                <a:latin typeface="Calibri" panose="020F0502020204030204" pitchFamily="34" charset="0"/>
              </a:rPr>
              <a:t>NOGRR164 </a:t>
            </a:r>
            <a:r>
              <a:rPr lang="en-US" sz="1200" dirty="0">
                <a:solidFill>
                  <a:srgbClr val="FF0000"/>
                </a:solidFill>
                <a:latin typeface="Calibri" panose="020F0502020204030204" pitchFamily="34" charset="0"/>
              </a:rPr>
              <a:t>and </a:t>
            </a:r>
            <a:r>
              <a:rPr lang="en-US" sz="1200" dirty="0" smtClean="0">
                <a:solidFill>
                  <a:srgbClr val="FF0000"/>
                </a:solidFill>
                <a:latin typeface="Calibri" panose="020F0502020204030204" pitchFamily="34" charset="0"/>
              </a:rPr>
              <a:t>PGRR051 (</a:t>
            </a:r>
            <a:r>
              <a:rPr lang="en-US" sz="1200" dirty="0">
                <a:solidFill>
                  <a:srgbClr val="FF0000"/>
                </a:solidFill>
                <a:latin typeface="Calibri" panose="020F0502020204030204" pitchFamily="34" charset="0"/>
              </a:rPr>
              <a:t>Sharma, Thompson</a:t>
            </a:r>
            <a:r>
              <a:rPr lang="en-US" sz="1200" dirty="0" smtClean="0">
                <a:solidFill>
                  <a:srgbClr val="FF0000"/>
                </a:solidFill>
                <a:latin typeface="Calibri" panose="020F0502020204030204" pitchFamily="34" charset="0"/>
              </a:rPr>
              <a:t>)</a:t>
            </a:r>
            <a:r>
              <a:rPr lang="en-US" sz="1200" dirty="0">
                <a:solidFill>
                  <a:srgbClr val="FF0000"/>
                </a:solidFill>
                <a:latin typeface="Calibri" panose="020F0502020204030204" pitchFamily="34" charset="0"/>
              </a:rPr>
              <a:t> – </a:t>
            </a:r>
            <a:r>
              <a:rPr lang="en-US" sz="1200" dirty="0">
                <a:solidFill>
                  <a:srgbClr val="00B050"/>
                </a:solidFill>
                <a:latin typeface="Calibri" panose="020F0502020204030204" pitchFamily="34" charset="0"/>
              </a:rPr>
              <a:t>In flight</a:t>
            </a:r>
          </a:p>
          <a:p>
            <a:pPr lvl="2">
              <a:buFont typeface="Wingdings" panose="05000000000000000000" pitchFamily="2" charset="2"/>
              <a:buChar char="q"/>
            </a:pPr>
            <a:r>
              <a:rPr lang="en-US" sz="1000" dirty="0" smtClean="0">
                <a:solidFill>
                  <a:srgbClr val="FF0000"/>
                </a:solidFill>
                <a:latin typeface="Calibri" panose="020F0502020204030204" pitchFamily="34" charset="0"/>
              </a:rPr>
              <a:t>MIS </a:t>
            </a:r>
            <a:r>
              <a:rPr lang="en-US" sz="1000" dirty="0">
                <a:solidFill>
                  <a:srgbClr val="FF0000"/>
                </a:solidFill>
                <a:latin typeface="Calibri" panose="020F0502020204030204" pitchFamily="34" charset="0"/>
              </a:rPr>
              <a:t>changes needed (SPS &amp; RAP report name updates</a:t>
            </a:r>
            <a:r>
              <a:rPr lang="en-US" sz="1000" dirty="0" smtClean="0">
                <a:solidFill>
                  <a:srgbClr val="FF0000"/>
                </a:solidFill>
                <a:latin typeface="Calibri" panose="020F0502020204030204" pitchFamily="34" charset="0"/>
              </a:rPr>
              <a:t>)</a:t>
            </a:r>
          </a:p>
          <a:p>
            <a:pPr lvl="2">
              <a:buFont typeface="Wingdings" panose="05000000000000000000" pitchFamily="2" charset="2"/>
              <a:buChar char="q"/>
            </a:pPr>
            <a:r>
              <a:rPr lang="en-US" sz="1000" dirty="0">
                <a:solidFill>
                  <a:srgbClr val="FF0000"/>
                </a:solidFill>
                <a:latin typeface="Calibri" panose="020F0502020204030204" pitchFamily="34" charset="0"/>
              </a:rPr>
              <a:t>Documentation (Reports, CMP and Operator procedures</a:t>
            </a:r>
            <a:r>
              <a:rPr lang="en-US" sz="1000" dirty="0" smtClean="0">
                <a:solidFill>
                  <a:srgbClr val="FF0000"/>
                </a:solidFill>
                <a:latin typeface="Calibri" panose="020F0502020204030204" pitchFamily="34" charset="0"/>
              </a:rPr>
              <a:t>)</a:t>
            </a:r>
          </a:p>
          <a:p>
            <a:pPr lvl="2">
              <a:buFont typeface="Wingdings" panose="05000000000000000000" pitchFamily="2" charset="2"/>
              <a:buChar char="q"/>
            </a:pPr>
            <a:r>
              <a:rPr lang="en-US" sz="1000" dirty="0">
                <a:solidFill>
                  <a:srgbClr val="FF0000"/>
                </a:solidFill>
                <a:latin typeface="Calibri" panose="020F0502020204030204" pitchFamily="34" charset="0"/>
              </a:rPr>
              <a:t>System changes (distinguish between AMP&amp;RAS and TCM/RTCA display changes</a:t>
            </a:r>
            <a:r>
              <a:rPr lang="en-US" sz="1000" dirty="0" smtClean="0">
                <a:solidFill>
                  <a:srgbClr val="FF0000"/>
                </a:solidFill>
                <a:latin typeface="Calibri" panose="020F0502020204030204" pitchFamily="34" charset="0"/>
              </a:rPr>
              <a:t>)</a:t>
            </a:r>
            <a:endParaRPr lang="en-US" sz="1000" dirty="0">
              <a:solidFill>
                <a:srgbClr val="FF0000"/>
              </a:solidFill>
              <a:latin typeface="Calibri" panose="020F0502020204030204" pitchFamily="34" charset="0"/>
            </a:endParaRPr>
          </a:p>
          <a:p>
            <a:pPr lvl="1">
              <a:buFont typeface="Wingdings" panose="05000000000000000000" pitchFamily="2" charset="2"/>
              <a:buChar char="ü"/>
            </a:pPr>
            <a:r>
              <a:rPr lang="en-US" sz="1200" dirty="0" smtClean="0">
                <a:latin typeface="Calibri" panose="020F0502020204030204" pitchFamily="34" charset="0"/>
              </a:rPr>
              <a:t>Joint </a:t>
            </a:r>
            <a:r>
              <a:rPr lang="en-US" sz="1200" dirty="0">
                <a:latin typeface="Calibri" panose="020F0502020204030204" pitchFamily="34" charset="0"/>
              </a:rPr>
              <a:t>Workshop with Texas RE (scheduled 5/9/16) </a:t>
            </a:r>
          </a:p>
          <a:p>
            <a:pPr lvl="1">
              <a:buFont typeface="Wingdings" panose="05000000000000000000" pitchFamily="2" charset="2"/>
              <a:buChar char="q"/>
            </a:pPr>
            <a:r>
              <a:rPr lang="en-US" sz="1200" dirty="0" smtClean="0">
                <a:solidFill>
                  <a:srgbClr val="FF0000"/>
                </a:solidFill>
                <a:latin typeface="Calibri" panose="020F0502020204030204" pitchFamily="34" charset="0"/>
              </a:rPr>
              <a:t>Controls (Colleen</a:t>
            </a:r>
            <a:r>
              <a:rPr lang="en-US" sz="1200" dirty="0" smtClean="0">
                <a:solidFill>
                  <a:srgbClr val="FF0000"/>
                </a:solidFill>
                <a:latin typeface="Calibri" panose="020F0502020204030204" pitchFamily="34" charset="0"/>
              </a:rPr>
              <a:t>)</a:t>
            </a:r>
          </a:p>
          <a:p>
            <a:pPr lvl="1">
              <a:buFont typeface="Wingdings" panose="05000000000000000000" pitchFamily="2" charset="2"/>
              <a:buChar char="q"/>
            </a:pPr>
            <a:r>
              <a:rPr lang="en-US" sz="1200" dirty="0" smtClean="0">
                <a:solidFill>
                  <a:srgbClr val="FF0000"/>
                </a:solidFill>
                <a:latin typeface="Calibri" panose="020F0502020204030204" pitchFamily="34" charset="0"/>
              </a:rPr>
              <a:t>Monitor revisions to working group manuals (Landin)</a:t>
            </a:r>
            <a:endParaRPr lang="en-US" sz="1200" dirty="0" smtClean="0">
              <a:solidFill>
                <a:srgbClr val="FF0000"/>
              </a:solidFill>
              <a:latin typeface="Calibri" panose="020F0502020204030204" pitchFamily="34" charset="0"/>
            </a:endParaRPr>
          </a:p>
          <a:p>
            <a:pPr marL="0" indent="0">
              <a:buNone/>
            </a:pPr>
            <a:r>
              <a:rPr lang="en-US" sz="1600" kern="0" dirty="0" smtClean="0">
                <a:latin typeface="Calibri" panose="020F0502020204030204" pitchFamily="34" charset="0"/>
              </a:rPr>
              <a:t>Estimated </a:t>
            </a:r>
            <a:r>
              <a:rPr lang="en-US" sz="1600" kern="0" dirty="0" smtClean="0">
                <a:latin typeface="Calibri" panose="020F0502020204030204" pitchFamily="34" charset="0"/>
              </a:rPr>
              <a:t>Cost</a:t>
            </a:r>
          </a:p>
          <a:p>
            <a:pPr lvl="1">
              <a:buFont typeface="Wingdings" panose="05000000000000000000" pitchFamily="2" charset="2"/>
              <a:buChar char="v"/>
            </a:pPr>
            <a:r>
              <a:rPr lang="en-US" sz="1200" dirty="0">
                <a:latin typeface="Calibri" panose="020F0502020204030204" pitchFamily="34" charset="0"/>
              </a:rPr>
              <a:t>TBD</a:t>
            </a:r>
          </a:p>
          <a:p>
            <a:pPr marL="0" indent="0">
              <a:buNone/>
            </a:pPr>
            <a:r>
              <a:rPr lang="en-US" sz="1600" kern="0" dirty="0" smtClean="0">
                <a:latin typeface="Calibri" panose="020F0502020204030204" pitchFamily="34" charset="0"/>
              </a:rPr>
              <a:t>Risks</a:t>
            </a:r>
            <a:endParaRPr lang="en-US" sz="1600" kern="0" dirty="0">
              <a:latin typeface="Calibri" panose="020F0502020204030204" pitchFamily="34" charset="0"/>
            </a:endParaRPr>
          </a:p>
          <a:p>
            <a:pPr marL="685800" lvl="2">
              <a:buFont typeface="Wingdings" panose="05000000000000000000" pitchFamily="2" charset="2"/>
              <a:buChar char="v"/>
            </a:pPr>
            <a:r>
              <a:rPr lang="en-US" sz="1200" dirty="0" smtClean="0">
                <a:latin typeface="Calibri" panose="020F0502020204030204" pitchFamily="34" charset="0"/>
              </a:rPr>
              <a:t>None</a:t>
            </a:r>
          </a:p>
          <a:p>
            <a:pPr marL="0" lvl="1" indent="0">
              <a:buNone/>
            </a:pPr>
            <a:r>
              <a:rPr lang="en-US" sz="1600" b="1" kern="0" dirty="0">
                <a:latin typeface="Calibri" panose="020F0502020204030204" pitchFamily="34" charset="0"/>
              </a:rPr>
              <a:t>Upcoming Readiness Milestones</a:t>
            </a:r>
          </a:p>
          <a:p>
            <a:pPr lvl="1">
              <a:buFont typeface="Wingdings" panose="05000000000000000000" pitchFamily="2" charset="2"/>
              <a:buChar char="ü"/>
            </a:pPr>
            <a:r>
              <a:rPr lang="en-US" sz="1200" dirty="0" smtClean="0">
                <a:latin typeface="Calibri" panose="020F0502020204030204" pitchFamily="34" charset="0"/>
              </a:rPr>
              <a:t>Sandip reached out to RAS owners, feedback due 3/7, follow-up meeting 3/28/16</a:t>
            </a:r>
          </a:p>
          <a:p>
            <a:pPr lvl="1">
              <a:buFont typeface="Wingdings" panose="05000000000000000000" pitchFamily="2" charset="2"/>
              <a:buChar char="q"/>
            </a:pPr>
            <a:r>
              <a:rPr lang="en-US" sz="1200" dirty="0">
                <a:solidFill>
                  <a:srgbClr val="FF0000"/>
                </a:solidFill>
                <a:latin typeface="Calibri" panose="020F0502020204030204" pitchFamily="34" charset="0"/>
              </a:rPr>
              <a:t>PRS, OWG, PLWG meetings	</a:t>
            </a:r>
          </a:p>
          <a:p>
            <a:pPr marL="457200" lvl="2" indent="0">
              <a:buNone/>
            </a:pPr>
            <a:endParaRPr lang="en-US" sz="1200" dirty="0">
              <a:latin typeface="Calibri" panose="020F0502020204030204" pitchFamily="34" charset="0"/>
            </a:endParaRPr>
          </a:p>
          <a:p>
            <a:pPr>
              <a:buFont typeface="Wingdings" panose="05000000000000000000" pitchFamily="2" charset="2"/>
              <a:buChar char="v"/>
            </a:pPr>
            <a:endParaRPr lang="en-US" sz="1600" kern="0" dirty="0">
              <a:latin typeface="Calibri" panose="020F0502020204030204" pitchFamily="34" charset="0"/>
            </a:endParaRPr>
          </a:p>
        </p:txBody>
      </p:sp>
    </p:spTree>
    <p:extLst>
      <p:ext uri="{BB962C8B-B14F-4D97-AF65-F5344CB8AC3E}">
        <p14:creationId xmlns:p14="http://schemas.microsoft.com/office/powerpoint/2010/main" val="801599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latin typeface="Calibri" panose="020F0502020204030204" pitchFamily="34" charset="0"/>
                <a:hlinkClick r:id="rId3"/>
              </a:rPr>
              <a:t>IRO- 001-4 Reliability Coordination - Responsibilities</a:t>
            </a:r>
            <a:endParaRPr lang="en-US" sz="2400"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13</a:t>
            </a:fld>
            <a:endParaRPr lang="en-US" dirty="0"/>
          </a:p>
        </p:txBody>
      </p:sp>
      <p:sp>
        <p:nvSpPr>
          <p:cNvPr id="5" name="Rectangle 3"/>
          <p:cNvSpPr txBox="1">
            <a:spLocks noChangeArrowheads="1"/>
          </p:cNvSpPr>
          <p:nvPr/>
        </p:nvSpPr>
        <p:spPr bwMode="auto">
          <a:xfrm>
            <a:off x="381000" y="914400"/>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Date &amp; Applicability  </a:t>
            </a:r>
          </a:p>
          <a:p>
            <a:pPr lvl="1">
              <a:buFont typeface="Wingdings" panose="05000000000000000000" pitchFamily="2" charset="2"/>
              <a:buChar char="v"/>
            </a:pPr>
            <a:r>
              <a:rPr lang="en-US" sz="1100" dirty="0" smtClean="0">
                <a:latin typeface="Calibri" panose="020F0502020204030204" pitchFamily="34" charset="0"/>
              </a:rPr>
              <a:t>4/1/17</a:t>
            </a:r>
          </a:p>
          <a:p>
            <a:pPr lvl="1">
              <a:buFont typeface="Wingdings" panose="05000000000000000000" pitchFamily="2" charset="2"/>
              <a:buChar char="v"/>
            </a:pPr>
            <a:r>
              <a:rPr lang="en-US" sz="1100" dirty="0" smtClean="0">
                <a:latin typeface="Calibri" panose="020F0502020204030204" pitchFamily="34" charset="0"/>
              </a:rPr>
              <a:t>RC, TOP, BA, GOP, DP</a:t>
            </a:r>
            <a:endParaRPr lang="en-US" sz="1100" dirty="0">
              <a:latin typeface="Calibri" panose="020F0502020204030204" pitchFamily="34" charset="0"/>
            </a:endParaRPr>
          </a:p>
          <a:p>
            <a:pPr marL="0" indent="0">
              <a:buNone/>
            </a:pPr>
            <a:r>
              <a:rPr lang="en-US" sz="1600" kern="0" dirty="0" smtClean="0">
                <a:latin typeface="Calibri" panose="020F0502020204030204" pitchFamily="34" charset="0"/>
              </a:rPr>
              <a:t>Significant Changes</a:t>
            </a:r>
          </a:p>
          <a:p>
            <a:pPr lvl="1">
              <a:buFont typeface="Wingdings" panose="05000000000000000000" pitchFamily="2" charset="2"/>
              <a:buChar char="v"/>
            </a:pPr>
            <a:r>
              <a:rPr lang="en-US" sz="1100" dirty="0" smtClean="0">
                <a:latin typeface="Calibri" panose="020F0502020204030204" pitchFamily="34" charset="0"/>
              </a:rPr>
              <a:t>Retires the requirement to have a Regional Reliability Plan</a:t>
            </a:r>
            <a:endParaRPr lang="en-US" sz="1100" dirty="0">
              <a:latin typeface="Calibri" panose="020F0502020204030204" pitchFamily="34" charset="0"/>
            </a:endParaRPr>
          </a:p>
          <a:p>
            <a:pPr marL="0" indent="0">
              <a:buNone/>
            </a:pPr>
            <a:r>
              <a:rPr lang="en-US" sz="1600" kern="0" dirty="0" smtClean="0">
                <a:latin typeface="Calibri" panose="020F0502020204030204" pitchFamily="34" charset="0"/>
              </a:rPr>
              <a:t>Initiatives</a:t>
            </a:r>
          </a:p>
          <a:p>
            <a:pPr lvl="1">
              <a:buFont typeface="Wingdings" panose="05000000000000000000" pitchFamily="2" charset="2"/>
              <a:buChar char="q"/>
            </a:pPr>
            <a:r>
              <a:rPr lang="en-US" sz="1100" dirty="0" smtClean="0">
                <a:solidFill>
                  <a:srgbClr val="FF0000"/>
                </a:solidFill>
                <a:latin typeface="Calibri" panose="020F0502020204030204" pitchFamily="34" charset="0"/>
              </a:rPr>
              <a:t>Reliability Plan is required to be approved by the ORS/OC every 3 years, ERCOT’s plan is up for its 3 year review in February 2017.  Initiate updates to the Reliability Plan and add to ORS and OC agenda beginning in December.  Approvals will take place at February ORS and March OC. (Hartmann, Landin)</a:t>
            </a:r>
          </a:p>
          <a:p>
            <a:pPr lvl="1">
              <a:buFont typeface="Wingdings" panose="05000000000000000000" pitchFamily="2" charset="2"/>
              <a:buChar char="q"/>
            </a:pPr>
            <a:r>
              <a:rPr lang="en-US" sz="1100" dirty="0" smtClean="0">
                <a:solidFill>
                  <a:srgbClr val="FF0000"/>
                </a:solidFill>
                <a:latin typeface="Calibri" panose="020F0502020204030204" pitchFamily="34" charset="0"/>
              </a:rPr>
              <a:t>Initiate revision to desk procedures in December (Frosch, Hartmann)</a:t>
            </a:r>
          </a:p>
          <a:p>
            <a:pPr lvl="1">
              <a:buFont typeface="Wingdings" panose="05000000000000000000" pitchFamily="2" charset="2"/>
              <a:buChar char="q"/>
            </a:pPr>
            <a:r>
              <a:rPr lang="en-US" sz="1100" dirty="0" smtClean="0">
                <a:solidFill>
                  <a:srgbClr val="FF0000"/>
                </a:solidFill>
                <a:latin typeface="Calibri" panose="020F0502020204030204" pitchFamily="34" charset="0"/>
              </a:rPr>
              <a:t>Initiate CFR </a:t>
            </a:r>
            <a:r>
              <a:rPr lang="en-US" sz="1100" dirty="0">
                <a:solidFill>
                  <a:srgbClr val="FF0000"/>
                </a:solidFill>
                <a:latin typeface="Calibri" panose="020F0502020204030204" pitchFamily="34" charset="0"/>
              </a:rPr>
              <a:t>updates for R2 and R3 </a:t>
            </a:r>
            <a:r>
              <a:rPr lang="en-US" sz="1100" dirty="0" smtClean="0">
                <a:solidFill>
                  <a:srgbClr val="FF0000"/>
                </a:solidFill>
                <a:latin typeface="Calibri" panose="020F0502020204030204" pitchFamily="34" charset="0"/>
              </a:rPr>
              <a:t>in 2Q’16 (Stout)</a:t>
            </a:r>
          </a:p>
          <a:p>
            <a:pPr lvl="1">
              <a:buFont typeface="Wingdings" panose="05000000000000000000" pitchFamily="2" charset="2"/>
              <a:buChar char="q"/>
            </a:pPr>
            <a:r>
              <a:rPr lang="en-US" sz="1100" dirty="0" smtClean="0">
                <a:solidFill>
                  <a:srgbClr val="FF0000"/>
                </a:solidFill>
                <a:latin typeface="Calibri" panose="020F0502020204030204" pitchFamily="34" charset="0"/>
              </a:rPr>
              <a:t>Initiate Alert review after procedures have been approved.  (Chad/Yvette)</a:t>
            </a:r>
            <a:endParaRPr lang="en-US" sz="1100" dirty="0">
              <a:solidFill>
                <a:srgbClr val="FF0000"/>
              </a:solidFill>
              <a:latin typeface="Calibri" panose="020F0502020204030204" pitchFamily="34" charset="0"/>
            </a:endParaRPr>
          </a:p>
          <a:p>
            <a:pPr marL="0" indent="0">
              <a:buNone/>
            </a:pPr>
            <a:r>
              <a:rPr lang="en-US" sz="1600" kern="0" dirty="0" smtClean="0">
                <a:latin typeface="Calibri" panose="020F0502020204030204" pitchFamily="34" charset="0"/>
              </a:rPr>
              <a:t>Estimated </a:t>
            </a:r>
            <a:r>
              <a:rPr lang="en-US" sz="1600" kern="0" dirty="0" smtClean="0">
                <a:latin typeface="Calibri" panose="020F0502020204030204" pitchFamily="34" charset="0"/>
              </a:rPr>
              <a:t>Cost</a:t>
            </a:r>
          </a:p>
          <a:p>
            <a:pPr lvl="1">
              <a:buFont typeface="Wingdings" panose="05000000000000000000" pitchFamily="2" charset="2"/>
              <a:buChar char="v"/>
            </a:pPr>
            <a:r>
              <a:rPr lang="en-US" sz="1100" dirty="0" smtClean="0">
                <a:latin typeface="Calibri" panose="020F0502020204030204" pitchFamily="34" charset="0"/>
              </a:rPr>
              <a:t>None</a:t>
            </a:r>
            <a:endParaRPr lang="en-US" sz="1100" dirty="0" smtClean="0">
              <a:latin typeface="Calibri" panose="020F0502020204030204" pitchFamily="34" charset="0"/>
            </a:endParaRPr>
          </a:p>
          <a:p>
            <a:pPr marL="0" indent="0">
              <a:buNone/>
            </a:pPr>
            <a:r>
              <a:rPr lang="en-US" sz="1600" kern="0" dirty="0" smtClean="0">
                <a:latin typeface="Calibri" panose="020F0502020204030204" pitchFamily="34" charset="0"/>
              </a:rPr>
              <a:t>Risks</a:t>
            </a:r>
          </a:p>
          <a:p>
            <a:pPr lvl="1">
              <a:buFont typeface="Wingdings" panose="05000000000000000000" pitchFamily="2" charset="2"/>
              <a:buChar char="v"/>
            </a:pPr>
            <a:r>
              <a:rPr lang="en-US" sz="1100" dirty="0">
                <a:latin typeface="Calibri" panose="020F0502020204030204" pitchFamily="34" charset="0"/>
              </a:rPr>
              <a:t>None</a:t>
            </a:r>
          </a:p>
          <a:p>
            <a:pPr marL="0" lvl="1" indent="0">
              <a:buNone/>
            </a:pPr>
            <a:r>
              <a:rPr lang="en-US" sz="1600" b="1" kern="0" dirty="0" smtClean="0">
                <a:latin typeface="Calibri" panose="020F0502020204030204" pitchFamily="34" charset="0"/>
              </a:rPr>
              <a:t>Upcoming </a:t>
            </a:r>
            <a:r>
              <a:rPr lang="en-US" sz="1600" b="1" kern="0" dirty="0">
                <a:latin typeface="Calibri" panose="020F0502020204030204" pitchFamily="34" charset="0"/>
              </a:rPr>
              <a:t>Readiness Milestones</a:t>
            </a:r>
          </a:p>
          <a:p>
            <a:pPr lvl="1">
              <a:buFont typeface="Wingdings" panose="05000000000000000000" pitchFamily="2" charset="2"/>
              <a:buChar char="ü"/>
            </a:pPr>
            <a:r>
              <a:rPr lang="en-US" sz="1200" dirty="0">
                <a:latin typeface="Calibri" panose="020F0502020204030204" pitchFamily="34" charset="0"/>
              </a:rPr>
              <a:t>Kick-off meeting </a:t>
            </a:r>
            <a:r>
              <a:rPr lang="en-US" sz="1200" dirty="0" smtClean="0">
                <a:latin typeface="Calibri" panose="020F0502020204030204" pitchFamily="34" charset="0"/>
              </a:rPr>
              <a:t>2/15/16</a:t>
            </a:r>
          </a:p>
          <a:p>
            <a:pPr marL="685800" lvl="2">
              <a:buFont typeface="Wingdings" panose="05000000000000000000" pitchFamily="2" charset="2"/>
              <a:buChar char="§"/>
            </a:pPr>
            <a:endParaRPr lang="en-US" sz="1200" dirty="0">
              <a:latin typeface="Calibri" panose="020F0502020204030204" pitchFamily="34" charset="0"/>
            </a:endParaRPr>
          </a:p>
          <a:p>
            <a:pPr>
              <a:buFont typeface="Wingdings" panose="05000000000000000000" pitchFamily="2" charset="2"/>
              <a:buChar char="v"/>
            </a:pPr>
            <a:endParaRPr lang="en-US" sz="1600" kern="0" dirty="0">
              <a:latin typeface="Calibri" panose="020F0502020204030204" pitchFamily="34" charset="0"/>
            </a:endParaRPr>
          </a:p>
        </p:txBody>
      </p:sp>
    </p:spTree>
    <p:extLst>
      <p:ext uri="{BB962C8B-B14F-4D97-AF65-F5344CB8AC3E}">
        <p14:creationId xmlns:p14="http://schemas.microsoft.com/office/powerpoint/2010/main" val="2755277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latin typeface="Calibri" panose="020F0502020204030204" pitchFamily="34" charset="0"/>
                <a:hlinkClick r:id="rId3"/>
              </a:rPr>
              <a:t>IRO-002-4 Reliability Coordination – Monitoring and Analysis</a:t>
            </a:r>
            <a:endParaRPr lang="en-US" sz="2400" b="1" dirty="0">
              <a:solidFill>
                <a:schemeClr val="accent1"/>
              </a:solidFill>
            </a:endParaRPr>
          </a:p>
        </p:txBody>
      </p:sp>
      <p:sp>
        <p:nvSpPr>
          <p:cNvPr id="3" name="Content Placeholder 2"/>
          <p:cNvSpPr>
            <a:spLocks noGrp="1"/>
          </p:cNvSpPr>
          <p:nvPr>
            <p:ph idx="1"/>
          </p:nvPr>
        </p:nvSpPr>
        <p:spPr>
          <a:xfrm>
            <a:off x="304800" y="937968"/>
            <a:ext cx="8534400" cy="4319832"/>
          </a:xfrm>
        </p:spPr>
        <p:txBody>
          <a:bodyPr/>
          <a:lstStyle/>
          <a:p>
            <a:pPr marL="0" indent="0">
              <a:buNone/>
            </a:pPr>
            <a:r>
              <a:rPr lang="en-US" sz="1600" b="1" kern="0" dirty="0" smtClean="0">
                <a:latin typeface="Calibri" panose="020F0502020204030204" pitchFamily="34" charset="0"/>
              </a:rPr>
              <a:t>Enforcement Date &amp; Applicability</a:t>
            </a:r>
            <a:endParaRPr lang="en-US" sz="1600" b="1" kern="0" dirty="0">
              <a:latin typeface="Calibri" panose="020F0502020204030204" pitchFamily="34" charset="0"/>
            </a:endParaRPr>
          </a:p>
          <a:p>
            <a:pPr lvl="1">
              <a:buFont typeface="Wingdings" panose="05000000000000000000" pitchFamily="2" charset="2"/>
              <a:buChar char="v"/>
            </a:pPr>
            <a:r>
              <a:rPr lang="en-US" sz="1200" dirty="0" smtClean="0">
                <a:latin typeface="Calibri" panose="020F0502020204030204" pitchFamily="34" charset="0"/>
              </a:rPr>
              <a:t>4/1/17</a:t>
            </a:r>
          </a:p>
          <a:p>
            <a:pPr lvl="1">
              <a:buFont typeface="Wingdings" panose="05000000000000000000" pitchFamily="2" charset="2"/>
              <a:buChar char="v"/>
            </a:pPr>
            <a:r>
              <a:rPr lang="en-US" sz="1200" dirty="0" smtClean="0">
                <a:latin typeface="Calibri" panose="020F0502020204030204" pitchFamily="34" charset="0"/>
              </a:rPr>
              <a:t>RC</a:t>
            </a:r>
            <a:endParaRPr lang="en-US" sz="1200" dirty="0">
              <a:latin typeface="Calibri" panose="020F0502020204030204" pitchFamily="34" charset="0"/>
            </a:endParaRPr>
          </a:p>
          <a:p>
            <a:pPr marL="0" indent="0">
              <a:buNone/>
            </a:pPr>
            <a:r>
              <a:rPr lang="en-US" sz="1600" b="1" kern="0" dirty="0">
                <a:latin typeface="Calibri" panose="020F0502020204030204" pitchFamily="34" charset="0"/>
              </a:rPr>
              <a:t>Significant Changes</a:t>
            </a:r>
          </a:p>
          <a:p>
            <a:pPr lvl="1">
              <a:buFont typeface="Wingdings" panose="05000000000000000000" pitchFamily="2" charset="2"/>
              <a:buChar char="v"/>
            </a:pPr>
            <a:r>
              <a:rPr lang="en-US" sz="1200" dirty="0">
                <a:latin typeface="Calibri" panose="020F0502020204030204" pitchFamily="34" charset="0"/>
              </a:rPr>
              <a:t>Aside from new definitions that are captured in IRO-010, minor language tweaks to standard language </a:t>
            </a:r>
          </a:p>
          <a:p>
            <a:pPr marL="0" indent="0">
              <a:buNone/>
            </a:pPr>
            <a:r>
              <a:rPr lang="en-US" sz="1600" b="1" kern="0" dirty="0" smtClean="0">
                <a:latin typeface="Calibri" panose="020F0502020204030204" pitchFamily="34" charset="0"/>
              </a:rPr>
              <a:t>Initiatives</a:t>
            </a:r>
            <a:endParaRPr lang="en-US" sz="1600" b="1" kern="0" dirty="0">
              <a:latin typeface="Calibri" panose="020F0502020204030204" pitchFamily="34" charset="0"/>
            </a:endParaRPr>
          </a:p>
          <a:p>
            <a:pPr lvl="1">
              <a:buFont typeface="Wingdings" panose="05000000000000000000" pitchFamily="2" charset="2"/>
              <a:buChar char="q"/>
            </a:pPr>
            <a:r>
              <a:rPr lang="en-US" sz="1200" dirty="0" smtClean="0">
                <a:solidFill>
                  <a:srgbClr val="FF0000"/>
                </a:solidFill>
                <a:latin typeface="Calibri" panose="020F0502020204030204" pitchFamily="34" charset="0"/>
              </a:rPr>
              <a:t>Initiate procedure updates in 4Q’16 (Colleen/Hartmann)</a:t>
            </a:r>
          </a:p>
          <a:p>
            <a:pPr lvl="1">
              <a:buFont typeface="Wingdings" panose="05000000000000000000" pitchFamily="2" charset="2"/>
              <a:buChar char="q"/>
            </a:pPr>
            <a:r>
              <a:rPr lang="en-US" sz="1200" dirty="0" smtClean="0">
                <a:solidFill>
                  <a:srgbClr val="FF0000"/>
                </a:solidFill>
                <a:latin typeface="Calibri" panose="020F0502020204030204" pitchFamily="34" charset="0"/>
              </a:rPr>
              <a:t>Initiate Control updates after procedure updates are complete (Chad/Yvette)</a:t>
            </a:r>
            <a:endParaRPr lang="en-US" sz="1200" dirty="0">
              <a:solidFill>
                <a:srgbClr val="FF0000"/>
              </a:solidFill>
              <a:latin typeface="Calibri" panose="020F0502020204030204" pitchFamily="34" charset="0"/>
            </a:endParaRPr>
          </a:p>
          <a:p>
            <a:pPr marL="457200" lvl="1" indent="0">
              <a:buNone/>
            </a:pPr>
            <a:endParaRPr lang="en-US" sz="1200" dirty="0">
              <a:latin typeface="Calibri" panose="020F0502020204030204" pitchFamily="34" charset="0"/>
            </a:endParaRPr>
          </a:p>
          <a:p>
            <a:pPr marL="0" indent="0">
              <a:buNone/>
            </a:pPr>
            <a:r>
              <a:rPr lang="en-US" sz="1600" b="1" kern="0" dirty="0" smtClean="0">
                <a:latin typeface="Calibri" panose="020F0502020204030204" pitchFamily="34" charset="0"/>
              </a:rPr>
              <a:t>Estimated </a:t>
            </a:r>
            <a:r>
              <a:rPr lang="en-US" sz="1600" b="1" kern="0" dirty="0">
                <a:latin typeface="Calibri" panose="020F0502020204030204" pitchFamily="34" charset="0"/>
              </a:rPr>
              <a:t>Cost</a:t>
            </a:r>
          </a:p>
          <a:p>
            <a:pPr lvl="1">
              <a:buFont typeface="Wingdings" panose="05000000000000000000" pitchFamily="2" charset="2"/>
              <a:buChar char="v"/>
            </a:pPr>
            <a:r>
              <a:rPr lang="en-US" sz="1200" dirty="0">
                <a:latin typeface="Calibri" panose="020F0502020204030204" pitchFamily="34" charset="0"/>
              </a:rPr>
              <a:t>O&amp;M</a:t>
            </a:r>
          </a:p>
          <a:p>
            <a:pPr marL="0" indent="0">
              <a:buNone/>
            </a:pPr>
            <a:r>
              <a:rPr lang="en-US" sz="1600" b="1" kern="0" dirty="0">
                <a:latin typeface="Calibri" panose="020F0502020204030204" pitchFamily="34" charset="0"/>
              </a:rPr>
              <a:t>Risks</a:t>
            </a:r>
          </a:p>
          <a:p>
            <a:pPr lvl="1">
              <a:buFont typeface="Wingdings" panose="05000000000000000000" pitchFamily="2" charset="2"/>
              <a:buChar char="v"/>
            </a:pPr>
            <a:r>
              <a:rPr lang="en-US" sz="1200" dirty="0">
                <a:latin typeface="Calibri" panose="020F0502020204030204" pitchFamily="34" charset="0"/>
              </a:rPr>
              <a:t>O&amp;M</a:t>
            </a:r>
          </a:p>
          <a:p>
            <a:pPr marL="0" lvl="1" indent="0">
              <a:buNone/>
            </a:pPr>
            <a:r>
              <a:rPr lang="en-US" sz="1600" b="1" kern="0" dirty="0" smtClean="0">
                <a:latin typeface="Calibri" panose="020F0502020204030204" pitchFamily="34" charset="0"/>
              </a:rPr>
              <a:t>Upcoming </a:t>
            </a:r>
            <a:r>
              <a:rPr lang="en-US" sz="1600" b="1" kern="0" dirty="0">
                <a:latin typeface="Calibri" panose="020F0502020204030204" pitchFamily="34" charset="0"/>
              </a:rPr>
              <a:t>Readiness Milestones</a:t>
            </a:r>
          </a:p>
          <a:p>
            <a:pPr lvl="1">
              <a:buFont typeface="Wingdings" panose="05000000000000000000" pitchFamily="2" charset="2"/>
              <a:buChar char="ü"/>
            </a:pPr>
            <a:r>
              <a:rPr lang="en-US" sz="1200" dirty="0">
                <a:latin typeface="Calibri" panose="020F0502020204030204" pitchFamily="34" charset="0"/>
              </a:rPr>
              <a:t>Kick-off meeting 2/15/16</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14</a:t>
            </a:fld>
            <a:endParaRPr lang="en-US"/>
          </a:p>
        </p:txBody>
      </p:sp>
    </p:spTree>
    <p:extLst>
      <p:ext uri="{BB962C8B-B14F-4D97-AF65-F5344CB8AC3E}">
        <p14:creationId xmlns:p14="http://schemas.microsoft.com/office/powerpoint/2010/main" val="5274525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latin typeface="Calibri" panose="020F0502020204030204" pitchFamily="34" charset="0"/>
                <a:hlinkClick r:id="rId3"/>
              </a:rPr>
              <a:t>IRO-008-2 RC Operational Analyses &amp; Real-time </a:t>
            </a:r>
            <a:r>
              <a:rPr lang="en-US" sz="2400" dirty="0" smtClean="0">
                <a:latin typeface="Calibri" panose="020F0502020204030204" pitchFamily="34" charset="0"/>
                <a:hlinkClick r:id="rId3"/>
              </a:rPr>
              <a:t>Assessments</a:t>
            </a:r>
            <a:r>
              <a:rPr lang="en-US" sz="2400" dirty="0" smtClean="0">
                <a:latin typeface="Calibri" panose="020F0502020204030204" pitchFamily="34" charset="0"/>
              </a:rPr>
              <a:t> </a:t>
            </a:r>
            <a:r>
              <a:rPr lang="en-US" sz="1400" i="1" dirty="0" smtClean="0">
                <a:solidFill>
                  <a:schemeClr val="tx1"/>
                </a:solidFill>
                <a:latin typeface="Calibri" panose="020F0502020204030204" pitchFamily="34" charset="0"/>
              </a:rPr>
              <a:t>(Related to TOP-002-4)</a:t>
            </a:r>
            <a:endParaRPr lang="en-US" sz="1400" i="1" dirty="0">
              <a:solidFill>
                <a:schemeClr val="tx1"/>
              </a:solidFill>
            </a:endParaRPr>
          </a:p>
        </p:txBody>
      </p:sp>
      <p:sp>
        <p:nvSpPr>
          <p:cNvPr id="6" name="Slide Number Placeholder 5"/>
          <p:cNvSpPr>
            <a:spLocks noGrp="1"/>
          </p:cNvSpPr>
          <p:nvPr>
            <p:ph type="sldNum" sz="quarter" idx="4"/>
          </p:nvPr>
        </p:nvSpPr>
        <p:spPr>
          <a:xfrm>
            <a:off x="8534400" y="6561138"/>
            <a:ext cx="457200" cy="212725"/>
          </a:xfrm>
        </p:spPr>
        <p:txBody>
          <a:bodyPr/>
          <a:lstStyle/>
          <a:p>
            <a:fld id="{1D93BD3E-1E9A-4970-A6F7-E7AC52762E0C}" type="slidenum">
              <a:rPr lang="en-US" smtClean="0"/>
              <a:t>15</a:t>
            </a:fld>
            <a:endParaRPr lang="en-US" dirty="0"/>
          </a:p>
        </p:txBody>
      </p:sp>
      <p:sp>
        <p:nvSpPr>
          <p:cNvPr id="7" name="Rectangle 3"/>
          <p:cNvSpPr txBox="1">
            <a:spLocks noChangeArrowheads="1"/>
          </p:cNvSpPr>
          <p:nvPr/>
        </p:nvSpPr>
        <p:spPr bwMode="auto">
          <a:xfrm>
            <a:off x="403749" y="952625"/>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Date &amp; Applicability</a:t>
            </a:r>
          </a:p>
          <a:p>
            <a:pPr lvl="1">
              <a:buFont typeface="Wingdings" panose="05000000000000000000" pitchFamily="2" charset="2"/>
              <a:buChar char="v"/>
            </a:pPr>
            <a:r>
              <a:rPr lang="en-US" sz="1200" dirty="0" smtClean="0">
                <a:latin typeface="Calibri" panose="020F0502020204030204" pitchFamily="34" charset="0"/>
              </a:rPr>
              <a:t>4/1/17</a:t>
            </a:r>
          </a:p>
          <a:p>
            <a:pPr lvl="1">
              <a:buFont typeface="Wingdings" panose="05000000000000000000" pitchFamily="2" charset="2"/>
              <a:buChar char="v"/>
            </a:pPr>
            <a:r>
              <a:rPr lang="en-US" sz="1200" dirty="0" smtClean="0">
                <a:latin typeface="Calibri" panose="020F0502020204030204" pitchFamily="34" charset="0"/>
              </a:rPr>
              <a:t>RC</a:t>
            </a:r>
            <a:endParaRPr lang="en-US" sz="1200" dirty="0">
              <a:latin typeface="Calibri" panose="020F0502020204030204" pitchFamily="34" charset="0"/>
            </a:endParaRPr>
          </a:p>
          <a:p>
            <a:pPr marL="0" indent="0">
              <a:buNone/>
            </a:pPr>
            <a:r>
              <a:rPr lang="en-US" sz="1600" kern="0" dirty="0" smtClean="0">
                <a:latin typeface="Calibri" panose="020F0502020204030204" pitchFamily="34" charset="0"/>
              </a:rPr>
              <a:t>Significant Changes</a:t>
            </a:r>
          </a:p>
          <a:p>
            <a:pPr lvl="1">
              <a:buFont typeface="Wingdings" panose="05000000000000000000" pitchFamily="2" charset="2"/>
              <a:buChar char="v"/>
            </a:pPr>
            <a:r>
              <a:rPr lang="en-US" sz="1200" dirty="0" smtClean="0">
                <a:latin typeface="Calibri" panose="020F0502020204030204" pitchFamily="34" charset="0"/>
              </a:rPr>
              <a:t>R2, </a:t>
            </a:r>
            <a:r>
              <a:rPr lang="en-US" sz="1200" b="1" dirty="0" smtClean="0">
                <a:latin typeface="Calibri" panose="020F0502020204030204" pitchFamily="34" charset="0"/>
              </a:rPr>
              <a:t>Coordinated</a:t>
            </a:r>
            <a:r>
              <a:rPr lang="en-US" sz="1200" dirty="0" smtClean="0">
                <a:latin typeface="Calibri" panose="020F0502020204030204" pitchFamily="34" charset="0"/>
              </a:rPr>
              <a:t> </a:t>
            </a:r>
            <a:r>
              <a:rPr lang="en-US" sz="1200" dirty="0">
                <a:latin typeface="Calibri" panose="020F0502020204030204" pitchFamily="34" charset="0"/>
              </a:rPr>
              <a:t>Operating Plan for next-day operations to address </a:t>
            </a:r>
            <a:r>
              <a:rPr lang="en-US" sz="1200" dirty="0" smtClean="0">
                <a:latin typeface="Calibri" panose="020F0502020204030204" pitchFamily="34" charset="0"/>
              </a:rPr>
              <a:t>SOL/IROLs </a:t>
            </a:r>
            <a:endParaRPr lang="en-US" sz="1200" dirty="0">
              <a:latin typeface="Calibri" panose="020F0502020204030204" pitchFamily="34" charset="0"/>
            </a:endParaRPr>
          </a:p>
          <a:p>
            <a:pPr lvl="1">
              <a:buFont typeface="Wingdings" panose="05000000000000000000" pitchFamily="2" charset="2"/>
              <a:buChar char="v"/>
            </a:pPr>
            <a:r>
              <a:rPr lang="en-US" sz="1200" dirty="0" smtClean="0">
                <a:latin typeface="Calibri" panose="020F0502020204030204" pitchFamily="34" charset="0"/>
              </a:rPr>
              <a:t>R3, Notify </a:t>
            </a:r>
            <a:r>
              <a:rPr lang="en-US" sz="1200" dirty="0">
                <a:latin typeface="Calibri" panose="020F0502020204030204" pitchFamily="34" charset="0"/>
              </a:rPr>
              <a:t>impacted entities as </a:t>
            </a:r>
            <a:r>
              <a:rPr lang="en-US" sz="1200" dirty="0" smtClean="0">
                <a:latin typeface="Calibri" panose="020F0502020204030204" pitchFamily="34" charset="0"/>
              </a:rPr>
              <a:t>to their role in Operating  Plan </a:t>
            </a:r>
            <a:endParaRPr lang="en-US" sz="1200" dirty="0">
              <a:latin typeface="Calibri" panose="020F0502020204030204" pitchFamily="34" charset="0"/>
            </a:endParaRPr>
          </a:p>
          <a:p>
            <a:pPr lvl="1">
              <a:buFont typeface="Wingdings" panose="05000000000000000000" pitchFamily="2" charset="2"/>
              <a:buChar char="v"/>
            </a:pPr>
            <a:r>
              <a:rPr lang="en-US" sz="1200" dirty="0" smtClean="0">
                <a:latin typeface="Calibri" panose="020F0502020204030204" pitchFamily="34" charset="0"/>
              </a:rPr>
              <a:t>R5, Notify </a:t>
            </a:r>
            <a:r>
              <a:rPr lang="en-US" sz="1200" dirty="0">
                <a:latin typeface="Calibri" panose="020F0502020204030204" pitchFamily="34" charset="0"/>
              </a:rPr>
              <a:t>impacted TOPs when Real-time assessment results show </a:t>
            </a:r>
            <a:r>
              <a:rPr lang="en-US" sz="1200" dirty="0" smtClean="0">
                <a:latin typeface="Calibri" panose="020F0502020204030204" pitchFamily="34" charset="0"/>
              </a:rPr>
              <a:t>exceedances.  Could the “NSA Active Constraints” posted on the MIS every 5 minutes be used to meet this requirement? </a:t>
            </a:r>
            <a:endParaRPr lang="en-US" sz="1200" dirty="0">
              <a:latin typeface="Calibri" panose="020F0502020204030204" pitchFamily="34" charset="0"/>
            </a:endParaRPr>
          </a:p>
          <a:p>
            <a:pPr lvl="1">
              <a:buFont typeface="Wingdings" panose="05000000000000000000" pitchFamily="2" charset="2"/>
              <a:buChar char="v"/>
            </a:pPr>
            <a:r>
              <a:rPr lang="en-US" sz="1200" dirty="0" smtClean="0">
                <a:latin typeface="Calibri" panose="020F0502020204030204" pitchFamily="34" charset="0"/>
              </a:rPr>
              <a:t>R6, Notify </a:t>
            </a:r>
            <a:r>
              <a:rPr lang="en-US" sz="1200" dirty="0">
                <a:latin typeface="Calibri" panose="020F0502020204030204" pitchFamily="34" charset="0"/>
              </a:rPr>
              <a:t>impacted TOPs when exceedances have been </a:t>
            </a:r>
            <a:r>
              <a:rPr lang="en-US" sz="1200" dirty="0" smtClean="0">
                <a:latin typeface="Calibri" panose="020F0502020204030204" pitchFamily="34" charset="0"/>
              </a:rPr>
              <a:t>mitigated.  Use same MIS posting as above? </a:t>
            </a:r>
            <a:endParaRPr lang="en-US" sz="1200" dirty="0">
              <a:latin typeface="Calibri" panose="020F0502020204030204" pitchFamily="34" charset="0"/>
            </a:endParaRPr>
          </a:p>
          <a:p>
            <a:pPr marL="0" indent="0">
              <a:buNone/>
            </a:pPr>
            <a:r>
              <a:rPr lang="en-US" sz="1600" kern="0" dirty="0" smtClean="0">
                <a:latin typeface="Calibri" panose="020F0502020204030204" pitchFamily="34" charset="0"/>
              </a:rPr>
              <a:t>Initiatives</a:t>
            </a:r>
          </a:p>
          <a:p>
            <a:pPr lvl="1">
              <a:buFont typeface="Wingdings" panose="05000000000000000000" pitchFamily="2" charset="2"/>
              <a:buChar char="q"/>
            </a:pPr>
            <a:r>
              <a:rPr lang="en-US" sz="1200" dirty="0">
                <a:solidFill>
                  <a:srgbClr val="FF0000"/>
                </a:solidFill>
                <a:latin typeface="Calibri" panose="020F0502020204030204" pitchFamily="34" charset="0"/>
              </a:rPr>
              <a:t>Coordinate Operating Plan (Thompson</a:t>
            </a:r>
            <a:r>
              <a:rPr lang="en-US" sz="1200" dirty="0" smtClean="0">
                <a:solidFill>
                  <a:srgbClr val="FF0000"/>
                </a:solidFill>
                <a:latin typeface="Calibri" panose="020F0502020204030204" pitchFamily="34" charset="0"/>
              </a:rPr>
              <a:t>)</a:t>
            </a:r>
          </a:p>
          <a:p>
            <a:pPr lvl="1">
              <a:buFont typeface="Wingdings" panose="05000000000000000000" pitchFamily="2" charset="2"/>
              <a:buChar char="q"/>
            </a:pPr>
            <a:r>
              <a:rPr lang="en-US" sz="1200" dirty="0" smtClean="0">
                <a:solidFill>
                  <a:srgbClr val="FF0000"/>
                </a:solidFill>
                <a:latin typeface="Calibri" panose="020F0502020204030204" pitchFamily="34" charset="0"/>
              </a:rPr>
              <a:t>Controls (Colleen/Yvette)</a:t>
            </a:r>
            <a:endParaRPr lang="en-US" sz="1200" dirty="0">
              <a:solidFill>
                <a:srgbClr val="FF0000"/>
              </a:solidFill>
              <a:latin typeface="Calibri" panose="020F0502020204030204" pitchFamily="34" charset="0"/>
            </a:endParaRPr>
          </a:p>
          <a:p>
            <a:pPr marL="457200" lvl="1" indent="0">
              <a:buNone/>
            </a:pPr>
            <a:endParaRPr lang="en-US" sz="1200" dirty="0" smtClean="0">
              <a:latin typeface="Calibri" panose="020F0502020204030204" pitchFamily="34" charset="0"/>
            </a:endParaRPr>
          </a:p>
          <a:p>
            <a:pPr marL="0" indent="0">
              <a:buNone/>
            </a:pPr>
            <a:r>
              <a:rPr lang="en-US" sz="1600" kern="0" dirty="0" smtClean="0">
                <a:latin typeface="Calibri" panose="020F0502020204030204" pitchFamily="34" charset="0"/>
              </a:rPr>
              <a:t>Estimated Cost</a:t>
            </a:r>
          </a:p>
          <a:p>
            <a:pPr lvl="1">
              <a:buFont typeface="Wingdings" panose="05000000000000000000" pitchFamily="2" charset="2"/>
              <a:buChar char="v"/>
            </a:pPr>
            <a:r>
              <a:rPr lang="en-US" sz="1200" dirty="0">
                <a:latin typeface="Calibri" panose="020F0502020204030204" pitchFamily="34" charset="0"/>
              </a:rPr>
              <a:t>O&amp;M</a:t>
            </a:r>
          </a:p>
          <a:p>
            <a:pPr marL="0" indent="0">
              <a:buNone/>
            </a:pPr>
            <a:r>
              <a:rPr lang="en-US" sz="1600" kern="0" dirty="0" smtClean="0">
                <a:latin typeface="Calibri" panose="020F0502020204030204" pitchFamily="34" charset="0"/>
              </a:rPr>
              <a:t>Risks</a:t>
            </a:r>
          </a:p>
          <a:p>
            <a:pPr lvl="1">
              <a:buFont typeface="Wingdings" panose="05000000000000000000" pitchFamily="2" charset="2"/>
              <a:buChar char="v"/>
            </a:pPr>
            <a:r>
              <a:rPr lang="en-US" sz="1200" dirty="0">
                <a:latin typeface="Calibri" panose="020F0502020204030204" pitchFamily="34" charset="0"/>
              </a:rPr>
              <a:t>None</a:t>
            </a:r>
          </a:p>
          <a:p>
            <a:pPr marL="0" lvl="1" indent="0">
              <a:buNone/>
            </a:pPr>
            <a:r>
              <a:rPr lang="en-US" sz="1600" b="1" kern="0" dirty="0">
                <a:latin typeface="Calibri" panose="020F0502020204030204" pitchFamily="34" charset="0"/>
              </a:rPr>
              <a:t>Upcoming Readiness Milestones</a:t>
            </a:r>
          </a:p>
          <a:p>
            <a:pPr lvl="1">
              <a:buFont typeface="Wingdings" panose="05000000000000000000" pitchFamily="2" charset="2"/>
              <a:buChar char="ü"/>
            </a:pPr>
            <a:r>
              <a:rPr lang="en-US" sz="1200" dirty="0">
                <a:latin typeface="Calibri" panose="020F0502020204030204" pitchFamily="34" charset="0"/>
              </a:rPr>
              <a:t>Kick-off meeting 2/15/16</a:t>
            </a:r>
          </a:p>
          <a:p>
            <a:pPr marL="685800" lvl="2">
              <a:buFont typeface="Wingdings" panose="05000000000000000000" pitchFamily="2" charset="2"/>
              <a:buChar char="§"/>
            </a:pPr>
            <a:endParaRPr lang="en-US" sz="1200" dirty="0">
              <a:latin typeface="Calibri" panose="020F0502020204030204" pitchFamily="34" charset="0"/>
            </a:endParaRPr>
          </a:p>
          <a:p>
            <a:pPr>
              <a:buFont typeface="Wingdings" panose="05000000000000000000" pitchFamily="2" charset="2"/>
              <a:buChar char="v"/>
            </a:pPr>
            <a:endParaRPr lang="en-US" sz="1600" kern="0" dirty="0">
              <a:latin typeface="Calibri" panose="020F0502020204030204" pitchFamily="34" charset="0"/>
            </a:endParaRPr>
          </a:p>
        </p:txBody>
      </p:sp>
    </p:spTree>
    <p:extLst>
      <p:ext uri="{BB962C8B-B14F-4D97-AF65-F5344CB8AC3E}">
        <p14:creationId xmlns:p14="http://schemas.microsoft.com/office/powerpoint/2010/main" val="2815777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latin typeface="Calibri" panose="020F0502020204030204" pitchFamily="34" charset="0"/>
                <a:hlinkClick r:id="rId3"/>
              </a:rPr>
              <a:t>TOP-002-4 – Operations Planning</a:t>
            </a:r>
            <a:r>
              <a:rPr lang="en-US" sz="2400" dirty="0" smtClean="0">
                <a:latin typeface="Calibri" panose="020F0502020204030204" pitchFamily="34" charset="0"/>
              </a:rPr>
              <a:t> </a:t>
            </a:r>
            <a:r>
              <a:rPr lang="en-US" sz="1400" i="1" dirty="0" smtClean="0">
                <a:solidFill>
                  <a:schemeClr val="tx1"/>
                </a:solidFill>
                <a:latin typeface="Calibri" panose="020F0502020204030204" pitchFamily="34" charset="0"/>
              </a:rPr>
              <a:t>(Related to IRO-008-2)</a:t>
            </a:r>
            <a:endParaRPr lang="en-US" sz="1400" b="1" i="1" dirty="0">
              <a:solidFill>
                <a:schemeClr val="tx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16</a:t>
            </a:fld>
            <a:endParaRPr lang="en-US" dirty="0"/>
          </a:p>
        </p:txBody>
      </p:sp>
      <p:sp>
        <p:nvSpPr>
          <p:cNvPr id="5" name="Rectangle 3"/>
          <p:cNvSpPr txBox="1">
            <a:spLocks noChangeArrowheads="1"/>
          </p:cNvSpPr>
          <p:nvPr/>
        </p:nvSpPr>
        <p:spPr bwMode="auto">
          <a:xfrm>
            <a:off x="381000" y="815182"/>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400" kern="0" dirty="0" smtClean="0">
                <a:latin typeface="Calibri" panose="020F0502020204030204" pitchFamily="34" charset="0"/>
              </a:rPr>
              <a:t>Enforcement Date &amp; Applicability</a:t>
            </a:r>
          </a:p>
          <a:p>
            <a:pPr lvl="1">
              <a:buFont typeface="Wingdings" panose="05000000000000000000" pitchFamily="2" charset="2"/>
              <a:buChar char="v"/>
            </a:pPr>
            <a:r>
              <a:rPr lang="en-US" sz="1100" dirty="0" smtClean="0">
                <a:latin typeface="Calibri" panose="020F0502020204030204" pitchFamily="34" charset="0"/>
              </a:rPr>
              <a:t>4/1/17</a:t>
            </a:r>
          </a:p>
          <a:p>
            <a:pPr lvl="1">
              <a:buFont typeface="Wingdings" panose="05000000000000000000" pitchFamily="2" charset="2"/>
              <a:buChar char="v"/>
            </a:pPr>
            <a:r>
              <a:rPr lang="en-US" sz="1100" dirty="0" smtClean="0">
                <a:latin typeface="Calibri" panose="020F0502020204030204" pitchFamily="34" charset="0"/>
              </a:rPr>
              <a:t>BA, TOP</a:t>
            </a:r>
          </a:p>
          <a:p>
            <a:pPr marL="0" indent="0">
              <a:buNone/>
            </a:pPr>
            <a:r>
              <a:rPr lang="en-US" sz="1400" kern="0" dirty="0" smtClean="0">
                <a:latin typeface="Calibri" panose="020F0502020204030204" pitchFamily="34" charset="0"/>
              </a:rPr>
              <a:t>Significant </a:t>
            </a:r>
            <a:r>
              <a:rPr lang="en-US" sz="1400" kern="0" dirty="0">
                <a:latin typeface="Calibri" panose="020F0502020204030204" pitchFamily="34" charset="0"/>
              </a:rPr>
              <a:t>Changes</a:t>
            </a:r>
          </a:p>
          <a:p>
            <a:pPr lvl="1">
              <a:buFont typeface="Wingdings" panose="05000000000000000000" pitchFamily="2" charset="2"/>
              <a:buChar char="v"/>
            </a:pPr>
            <a:r>
              <a:rPr lang="en-US" sz="1100" dirty="0" smtClean="0">
                <a:latin typeface="Calibri" panose="020F0502020204030204" pitchFamily="34" charset="0"/>
              </a:rPr>
              <a:t>R2 Each TO </a:t>
            </a:r>
            <a:r>
              <a:rPr lang="en-US" sz="1100" dirty="0">
                <a:latin typeface="Calibri" panose="020F0502020204030204" pitchFamily="34" charset="0"/>
              </a:rPr>
              <a:t>shall have an Operating </a:t>
            </a:r>
            <a:r>
              <a:rPr lang="en-US" sz="1100" dirty="0" smtClean="0">
                <a:latin typeface="Calibri" panose="020F0502020204030204" pitchFamily="34" charset="0"/>
              </a:rPr>
              <a:t>Plan </a:t>
            </a:r>
            <a:r>
              <a:rPr lang="en-US" sz="1100" dirty="0">
                <a:latin typeface="Calibri" panose="020F0502020204030204" pitchFamily="34" charset="0"/>
              </a:rPr>
              <a:t>for next‐day operations </a:t>
            </a:r>
            <a:r>
              <a:rPr lang="en-US" sz="1100" dirty="0" smtClean="0">
                <a:latin typeface="Calibri" panose="020F0502020204030204" pitchFamily="34" charset="0"/>
              </a:rPr>
              <a:t>to address </a:t>
            </a:r>
            <a:r>
              <a:rPr lang="en-US" sz="1100" dirty="0">
                <a:latin typeface="Calibri" panose="020F0502020204030204" pitchFamily="34" charset="0"/>
              </a:rPr>
              <a:t>potential </a:t>
            </a:r>
            <a:r>
              <a:rPr lang="en-US" sz="1100" dirty="0" smtClean="0">
                <a:latin typeface="Calibri" panose="020F0502020204030204" pitchFamily="34" charset="0"/>
              </a:rPr>
              <a:t>System Operating </a:t>
            </a:r>
            <a:r>
              <a:rPr lang="en-US" sz="1100" dirty="0">
                <a:latin typeface="Calibri" panose="020F0502020204030204" pitchFamily="34" charset="0"/>
              </a:rPr>
              <a:t>Limit (SOL) exceedances identified as a result </a:t>
            </a:r>
            <a:r>
              <a:rPr lang="en-US" sz="1100" dirty="0" smtClean="0">
                <a:latin typeface="Calibri" panose="020F0502020204030204" pitchFamily="34" charset="0"/>
              </a:rPr>
              <a:t>of its </a:t>
            </a:r>
            <a:r>
              <a:rPr lang="en-US" sz="1100" dirty="0">
                <a:latin typeface="Calibri" panose="020F0502020204030204" pitchFamily="34" charset="0"/>
              </a:rPr>
              <a:t>Operational Planning </a:t>
            </a:r>
            <a:r>
              <a:rPr lang="en-US" sz="1100" dirty="0" smtClean="0">
                <a:latin typeface="Calibri" panose="020F0502020204030204" pitchFamily="34" charset="0"/>
              </a:rPr>
              <a:t>Analysis </a:t>
            </a:r>
            <a:endParaRPr lang="en-US" sz="1100" dirty="0">
              <a:latin typeface="Calibri" panose="020F0502020204030204" pitchFamily="34" charset="0"/>
            </a:endParaRPr>
          </a:p>
          <a:p>
            <a:pPr lvl="1">
              <a:buFont typeface="Wingdings" panose="05000000000000000000" pitchFamily="2" charset="2"/>
              <a:buChar char="v"/>
            </a:pPr>
            <a:r>
              <a:rPr lang="en-US" sz="1100" dirty="0" smtClean="0">
                <a:latin typeface="Calibri" panose="020F0502020204030204" pitchFamily="34" charset="0"/>
              </a:rPr>
              <a:t>R3 </a:t>
            </a:r>
            <a:r>
              <a:rPr lang="en-US" sz="1100" dirty="0">
                <a:latin typeface="Calibri" panose="020F0502020204030204" pitchFamily="34" charset="0"/>
              </a:rPr>
              <a:t>Each </a:t>
            </a:r>
            <a:r>
              <a:rPr lang="en-US" sz="1100" dirty="0" smtClean="0">
                <a:latin typeface="Calibri" panose="020F0502020204030204" pitchFamily="34" charset="0"/>
              </a:rPr>
              <a:t>TO </a:t>
            </a:r>
            <a:r>
              <a:rPr lang="en-US" sz="1100" dirty="0">
                <a:latin typeface="Calibri" panose="020F0502020204030204" pitchFamily="34" charset="0"/>
              </a:rPr>
              <a:t>shall notify entities identified in the Operating Plan(s) cited in Requirement </a:t>
            </a:r>
            <a:r>
              <a:rPr lang="en-US" sz="1100" dirty="0" smtClean="0">
                <a:latin typeface="Calibri" panose="020F0502020204030204" pitchFamily="34" charset="0"/>
              </a:rPr>
              <a:t>R2 </a:t>
            </a:r>
            <a:r>
              <a:rPr lang="en-US" sz="1100" dirty="0">
                <a:latin typeface="Calibri" panose="020F0502020204030204" pitchFamily="34" charset="0"/>
              </a:rPr>
              <a:t>as to their role in those </a:t>
            </a:r>
            <a:r>
              <a:rPr lang="en-US" sz="1100" dirty="0" smtClean="0">
                <a:latin typeface="Calibri" panose="020F0502020204030204" pitchFamily="34" charset="0"/>
              </a:rPr>
              <a:t>plan </a:t>
            </a:r>
            <a:endParaRPr lang="en-US" sz="1100" dirty="0">
              <a:latin typeface="Calibri" panose="020F0502020204030204" pitchFamily="34" charset="0"/>
            </a:endParaRPr>
          </a:p>
          <a:p>
            <a:pPr lvl="1">
              <a:buFont typeface="Wingdings" panose="05000000000000000000" pitchFamily="2" charset="2"/>
              <a:buChar char="v"/>
            </a:pPr>
            <a:r>
              <a:rPr lang="en-US" sz="1100" dirty="0" smtClean="0">
                <a:latin typeface="Calibri" panose="020F0502020204030204" pitchFamily="34" charset="0"/>
              </a:rPr>
              <a:t>R4 </a:t>
            </a:r>
            <a:r>
              <a:rPr lang="en-US" sz="1100" dirty="0">
                <a:latin typeface="Calibri" panose="020F0502020204030204" pitchFamily="34" charset="0"/>
              </a:rPr>
              <a:t>Each </a:t>
            </a:r>
            <a:r>
              <a:rPr lang="en-US" sz="1100" dirty="0" smtClean="0">
                <a:latin typeface="Calibri" panose="020F0502020204030204" pitchFamily="34" charset="0"/>
              </a:rPr>
              <a:t>BA </a:t>
            </a:r>
            <a:r>
              <a:rPr lang="en-US" sz="1100" dirty="0">
                <a:latin typeface="Calibri" panose="020F0502020204030204" pitchFamily="34" charset="0"/>
              </a:rPr>
              <a:t>shall have an Operating Plan(s) for the next‐day </a:t>
            </a:r>
            <a:r>
              <a:rPr lang="en-US" sz="1100" dirty="0" smtClean="0">
                <a:latin typeface="Calibri" panose="020F0502020204030204" pitchFamily="34" charset="0"/>
              </a:rPr>
              <a:t>that addresses expected generation resource commitment and dispatch, Interchange scheduling, demand patterns, capacity and energy reserve requirements, including deliverability capability </a:t>
            </a:r>
          </a:p>
          <a:p>
            <a:pPr lvl="1">
              <a:buFont typeface="Wingdings" panose="05000000000000000000" pitchFamily="2" charset="2"/>
              <a:buChar char="v"/>
            </a:pPr>
            <a:r>
              <a:rPr lang="en-US" sz="1100" dirty="0" smtClean="0">
                <a:latin typeface="Calibri" panose="020F0502020204030204" pitchFamily="34" charset="0"/>
              </a:rPr>
              <a:t>R5 Each BA </a:t>
            </a:r>
            <a:r>
              <a:rPr lang="en-US" sz="1100" dirty="0">
                <a:latin typeface="Calibri" panose="020F0502020204030204" pitchFamily="34" charset="0"/>
              </a:rPr>
              <a:t>shall notify entities identified in the Operating Plan(s) cited </a:t>
            </a:r>
            <a:r>
              <a:rPr lang="en-US" sz="1100" dirty="0" smtClean="0">
                <a:latin typeface="Calibri" panose="020F0502020204030204" pitchFamily="34" charset="0"/>
              </a:rPr>
              <a:t>in Requirement </a:t>
            </a:r>
            <a:r>
              <a:rPr lang="en-US" sz="1100" dirty="0">
                <a:latin typeface="Calibri" panose="020F0502020204030204" pitchFamily="34" charset="0"/>
              </a:rPr>
              <a:t>R4 as to their role in those </a:t>
            </a:r>
            <a:r>
              <a:rPr lang="en-US" sz="1100" dirty="0" smtClean="0">
                <a:latin typeface="Calibri" panose="020F0502020204030204" pitchFamily="34" charset="0"/>
              </a:rPr>
              <a:t>plan </a:t>
            </a:r>
          </a:p>
          <a:p>
            <a:pPr lvl="1">
              <a:buFont typeface="Wingdings" panose="05000000000000000000" pitchFamily="2" charset="2"/>
              <a:buChar char="v"/>
            </a:pPr>
            <a:r>
              <a:rPr lang="en-US" sz="1100" dirty="0" smtClean="0">
                <a:latin typeface="Calibri" panose="020F0502020204030204" pitchFamily="34" charset="0"/>
              </a:rPr>
              <a:t>R6 Each TO </a:t>
            </a:r>
            <a:r>
              <a:rPr lang="en-US" sz="1100" dirty="0">
                <a:latin typeface="Calibri" panose="020F0502020204030204" pitchFamily="34" charset="0"/>
              </a:rPr>
              <a:t>shall provide its Operating Plan(s) for next‐day </a:t>
            </a:r>
            <a:r>
              <a:rPr lang="en-US" sz="1100" dirty="0" smtClean="0">
                <a:latin typeface="Calibri" panose="020F0502020204030204" pitchFamily="34" charset="0"/>
              </a:rPr>
              <a:t>operations identified </a:t>
            </a:r>
            <a:r>
              <a:rPr lang="en-US" sz="1100" dirty="0">
                <a:latin typeface="Calibri" panose="020F0502020204030204" pitchFamily="34" charset="0"/>
              </a:rPr>
              <a:t>in Requirement R2 to its </a:t>
            </a:r>
            <a:r>
              <a:rPr lang="en-US" sz="1100" dirty="0" smtClean="0">
                <a:latin typeface="Calibri" panose="020F0502020204030204" pitchFamily="34" charset="0"/>
              </a:rPr>
              <a:t>RC</a:t>
            </a:r>
            <a:endParaRPr lang="en-US" sz="1100" dirty="0">
              <a:latin typeface="Calibri" panose="020F0502020204030204" pitchFamily="34" charset="0"/>
            </a:endParaRPr>
          </a:p>
          <a:p>
            <a:pPr marL="0" indent="0">
              <a:buNone/>
            </a:pPr>
            <a:r>
              <a:rPr lang="en-US" sz="1400" kern="0" dirty="0">
                <a:latin typeface="Calibri" panose="020F0502020204030204" pitchFamily="34" charset="0"/>
              </a:rPr>
              <a:t>Initiatives</a:t>
            </a:r>
          </a:p>
          <a:p>
            <a:pPr lvl="1">
              <a:buFont typeface="Wingdings" panose="05000000000000000000" pitchFamily="2" charset="2"/>
              <a:buChar char="q"/>
            </a:pPr>
            <a:r>
              <a:rPr lang="en-US" sz="1200" dirty="0" smtClean="0">
                <a:solidFill>
                  <a:srgbClr val="FF0000"/>
                </a:solidFill>
                <a:latin typeface="Calibri" panose="020F0502020204030204" pitchFamily="34" charset="0"/>
              </a:rPr>
              <a:t>Initiate updates to procedures </a:t>
            </a:r>
            <a:r>
              <a:rPr lang="en-US" sz="1200" dirty="0">
                <a:solidFill>
                  <a:srgbClr val="FF0000"/>
                </a:solidFill>
                <a:latin typeface="Calibri" panose="020F0502020204030204" pitchFamily="34" charset="0"/>
              </a:rPr>
              <a:t>and </a:t>
            </a:r>
            <a:r>
              <a:rPr lang="en-US" sz="1200" dirty="0" smtClean="0">
                <a:solidFill>
                  <a:srgbClr val="FF0000"/>
                </a:solidFill>
                <a:latin typeface="Calibri" panose="020F0502020204030204" pitchFamily="34" charset="0"/>
              </a:rPr>
              <a:t>evidence in 4Q’16</a:t>
            </a:r>
            <a:endParaRPr lang="en-US" sz="1200" dirty="0">
              <a:solidFill>
                <a:srgbClr val="FF0000"/>
              </a:solidFill>
              <a:latin typeface="Calibri" panose="020F0502020204030204" pitchFamily="34" charset="0"/>
            </a:endParaRPr>
          </a:p>
          <a:p>
            <a:pPr lvl="1">
              <a:buFont typeface="Wingdings" panose="05000000000000000000" pitchFamily="2" charset="2"/>
              <a:buChar char="q"/>
            </a:pPr>
            <a:r>
              <a:rPr lang="en-US" sz="1200" dirty="0" smtClean="0">
                <a:solidFill>
                  <a:srgbClr val="FF0000"/>
                </a:solidFill>
                <a:latin typeface="Calibri" panose="020F0502020204030204" pitchFamily="34" charset="0"/>
              </a:rPr>
              <a:t>Initiate CFR updates in 3Q’16 </a:t>
            </a:r>
            <a:r>
              <a:rPr lang="en-US" sz="1200" dirty="0">
                <a:solidFill>
                  <a:srgbClr val="FF0000"/>
                </a:solidFill>
                <a:latin typeface="Calibri" panose="020F0502020204030204" pitchFamily="34" charset="0"/>
              </a:rPr>
              <a:t>R1, R2, R3, R6 (Stout</a:t>
            </a:r>
            <a:r>
              <a:rPr lang="en-US" sz="1200" dirty="0" smtClean="0">
                <a:solidFill>
                  <a:srgbClr val="FF0000"/>
                </a:solidFill>
                <a:latin typeface="Calibri" panose="020F0502020204030204" pitchFamily="34" charset="0"/>
              </a:rPr>
              <a:t>) – </a:t>
            </a:r>
            <a:r>
              <a:rPr lang="en-US" sz="1200" dirty="0" smtClean="0">
                <a:solidFill>
                  <a:srgbClr val="00B050"/>
                </a:solidFill>
                <a:latin typeface="Calibri" panose="020F0502020204030204" pitchFamily="34" charset="0"/>
              </a:rPr>
              <a:t>in progress</a:t>
            </a:r>
          </a:p>
          <a:p>
            <a:pPr lvl="1">
              <a:buFont typeface="Wingdings" panose="05000000000000000000" pitchFamily="2" charset="2"/>
              <a:buChar char="q"/>
            </a:pPr>
            <a:r>
              <a:rPr lang="en-US" sz="1200" dirty="0" smtClean="0">
                <a:solidFill>
                  <a:srgbClr val="FF0000"/>
                </a:solidFill>
                <a:latin typeface="Calibri" panose="020F0502020204030204" pitchFamily="34" charset="0"/>
              </a:rPr>
              <a:t>Controls (Colleen/Yvette)</a:t>
            </a:r>
          </a:p>
          <a:p>
            <a:pPr marL="0" indent="0">
              <a:buNone/>
            </a:pPr>
            <a:r>
              <a:rPr lang="en-US" sz="1400" kern="0" dirty="0" smtClean="0">
                <a:latin typeface="Calibri" panose="020F0502020204030204" pitchFamily="34" charset="0"/>
              </a:rPr>
              <a:t>Estimated </a:t>
            </a:r>
            <a:r>
              <a:rPr lang="en-US" sz="1400" kern="0" dirty="0">
                <a:latin typeface="Calibri" panose="020F0502020204030204" pitchFamily="34" charset="0"/>
              </a:rPr>
              <a:t>Cost</a:t>
            </a:r>
          </a:p>
          <a:p>
            <a:pPr lvl="1">
              <a:buFont typeface="Wingdings" panose="05000000000000000000" pitchFamily="2" charset="2"/>
              <a:buChar char="v"/>
            </a:pPr>
            <a:r>
              <a:rPr lang="en-US" sz="1100" dirty="0" smtClean="0">
                <a:latin typeface="Calibri" panose="020F0502020204030204" pitchFamily="34" charset="0"/>
              </a:rPr>
              <a:t>O&amp;M</a:t>
            </a:r>
          </a:p>
          <a:p>
            <a:pPr marL="0" indent="0">
              <a:buNone/>
            </a:pPr>
            <a:r>
              <a:rPr lang="en-US" sz="1400" kern="0" dirty="0" smtClean="0">
                <a:latin typeface="Calibri" panose="020F0502020204030204" pitchFamily="34" charset="0"/>
              </a:rPr>
              <a:t>Risks</a:t>
            </a:r>
          </a:p>
          <a:p>
            <a:pPr lvl="1">
              <a:buFont typeface="Wingdings" panose="05000000000000000000" pitchFamily="2" charset="2"/>
              <a:buChar char="v"/>
            </a:pPr>
            <a:r>
              <a:rPr lang="en-US" sz="1100" dirty="0" smtClean="0">
                <a:latin typeface="Calibri" panose="020F0502020204030204" pitchFamily="34" charset="0"/>
              </a:rPr>
              <a:t>None</a:t>
            </a:r>
            <a:endParaRPr lang="en-US" sz="1400" kern="0" dirty="0">
              <a:latin typeface="Calibri" panose="020F0502020204030204" pitchFamily="34" charset="0"/>
            </a:endParaRPr>
          </a:p>
          <a:p>
            <a:pPr marL="0" lvl="1" indent="0">
              <a:buNone/>
            </a:pPr>
            <a:r>
              <a:rPr lang="en-US" sz="1400" b="1" kern="0" dirty="0" smtClean="0">
                <a:latin typeface="Calibri" panose="020F0502020204030204" pitchFamily="34" charset="0"/>
              </a:rPr>
              <a:t>Upcoming </a:t>
            </a:r>
            <a:r>
              <a:rPr lang="en-US" sz="1400" b="1" kern="0" dirty="0">
                <a:latin typeface="Calibri" panose="020F0502020204030204" pitchFamily="34" charset="0"/>
              </a:rPr>
              <a:t>Readiness Milestones</a:t>
            </a:r>
          </a:p>
          <a:p>
            <a:pPr lvl="1">
              <a:buFont typeface="Wingdings" panose="05000000000000000000" pitchFamily="2" charset="2"/>
              <a:buChar char="ü"/>
            </a:pPr>
            <a:r>
              <a:rPr lang="en-US" sz="1100" dirty="0">
                <a:latin typeface="Calibri" panose="020F0502020204030204" pitchFamily="34" charset="0"/>
              </a:rPr>
              <a:t>Kick-off meeting 2/15/16</a:t>
            </a:r>
          </a:p>
          <a:p>
            <a:pPr>
              <a:buFont typeface="Wingdings" panose="05000000000000000000" pitchFamily="2" charset="2"/>
              <a:buChar char="v"/>
            </a:pPr>
            <a:endParaRPr lang="en-US" sz="1600" kern="0" dirty="0">
              <a:latin typeface="Calibri" panose="020F0502020204030204" pitchFamily="34" charset="0"/>
            </a:endParaRPr>
          </a:p>
        </p:txBody>
      </p:sp>
    </p:spTree>
    <p:extLst>
      <p:ext uri="{BB962C8B-B14F-4D97-AF65-F5344CB8AC3E}">
        <p14:creationId xmlns:p14="http://schemas.microsoft.com/office/powerpoint/2010/main" val="23710546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latin typeface="Calibri" panose="020F0502020204030204" pitchFamily="34" charset="0"/>
                <a:hlinkClick r:id="rId3"/>
              </a:rPr>
              <a:t>IRO-014-3 Coordination Among Reliability Coordinators</a:t>
            </a:r>
            <a:endParaRPr lang="en-US" sz="2400" b="1" dirty="0">
              <a:solidFill>
                <a:schemeClr val="accent1"/>
              </a:solidFill>
            </a:endParaRPr>
          </a:p>
        </p:txBody>
      </p:sp>
      <p:sp>
        <p:nvSpPr>
          <p:cNvPr id="6" name="Slide Number Placeholder 5"/>
          <p:cNvSpPr>
            <a:spLocks noGrp="1"/>
          </p:cNvSpPr>
          <p:nvPr>
            <p:ph type="sldNum" sz="quarter" idx="4"/>
          </p:nvPr>
        </p:nvSpPr>
        <p:spPr>
          <a:xfrm>
            <a:off x="8581041" y="6561138"/>
            <a:ext cx="410559" cy="212725"/>
          </a:xfrm>
        </p:spPr>
        <p:txBody>
          <a:bodyPr/>
          <a:lstStyle/>
          <a:p>
            <a:fld id="{1D93BD3E-1E9A-4970-A6F7-E7AC52762E0C}" type="slidenum">
              <a:rPr lang="en-US" smtClean="0"/>
              <a:t>17</a:t>
            </a:fld>
            <a:endParaRPr lang="en-US" dirty="0"/>
          </a:p>
        </p:txBody>
      </p:sp>
      <p:sp>
        <p:nvSpPr>
          <p:cNvPr id="7" name="Rectangle 3"/>
          <p:cNvSpPr txBox="1">
            <a:spLocks noChangeArrowheads="1"/>
          </p:cNvSpPr>
          <p:nvPr/>
        </p:nvSpPr>
        <p:spPr bwMode="auto">
          <a:xfrm>
            <a:off x="307515" y="741436"/>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Date &amp; Applicability  </a:t>
            </a:r>
          </a:p>
          <a:p>
            <a:pPr lvl="1">
              <a:buFont typeface="Wingdings" panose="05000000000000000000" pitchFamily="2" charset="2"/>
              <a:buChar char="v"/>
            </a:pPr>
            <a:r>
              <a:rPr lang="en-US" sz="1200" dirty="0" smtClean="0">
                <a:latin typeface="Calibri" panose="020F0502020204030204" pitchFamily="34" charset="0"/>
              </a:rPr>
              <a:t>4/1/17</a:t>
            </a:r>
          </a:p>
          <a:p>
            <a:pPr lvl="1">
              <a:buFont typeface="Wingdings" panose="05000000000000000000" pitchFamily="2" charset="2"/>
              <a:buChar char="v"/>
            </a:pPr>
            <a:r>
              <a:rPr lang="en-US" sz="1200" dirty="0" smtClean="0">
                <a:latin typeface="Calibri" panose="020F0502020204030204" pitchFamily="34" charset="0"/>
              </a:rPr>
              <a:t>RC</a:t>
            </a:r>
            <a:endParaRPr lang="en-US" sz="1200" dirty="0">
              <a:latin typeface="Calibri" panose="020F0502020204030204" pitchFamily="34" charset="0"/>
            </a:endParaRPr>
          </a:p>
          <a:p>
            <a:pPr marL="0" indent="0">
              <a:buNone/>
            </a:pPr>
            <a:r>
              <a:rPr lang="en-US" sz="1600" kern="0" dirty="0" smtClean="0">
                <a:latin typeface="Calibri" panose="020F0502020204030204" pitchFamily="34" charset="0"/>
              </a:rPr>
              <a:t>Significant Changes</a:t>
            </a:r>
          </a:p>
          <a:p>
            <a:pPr lvl="1">
              <a:buFont typeface="Wingdings" panose="05000000000000000000" pitchFamily="2" charset="2"/>
              <a:buChar char="v"/>
            </a:pPr>
            <a:r>
              <a:rPr lang="en-US" sz="1200" dirty="0" smtClean="0">
                <a:latin typeface="Calibri" panose="020F0502020204030204" pitchFamily="34" charset="0"/>
              </a:rPr>
              <a:t>Not applicable for ERCOT but want to ensure the RC to RC agreements could complete with this</a:t>
            </a:r>
            <a:endParaRPr lang="en-US" sz="1200" dirty="0">
              <a:latin typeface="Calibri" panose="020F0502020204030204" pitchFamily="34" charset="0"/>
            </a:endParaRPr>
          </a:p>
          <a:p>
            <a:pPr marL="0" indent="0">
              <a:buNone/>
            </a:pPr>
            <a:r>
              <a:rPr lang="en-US" sz="1600" kern="0" dirty="0" smtClean="0">
                <a:latin typeface="Calibri" panose="020F0502020204030204" pitchFamily="34" charset="0"/>
              </a:rPr>
              <a:t>Initiatives</a:t>
            </a:r>
          </a:p>
          <a:p>
            <a:pPr lvl="1">
              <a:buFont typeface="Wingdings" panose="05000000000000000000" pitchFamily="2" charset="2"/>
              <a:buChar char="q"/>
            </a:pPr>
            <a:r>
              <a:rPr lang="en-US" sz="1200" dirty="0">
                <a:solidFill>
                  <a:srgbClr val="FF0000"/>
                </a:solidFill>
                <a:latin typeface="Calibri" panose="020F0502020204030204" pitchFamily="34" charset="0"/>
              </a:rPr>
              <a:t>RC to RC  Agreements </a:t>
            </a:r>
            <a:endParaRPr lang="en-US" sz="1200" dirty="0" smtClean="0">
              <a:latin typeface="Calibri" panose="020F0502020204030204" pitchFamily="34" charset="0"/>
            </a:endParaRPr>
          </a:p>
          <a:p>
            <a:pPr marL="0" indent="0">
              <a:buNone/>
            </a:pPr>
            <a:r>
              <a:rPr lang="en-US" sz="1600" kern="0" dirty="0" smtClean="0">
                <a:latin typeface="Calibri" panose="020F0502020204030204" pitchFamily="34" charset="0"/>
              </a:rPr>
              <a:t>Estimated </a:t>
            </a:r>
            <a:r>
              <a:rPr lang="en-US" sz="1600" kern="0" dirty="0" smtClean="0">
                <a:latin typeface="Calibri" panose="020F0502020204030204" pitchFamily="34" charset="0"/>
              </a:rPr>
              <a:t>Cost</a:t>
            </a:r>
          </a:p>
          <a:p>
            <a:pPr lvl="1">
              <a:buFont typeface="Wingdings" panose="05000000000000000000" pitchFamily="2" charset="2"/>
              <a:buChar char="v"/>
            </a:pPr>
            <a:r>
              <a:rPr lang="en-US" sz="1200" dirty="0" smtClean="0">
                <a:latin typeface="Calibri" panose="020F0502020204030204" pitchFamily="34" charset="0"/>
              </a:rPr>
              <a:t>O&amp;M</a:t>
            </a:r>
          </a:p>
          <a:p>
            <a:pPr marL="0" indent="0">
              <a:buNone/>
            </a:pPr>
            <a:r>
              <a:rPr lang="en-US" sz="1600" kern="0" dirty="0" smtClean="0">
                <a:latin typeface="Calibri" panose="020F0502020204030204" pitchFamily="34" charset="0"/>
              </a:rPr>
              <a:t>Risks</a:t>
            </a:r>
            <a:endParaRPr lang="en-US" sz="1600" kern="0" dirty="0">
              <a:latin typeface="Calibri" panose="020F0502020204030204" pitchFamily="34" charset="0"/>
            </a:endParaRPr>
          </a:p>
          <a:p>
            <a:pPr marL="685800" lvl="2">
              <a:buFont typeface="Wingdings" panose="05000000000000000000" pitchFamily="2" charset="2"/>
              <a:buChar char="v"/>
            </a:pPr>
            <a:r>
              <a:rPr lang="en-US" sz="1200" dirty="0" smtClean="0">
                <a:latin typeface="Calibri" panose="020F0502020204030204" pitchFamily="34" charset="0"/>
              </a:rPr>
              <a:t>None</a:t>
            </a:r>
          </a:p>
          <a:p>
            <a:pPr marL="0" lvl="1" indent="0">
              <a:buNone/>
            </a:pPr>
            <a:r>
              <a:rPr lang="en-US" sz="1600" b="1" kern="0" dirty="0">
                <a:latin typeface="Calibri" panose="020F0502020204030204" pitchFamily="34" charset="0"/>
              </a:rPr>
              <a:t>Upcoming Readiness Milestones</a:t>
            </a:r>
          </a:p>
          <a:p>
            <a:pPr lvl="1">
              <a:buFont typeface="Wingdings" panose="05000000000000000000" pitchFamily="2" charset="2"/>
              <a:buChar char="ü"/>
            </a:pPr>
            <a:r>
              <a:rPr lang="en-US" sz="1200" dirty="0" smtClean="0">
                <a:latin typeface="Calibri" panose="020F0502020204030204" pitchFamily="34" charset="0"/>
              </a:rPr>
              <a:t>Kick-off </a:t>
            </a:r>
            <a:r>
              <a:rPr lang="en-US" sz="1200" dirty="0">
                <a:latin typeface="Calibri" panose="020F0502020204030204" pitchFamily="34" charset="0"/>
              </a:rPr>
              <a:t>in Feb</a:t>
            </a:r>
          </a:p>
          <a:p>
            <a:pPr marL="457200" lvl="2" indent="0">
              <a:buNone/>
            </a:pPr>
            <a:endParaRPr lang="en-US" sz="1200" dirty="0">
              <a:latin typeface="Calibri" panose="020F0502020204030204" pitchFamily="34" charset="0"/>
            </a:endParaRPr>
          </a:p>
          <a:p>
            <a:pPr>
              <a:buFont typeface="Wingdings" panose="05000000000000000000" pitchFamily="2" charset="2"/>
              <a:buChar char="v"/>
            </a:pPr>
            <a:endParaRPr lang="en-US" sz="1600" kern="0" dirty="0">
              <a:latin typeface="Calibri" panose="020F0502020204030204" pitchFamily="34" charset="0"/>
            </a:endParaRPr>
          </a:p>
        </p:txBody>
      </p:sp>
    </p:spTree>
    <p:extLst>
      <p:ext uri="{BB962C8B-B14F-4D97-AF65-F5344CB8AC3E}">
        <p14:creationId xmlns:p14="http://schemas.microsoft.com/office/powerpoint/2010/main" val="3399750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latin typeface="Calibri" panose="020F0502020204030204" pitchFamily="34" charset="0"/>
                <a:hlinkClick r:id="rId3"/>
              </a:rPr>
              <a:t>IRO-017-1 Outage Coordination</a:t>
            </a:r>
            <a:endParaRPr lang="en-US" sz="2400" b="1" dirty="0">
              <a:solidFill>
                <a:schemeClr val="accent1"/>
              </a:solidFill>
            </a:endParaRPr>
          </a:p>
        </p:txBody>
      </p:sp>
      <p:sp>
        <p:nvSpPr>
          <p:cNvPr id="6" name="Slide Number Placeholder 5"/>
          <p:cNvSpPr>
            <a:spLocks noGrp="1"/>
          </p:cNvSpPr>
          <p:nvPr>
            <p:ph type="sldNum" sz="quarter" idx="4"/>
          </p:nvPr>
        </p:nvSpPr>
        <p:spPr>
          <a:xfrm>
            <a:off x="8534400" y="6561138"/>
            <a:ext cx="457200" cy="212725"/>
          </a:xfrm>
        </p:spPr>
        <p:txBody>
          <a:bodyPr/>
          <a:lstStyle/>
          <a:p>
            <a:fld id="{1D93BD3E-1E9A-4970-A6F7-E7AC52762E0C}" type="slidenum">
              <a:rPr lang="en-US" smtClean="0"/>
              <a:t>18</a:t>
            </a:fld>
            <a:endParaRPr lang="en-US" dirty="0"/>
          </a:p>
        </p:txBody>
      </p:sp>
      <p:sp>
        <p:nvSpPr>
          <p:cNvPr id="5" name="Rectangle 3"/>
          <p:cNvSpPr txBox="1">
            <a:spLocks noChangeArrowheads="1"/>
          </p:cNvSpPr>
          <p:nvPr/>
        </p:nvSpPr>
        <p:spPr bwMode="auto">
          <a:xfrm>
            <a:off x="381000" y="815182"/>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Date &amp; Applicability  </a:t>
            </a:r>
          </a:p>
          <a:p>
            <a:pPr lvl="1">
              <a:buFont typeface="Wingdings" panose="05000000000000000000" pitchFamily="2" charset="2"/>
              <a:buChar char="v"/>
            </a:pPr>
            <a:r>
              <a:rPr lang="en-US" sz="1200" dirty="0" smtClean="0">
                <a:latin typeface="Calibri" panose="020F0502020204030204" pitchFamily="34" charset="0"/>
              </a:rPr>
              <a:t>4/1/17</a:t>
            </a:r>
          </a:p>
          <a:p>
            <a:pPr lvl="1">
              <a:buFont typeface="Wingdings" panose="05000000000000000000" pitchFamily="2" charset="2"/>
              <a:buChar char="v"/>
            </a:pPr>
            <a:r>
              <a:rPr lang="en-US" sz="1200" dirty="0" smtClean="0">
                <a:latin typeface="Calibri" panose="020F0502020204030204" pitchFamily="34" charset="0"/>
              </a:rPr>
              <a:t>RC, TOP, BA, PC, TP</a:t>
            </a:r>
            <a:endParaRPr lang="en-US" sz="1200" dirty="0">
              <a:latin typeface="Calibri" panose="020F0502020204030204" pitchFamily="34" charset="0"/>
            </a:endParaRPr>
          </a:p>
          <a:p>
            <a:pPr marL="0" indent="0">
              <a:buNone/>
            </a:pPr>
            <a:r>
              <a:rPr lang="en-US" sz="1600" kern="0" dirty="0" smtClean="0">
                <a:latin typeface="Calibri" panose="020F0502020204030204" pitchFamily="34" charset="0"/>
              </a:rPr>
              <a:t>Significant Changes</a:t>
            </a:r>
          </a:p>
          <a:p>
            <a:pPr lvl="1">
              <a:buFont typeface="Wingdings" panose="05000000000000000000" pitchFamily="2" charset="2"/>
              <a:buChar char="v"/>
            </a:pPr>
            <a:r>
              <a:rPr lang="en-US" sz="1200" dirty="0">
                <a:latin typeface="Calibri" panose="020F0502020204030204" pitchFamily="34" charset="0"/>
              </a:rPr>
              <a:t>Ensure all standard requirements for the coordination of outages are accounted for in protocols</a:t>
            </a:r>
          </a:p>
          <a:p>
            <a:pPr lvl="1">
              <a:buFont typeface="Wingdings" panose="05000000000000000000" pitchFamily="2" charset="2"/>
              <a:buChar char="v"/>
            </a:pPr>
            <a:r>
              <a:rPr lang="en-US" sz="1200" dirty="0" smtClean="0">
                <a:latin typeface="Calibri" panose="020F0502020204030204" pitchFamily="34" charset="0"/>
              </a:rPr>
              <a:t>R3 - PC </a:t>
            </a:r>
            <a:r>
              <a:rPr lang="en-US" sz="1200" dirty="0">
                <a:latin typeface="Calibri" panose="020F0502020204030204" pitchFamily="34" charset="0"/>
              </a:rPr>
              <a:t>and TP shall provide planning assessments to RC</a:t>
            </a:r>
          </a:p>
          <a:p>
            <a:pPr lvl="1">
              <a:buFont typeface="Wingdings" panose="05000000000000000000" pitchFamily="2" charset="2"/>
              <a:buChar char="v"/>
            </a:pPr>
            <a:r>
              <a:rPr lang="en-US" sz="1200" dirty="0" smtClean="0">
                <a:latin typeface="Calibri" panose="020F0502020204030204" pitchFamily="34" charset="0"/>
              </a:rPr>
              <a:t>R4 - PC </a:t>
            </a:r>
            <a:r>
              <a:rPr lang="en-US" sz="1200" dirty="0">
                <a:latin typeface="Calibri" panose="020F0502020204030204" pitchFamily="34" charset="0"/>
              </a:rPr>
              <a:t>and TP shall jointly develop solution with RC</a:t>
            </a:r>
          </a:p>
          <a:p>
            <a:pPr marL="0" indent="0">
              <a:buNone/>
            </a:pPr>
            <a:r>
              <a:rPr lang="en-US" sz="1600" kern="0" dirty="0" smtClean="0">
                <a:latin typeface="Calibri" panose="020F0502020204030204" pitchFamily="34" charset="0"/>
              </a:rPr>
              <a:t>Initiatives</a:t>
            </a:r>
          </a:p>
          <a:p>
            <a:pPr lvl="1">
              <a:buFont typeface="Wingdings" panose="05000000000000000000" pitchFamily="2" charset="2"/>
              <a:buChar char="q"/>
            </a:pPr>
            <a:r>
              <a:rPr lang="en-US" sz="1200" dirty="0" smtClean="0">
                <a:solidFill>
                  <a:srgbClr val="FF0000"/>
                </a:solidFill>
                <a:latin typeface="Calibri" panose="020F0502020204030204" pitchFamily="34" charset="0"/>
              </a:rPr>
              <a:t>Draft outline </a:t>
            </a:r>
            <a:r>
              <a:rPr lang="en-US" sz="1200" dirty="0">
                <a:solidFill>
                  <a:srgbClr val="FF0000"/>
                </a:solidFill>
                <a:latin typeface="Calibri" panose="020F0502020204030204" pitchFamily="34" charset="0"/>
              </a:rPr>
              <a:t>document to show compliance with </a:t>
            </a:r>
            <a:r>
              <a:rPr lang="en-US" sz="1200" dirty="0" smtClean="0">
                <a:solidFill>
                  <a:srgbClr val="FF0000"/>
                </a:solidFill>
                <a:latin typeface="Calibri" panose="020F0502020204030204" pitchFamily="34" charset="0"/>
              </a:rPr>
              <a:t>R1 in 2Q’16 </a:t>
            </a:r>
            <a:r>
              <a:rPr lang="en-US" sz="1200" dirty="0">
                <a:solidFill>
                  <a:srgbClr val="FF0000"/>
                </a:solidFill>
                <a:latin typeface="Calibri" panose="020F0502020204030204" pitchFamily="34" charset="0"/>
              </a:rPr>
              <a:t>(Reed)</a:t>
            </a:r>
          </a:p>
          <a:p>
            <a:pPr lvl="1">
              <a:buFont typeface="Wingdings" panose="05000000000000000000" pitchFamily="2" charset="2"/>
              <a:buChar char="q"/>
            </a:pPr>
            <a:r>
              <a:rPr lang="en-US" sz="1200" dirty="0">
                <a:solidFill>
                  <a:srgbClr val="FF0000"/>
                </a:solidFill>
                <a:latin typeface="Calibri" panose="020F0502020204030204" pitchFamily="34" charset="0"/>
              </a:rPr>
              <a:t>New processes for R3 and R4 (Sandeep)</a:t>
            </a:r>
          </a:p>
          <a:p>
            <a:pPr lvl="1">
              <a:buFont typeface="Wingdings" panose="05000000000000000000" pitchFamily="2" charset="2"/>
              <a:buChar char="q"/>
            </a:pPr>
            <a:r>
              <a:rPr lang="en-US" sz="1200" dirty="0">
                <a:solidFill>
                  <a:srgbClr val="FF0000"/>
                </a:solidFill>
                <a:latin typeface="Calibri" panose="020F0502020204030204" pitchFamily="34" charset="0"/>
              </a:rPr>
              <a:t>Revision of existing procedures </a:t>
            </a:r>
            <a:r>
              <a:rPr lang="en-US" sz="1200" dirty="0" smtClean="0">
                <a:solidFill>
                  <a:srgbClr val="FF0000"/>
                </a:solidFill>
                <a:latin typeface="Calibri" panose="020F0502020204030204" pitchFamily="34" charset="0"/>
              </a:rPr>
              <a:t>(Colleen)</a:t>
            </a:r>
            <a:endParaRPr lang="en-US" sz="1200" dirty="0">
              <a:solidFill>
                <a:srgbClr val="FF0000"/>
              </a:solidFill>
              <a:latin typeface="Calibri" panose="020F0502020204030204" pitchFamily="34" charset="0"/>
            </a:endParaRPr>
          </a:p>
          <a:p>
            <a:pPr lvl="1">
              <a:buFont typeface="Wingdings" panose="05000000000000000000" pitchFamily="2" charset="2"/>
              <a:buChar char="q"/>
            </a:pPr>
            <a:r>
              <a:rPr lang="en-US" sz="1200" dirty="0">
                <a:solidFill>
                  <a:srgbClr val="FF0000"/>
                </a:solidFill>
                <a:latin typeface="Calibri" panose="020F0502020204030204" pitchFamily="34" charset="0"/>
              </a:rPr>
              <a:t>CFR updates for </a:t>
            </a:r>
            <a:r>
              <a:rPr lang="en-US" sz="1200" dirty="0" smtClean="0">
                <a:solidFill>
                  <a:srgbClr val="FF0000"/>
                </a:solidFill>
                <a:latin typeface="Calibri" panose="020F0502020204030204" pitchFamily="34" charset="0"/>
              </a:rPr>
              <a:t>R2 in 2Q’16 </a:t>
            </a:r>
            <a:r>
              <a:rPr lang="en-US" sz="1200" dirty="0">
                <a:solidFill>
                  <a:srgbClr val="FF0000"/>
                </a:solidFill>
                <a:latin typeface="Calibri" panose="020F0502020204030204" pitchFamily="34" charset="0"/>
              </a:rPr>
              <a:t>(Stout</a:t>
            </a:r>
            <a:r>
              <a:rPr lang="en-US" sz="1200" dirty="0" smtClean="0">
                <a:solidFill>
                  <a:srgbClr val="FF0000"/>
                </a:solidFill>
                <a:latin typeface="Calibri" panose="020F0502020204030204" pitchFamily="34" charset="0"/>
              </a:rPr>
              <a:t>) – </a:t>
            </a:r>
            <a:r>
              <a:rPr lang="en-US" sz="1200" dirty="0" smtClean="0">
                <a:solidFill>
                  <a:srgbClr val="00B050"/>
                </a:solidFill>
                <a:latin typeface="Calibri" panose="020F0502020204030204" pitchFamily="34" charset="0"/>
              </a:rPr>
              <a:t>in progress</a:t>
            </a:r>
            <a:endParaRPr lang="en-US" sz="1200" dirty="0" smtClean="0">
              <a:solidFill>
                <a:srgbClr val="00B050"/>
              </a:solidFill>
              <a:latin typeface="Calibri" panose="020F0502020204030204" pitchFamily="34" charset="0"/>
            </a:endParaRPr>
          </a:p>
          <a:p>
            <a:pPr lvl="1">
              <a:buFont typeface="Wingdings" panose="05000000000000000000" pitchFamily="2" charset="2"/>
              <a:buChar char="q"/>
            </a:pPr>
            <a:r>
              <a:rPr lang="en-US" sz="1200" dirty="0" smtClean="0">
                <a:solidFill>
                  <a:srgbClr val="FF0000"/>
                </a:solidFill>
                <a:latin typeface="Calibri" panose="020F0502020204030204" pitchFamily="34" charset="0"/>
              </a:rPr>
              <a:t>Controls (Chad/Yvette)</a:t>
            </a:r>
            <a:endParaRPr lang="en-US" sz="1200" dirty="0">
              <a:solidFill>
                <a:srgbClr val="FF0000"/>
              </a:solidFill>
              <a:latin typeface="Calibri" panose="020F0502020204030204" pitchFamily="34" charset="0"/>
            </a:endParaRPr>
          </a:p>
          <a:p>
            <a:pPr marL="0" indent="0">
              <a:buNone/>
            </a:pPr>
            <a:r>
              <a:rPr lang="en-US" sz="1600" kern="0" dirty="0" smtClean="0">
                <a:latin typeface="Calibri" panose="020F0502020204030204" pitchFamily="34" charset="0"/>
              </a:rPr>
              <a:t>Estimated </a:t>
            </a:r>
            <a:r>
              <a:rPr lang="en-US" sz="1600" kern="0" dirty="0" smtClean="0">
                <a:latin typeface="Calibri" panose="020F0502020204030204" pitchFamily="34" charset="0"/>
              </a:rPr>
              <a:t>Cost</a:t>
            </a:r>
          </a:p>
          <a:p>
            <a:pPr lvl="1">
              <a:buFont typeface="Wingdings" panose="05000000000000000000" pitchFamily="2" charset="2"/>
              <a:buChar char="v"/>
            </a:pPr>
            <a:r>
              <a:rPr lang="en-US" sz="1200" dirty="0" smtClean="0">
                <a:latin typeface="Calibri" panose="020F0502020204030204" pitchFamily="34" charset="0"/>
              </a:rPr>
              <a:t>O&amp;M</a:t>
            </a:r>
          </a:p>
          <a:p>
            <a:pPr marL="0" indent="0">
              <a:buNone/>
            </a:pPr>
            <a:r>
              <a:rPr lang="en-US" sz="1600" kern="0" dirty="0" smtClean="0">
                <a:latin typeface="Calibri" panose="020F0502020204030204" pitchFamily="34" charset="0"/>
              </a:rPr>
              <a:t>Risks</a:t>
            </a:r>
            <a:endParaRPr lang="en-US" sz="1600" kern="0" dirty="0">
              <a:latin typeface="Calibri" panose="020F0502020204030204" pitchFamily="34" charset="0"/>
            </a:endParaRPr>
          </a:p>
          <a:p>
            <a:pPr marL="685800" lvl="2">
              <a:buFont typeface="Wingdings" panose="05000000000000000000" pitchFamily="2" charset="2"/>
              <a:buChar char="v"/>
            </a:pPr>
            <a:r>
              <a:rPr lang="en-US" sz="1200" dirty="0" smtClean="0">
                <a:latin typeface="Calibri" panose="020F0502020204030204" pitchFamily="34" charset="0"/>
              </a:rPr>
              <a:t>None</a:t>
            </a:r>
            <a:endParaRPr lang="en-US" sz="1200" dirty="0">
              <a:latin typeface="Calibri" panose="020F0502020204030204" pitchFamily="34" charset="0"/>
            </a:endParaRPr>
          </a:p>
          <a:p>
            <a:pPr marL="0" lvl="1" indent="0">
              <a:buNone/>
            </a:pPr>
            <a:r>
              <a:rPr lang="en-US" sz="1600" b="1" kern="0" dirty="0">
                <a:latin typeface="Calibri" panose="020F0502020204030204" pitchFamily="34" charset="0"/>
              </a:rPr>
              <a:t>Upcoming Readiness Milestones</a:t>
            </a:r>
          </a:p>
          <a:p>
            <a:pPr lvl="1">
              <a:buFont typeface="Wingdings" panose="05000000000000000000" pitchFamily="2" charset="2"/>
              <a:buChar char="ü"/>
            </a:pPr>
            <a:r>
              <a:rPr lang="en-US" sz="1200" dirty="0">
                <a:latin typeface="Calibri" panose="020F0502020204030204" pitchFamily="34" charset="0"/>
              </a:rPr>
              <a:t>Kick-off in Feb</a:t>
            </a:r>
          </a:p>
          <a:p>
            <a:pPr marL="0" indent="0">
              <a:buNone/>
            </a:pPr>
            <a:endParaRPr lang="en-US" sz="1600" kern="0" dirty="0">
              <a:latin typeface="Calibri" panose="020F0502020204030204" pitchFamily="34" charset="0"/>
            </a:endParaRPr>
          </a:p>
        </p:txBody>
      </p:sp>
    </p:spTree>
    <p:extLst>
      <p:ext uri="{BB962C8B-B14F-4D97-AF65-F5344CB8AC3E}">
        <p14:creationId xmlns:p14="http://schemas.microsoft.com/office/powerpoint/2010/main" val="9835215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latin typeface="Calibri" panose="020F0502020204030204" pitchFamily="34" charset="0"/>
                <a:hlinkClick r:id="rId3"/>
              </a:rPr>
              <a:t>TOP-001-3 Transmission Operations</a:t>
            </a:r>
            <a:endParaRPr lang="en-US" sz="2400" b="1" dirty="0">
              <a:solidFill>
                <a:schemeClr val="accent1"/>
              </a:solidFill>
            </a:endParaRPr>
          </a:p>
        </p:txBody>
      </p:sp>
      <p:sp>
        <p:nvSpPr>
          <p:cNvPr id="6" name="Slide Number Placeholder 5"/>
          <p:cNvSpPr>
            <a:spLocks noGrp="1"/>
          </p:cNvSpPr>
          <p:nvPr>
            <p:ph type="sldNum" sz="quarter" idx="4"/>
          </p:nvPr>
        </p:nvSpPr>
        <p:spPr>
          <a:xfrm>
            <a:off x="8610601" y="6561138"/>
            <a:ext cx="381000" cy="212725"/>
          </a:xfrm>
        </p:spPr>
        <p:txBody>
          <a:bodyPr/>
          <a:lstStyle/>
          <a:p>
            <a:fld id="{1D93BD3E-1E9A-4970-A6F7-E7AC52762E0C}" type="slidenum">
              <a:rPr lang="en-US" smtClean="0"/>
              <a:t>19</a:t>
            </a:fld>
            <a:endParaRPr lang="en-US" dirty="0"/>
          </a:p>
        </p:txBody>
      </p:sp>
      <p:sp>
        <p:nvSpPr>
          <p:cNvPr id="7" name="Rectangle 3"/>
          <p:cNvSpPr txBox="1">
            <a:spLocks noChangeArrowheads="1"/>
          </p:cNvSpPr>
          <p:nvPr/>
        </p:nvSpPr>
        <p:spPr bwMode="auto">
          <a:xfrm>
            <a:off x="403749" y="714499"/>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Date &amp; Applicability  </a:t>
            </a:r>
          </a:p>
          <a:p>
            <a:pPr lvl="1">
              <a:buFont typeface="Wingdings" panose="05000000000000000000" pitchFamily="2" charset="2"/>
              <a:buChar char="v"/>
            </a:pPr>
            <a:r>
              <a:rPr lang="en-US" sz="1200" dirty="0" smtClean="0">
                <a:latin typeface="Calibri" panose="020F0502020204030204" pitchFamily="34" charset="0"/>
              </a:rPr>
              <a:t>4/1/17</a:t>
            </a:r>
          </a:p>
          <a:p>
            <a:pPr lvl="1">
              <a:buFont typeface="Wingdings" panose="05000000000000000000" pitchFamily="2" charset="2"/>
              <a:buChar char="v"/>
            </a:pPr>
            <a:r>
              <a:rPr lang="en-US" sz="1200" dirty="0" smtClean="0">
                <a:latin typeface="Calibri" panose="020F0502020204030204" pitchFamily="34" charset="0"/>
              </a:rPr>
              <a:t>BA, TOP, GOP, DP</a:t>
            </a:r>
            <a:endParaRPr lang="en-US" sz="1200" dirty="0">
              <a:latin typeface="Calibri" panose="020F0502020204030204" pitchFamily="34" charset="0"/>
            </a:endParaRPr>
          </a:p>
          <a:p>
            <a:pPr marL="0" indent="0">
              <a:buNone/>
            </a:pPr>
            <a:r>
              <a:rPr lang="en-US" sz="1600" kern="0" dirty="0" smtClean="0">
                <a:latin typeface="Calibri" panose="020F0502020204030204" pitchFamily="34" charset="0"/>
              </a:rPr>
              <a:t>Significant Changes</a:t>
            </a:r>
          </a:p>
          <a:p>
            <a:pPr lvl="1">
              <a:buFont typeface="Wingdings" panose="05000000000000000000" pitchFamily="2" charset="2"/>
              <a:buChar char="v"/>
            </a:pPr>
            <a:r>
              <a:rPr lang="en-US" sz="1200" dirty="0" smtClean="0">
                <a:latin typeface="Calibri" panose="020F0502020204030204" pitchFamily="34" charset="0"/>
              </a:rPr>
              <a:t>No significant changes, operator training needed since they will receive calls for R9</a:t>
            </a:r>
          </a:p>
          <a:p>
            <a:pPr lvl="1">
              <a:buFont typeface="Wingdings" panose="05000000000000000000" pitchFamily="2" charset="2"/>
              <a:buChar char="v"/>
            </a:pPr>
            <a:r>
              <a:rPr lang="en-US" sz="1200" dirty="0" smtClean="0">
                <a:latin typeface="Calibri" panose="020F0502020204030204" pitchFamily="34" charset="0"/>
              </a:rPr>
              <a:t>R9, Each BA </a:t>
            </a:r>
            <a:r>
              <a:rPr lang="en-US" sz="1200" dirty="0">
                <a:latin typeface="Calibri" panose="020F0502020204030204" pitchFamily="34" charset="0"/>
              </a:rPr>
              <a:t>and </a:t>
            </a:r>
            <a:r>
              <a:rPr lang="en-US" sz="1200" dirty="0" smtClean="0">
                <a:latin typeface="Calibri" panose="020F0502020204030204" pitchFamily="34" charset="0"/>
              </a:rPr>
              <a:t>TO </a:t>
            </a:r>
            <a:r>
              <a:rPr lang="en-US" sz="1200" dirty="0">
                <a:latin typeface="Calibri" panose="020F0502020204030204" pitchFamily="34" charset="0"/>
              </a:rPr>
              <a:t>shall notify its </a:t>
            </a:r>
            <a:r>
              <a:rPr lang="en-US" sz="1200" dirty="0" smtClean="0">
                <a:latin typeface="Calibri" panose="020F0502020204030204" pitchFamily="34" charset="0"/>
              </a:rPr>
              <a:t>RC </a:t>
            </a:r>
            <a:r>
              <a:rPr lang="en-US" sz="1200" dirty="0">
                <a:latin typeface="Calibri" panose="020F0502020204030204" pitchFamily="34" charset="0"/>
              </a:rPr>
              <a:t>and known impacted interconnected entities of all planned outages, and unplanned outages of 30 minutes or more, for telemetering and control equipment, monitoring and assessment capabilities, and associated communication channels between the affected entities. </a:t>
            </a:r>
          </a:p>
          <a:p>
            <a:pPr marL="0" indent="0">
              <a:buNone/>
            </a:pPr>
            <a:r>
              <a:rPr lang="en-US" sz="1600" kern="0" dirty="0" smtClean="0">
                <a:latin typeface="Calibri" panose="020F0502020204030204" pitchFamily="34" charset="0"/>
              </a:rPr>
              <a:t>Initiatives</a:t>
            </a:r>
          </a:p>
          <a:p>
            <a:pPr lvl="1">
              <a:buFont typeface="Wingdings" panose="05000000000000000000" pitchFamily="2" charset="2"/>
              <a:buChar char="q"/>
            </a:pPr>
            <a:r>
              <a:rPr lang="en-US" sz="1200" dirty="0" smtClean="0">
                <a:solidFill>
                  <a:srgbClr val="FF0000"/>
                </a:solidFill>
                <a:latin typeface="Calibri" panose="020F0502020204030204" pitchFamily="34" charset="0"/>
              </a:rPr>
              <a:t>Initiate revision </a:t>
            </a:r>
            <a:r>
              <a:rPr lang="en-US" sz="1200" dirty="0">
                <a:solidFill>
                  <a:srgbClr val="FF0000"/>
                </a:solidFill>
                <a:latin typeface="Calibri" panose="020F0502020204030204" pitchFamily="34" charset="0"/>
              </a:rPr>
              <a:t>of existing procedures </a:t>
            </a:r>
            <a:r>
              <a:rPr lang="en-US" sz="1200" dirty="0" smtClean="0">
                <a:solidFill>
                  <a:srgbClr val="FF0000"/>
                </a:solidFill>
                <a:latin typeface="Calibri" panose="020F0502020204030204" pitchFamily="34" charset="0"/>
              </a:rPr>
              <a:t>in 4Q’16 (Colleen)</a:t>
            </a:r>
          </a:p>
          <a:p>
            <a:pPr lvl="1">
              <a:buFont typeface="Wingdings" panose="05000000000000000000" pitchFamily="2" charset="2"/>
              <a:buChar char="q"/>
            </a:pPr>
            <a:r>
              <a:rPr lang="en-US" sz="1200" dirty="0" smtClean="0">
                <a:solidFill>
                  <a:srgbClr val="FF0000"/>
                </a:solidFill>
                <a:latin typeface="Calibri" panose="020F0502020204030204" pitchFamily="34" charset="0"/>
              </a:rPr>
              <a:t>Add to training cycle</a:t>
            </a:r>
            <a:endParaRPr lang="en-US" sz="1200" dirty="0">
              <a:solidFill>
                <a:srgbClr val="FF0000"/>
              </a:solidFill>
              <a:latin typeface="Calibri" panose="020F0502020204030204" pitchFamily="34" charset="0"/>
            </a:endParaRPr>
          </a:p>
          <a:p>
            <a:pPr lvl="1">
              <a:buFont typeface="Wingdings" panose="05000000000000000000" pitchFamily="2" charset="2"/>
              <a:buChar char="q"/>
            </a:pPr>
            <a:r>
              <a:rPr lang="en-US" sz="1200" dirty="0" smtClean="0">
                <a:solidFill>
                  <a:srgbClr val="FF0000"/>
                </a:solidFill>
                <a:latin typeface="Calibri" panose="020F0502020204030204" pitchFamily="34" charset="0"/>
              </a:rPr>
              <a:t>Initiate CFR </a:t>
            </a:r>
            <a:r>
              <a:rPr lang="en-US" sz="1200" dirty="0">
                <a:solidFill>
                  <a:srgbClr val="FF0000"/>
                </a:solidFill>
                <a:latin typeface="Calibri" panose="020F0502020204030204" pitchFamily="34" charset="0"/>
              </a:rPr>
              <a:t>changes </a:t>
            </a:r>
            <a:r>
              <a:rPr lang="en-US" sz="1200" dirty="0" smtClean="0">
                <a:solidFill>
                  <a:srgbClr val="FF0000"/>
                </a:solidFill>
                <a:latin typeface="Calibri" panose="020F0502020204030204" pitchFamily="34" charset="0"/>
              </a:rPr>
              <a:t>in 3Q’16 (R1</a:t>
            </a:r>
            <a:r>
              <a:rPr lang="en-US" sz="1200" dirty="0">
                <a:solidFill>
                  <a:srgbClr val="FF0000"/>
                </a:solidFill>
                <a:latin typeface="Calibri" panose="020F0502020204030204" pitchFamily="34" charset="0"/>
              </a:rPr>
              <a:t>, R5-R10, R12-16, R18-R19</a:t>
            </a:r>
            <a:r>
              <a:rPr lang="en-US" sz="1200" dirty="0" smtClean="0">
                <a:solidFill>
                  <a:srgbClr val="FF0000"/>
                </a:solidFill>
                <a:latin typeface="Calibri" panose="020F0502020204030204" pitchFamily="34" charset="0"/>
              </a:rPr>
              <a:t>) </a:t>
            </a:r>
            <a:r>
              <a:rPr lang="en-US" sz="1200" dirty="0" smtClean="0">
                <a:solidFill>
                  <a:srgbClr val="00B050"/>
                </a:solidFill>
                <a:latin typeface="Calibri" panose="020F0502020204030204" pitchFamily="34" charset="0"/>
              </a:rPr>
              <a:t>– in progress</a:t>
            </a:r>
            <a:endParaRPr lang="en-US" sz="1200" dirty="0" smtClean="0">
              <a:solidFill>
                <a:srgbClr val="00B050"/>
              </a:solidFill>
              <a:latin typeface="Calibri" panose="020F0502020204030204" pitchFamily="34" charset="0"/>
            </a:endParaRPr>
          </a:p>
          <a:p>
            <a:pPr lvl="1">
              <a:buFont typeface="Wingdings" panose="05000000000000000000" pitchFamily="2" charset="2"/>
              <a:buChar char="q"/>
            </a:pPr>
            <a:r>
              <a:rPr lang="en-US" sz="1200" dirty="0" smtClean="0">
                <a:solidFill>
                  <a:srgbClr val="FF0000"/>
                </a:solidFill>
                <a:latin typeface="Calibri" panose="020F0502020204030204" pitchFamily="34" charset="0"/>
              </a:rPr>
              <a:t>Controls (Chad/Yvette)</a:t>
            </a:r>
            <a:endParaRPr lang="en-US" sz="1200" dirty="0">
              <a:solidFill>
                <a:srgbClr val="FF0000"/>
              </a:solidFill>
              <a:latin typeface="Calibri" panose="020F0502020204030204" pitchFamily="34" charset="0"/>
            </a:endParaRPr>
          </a:p>
          <a:p>
            <a:pPr marL="457200" lvl="1" indent="0">
              <a:buNone/>
            </a:pPr>
            <a:endParaRPr lang="en-US" sz="1200" dirty="0" smtClean="0">
              <a:latin typeface="Calibri" panose="020F0502020204030204" pitchFamily="34" charset="0"/>
            </a:endParaRPr>
          </a:p>
          <a:p>
            <a:pPr marL="0" indent="0">
              <a:buNone/>
            </a:pPr>
            <a:r>
              <a:rPr lang="en-US" sz="1600" kern="0" dirty="0" smtClean="0">
                <a:latin typeface="Calibri" panose="020F0502020204030204" pitchFamily="34" charset="0"/>
              </a:rPr>
              <a:t>Assignees</a:t>
            </a:r>
          </a:p>
          <a:p>
            <a:pPr lvl="1">
              <a:buFont typeface="Wingdings" panose="05000000000000000000" pitchFamily="2" charset="2"/>
              <a:buChar char="v"/>
            </a:pPr>
            <a:r>
              <a:rPr lang="en-US" sz="1200" dirty="0" smtClean="0">
                <a:latin typeface="Calibri" panose="020F0502020204030204" pitchFamily="34" charset="0"/>
              </a:rPr>
              <a:t>Compliance Partner:  Barcak</a:t>
            </a:r>
          </a:p>
          <a:p>
            <a:pPr lvl="1">
              <a:buFont typeface="Wingdings" panose="05000000000000000000" pitchFamily="2" charset="2"/>
              <a:buChar char="v"/>
            </a:pPr>
            <a:r>
              <a:rPr lang="en-US" sz="1200" dirty="0" smtClean="0">
                <a:latin typeface="Calibri" panose="020F0502020204030204" pitchFamily="34" charset="0"/>
              </a:rPr>
              <a:t>Business Owner:  Hartmann</a:t>
            </a:r>
          </a:p>
          <a:p>
            <a:pPr marL="0" indent="0">
              <a:buNone/>
            </a:pPr>
            <a:r>
              <a:rPr lang="en-US" sz="1600" kern="0" dirty="0" smtClean="0">
                <a:latin typeface="Calibri" panose="020F0502020204030204" pitchFamily="34" charset="0"/>
              </a:rPr>
              <a:t>Estimated Cost</a:t>
            </a:r>
          </a:p>
          <a:p>
            <a:pPr lvl="1">
              <a:buFont typeface="Wingdings" panose="05000000000000000000" pitchFamily="2" charset="2"/>
              <a:buChar char="v"/>
            </a:pPr>
            <a:r>
              <a:rPr lang="en-US" sz="1200" dirty="0" smtClean="0">
                <a:latin typeface="Calibri" panose="020F0502020204030204" pitchFamily="34" charset="0"/>
              </a:rPr>
              <a:t>O&amp;M</a:t>
            </a:r>
          </a:p>
          <a:p>
            <a:pPr marL="0" indent="0">
              <a:buNone/>
            </a:pPr>
            <a:r>
              <a:rPr lang="en-US" sz="1600" kern="0" dirty="0" smtClean="0">
                <a:latin typeface="Calibri" panose="020F0502020204030204" pitchFamily="34" charset="0"/>
              </a:rPr>
              <a:t>Risks</a:t>
            </a:r>
            <a:endParaRPr lang="en-US" sz="1600" kern="0" dirty="0">
              <a:latin typeface="Calibri" panose="020F0502020204030204" pitchFamily="34" charset="0"/>
            </a:endParaRPr>
          </a:p>
          <a:p>
            <a:pPr marL="685800" lvl="2">
              <a:buFont typeface="Wingdings" panose="05000000000000000000" pitchFamily="2" charset="2"/>
              <a:buChar char="v"/>
            </a:pPr>
            <a:r>
              <a:rPr lang="en-US" sz="1200" dirty="0" smtClean="0">
                <a:latin typeface="Calibri" panose="020F0502020204030204" pitchFamily="34" charset="0"/>
              </a:rPr>
              <a:t>None</a:t>
            </a:r>
            <a:endParaRPr lang="en-US" sz="1200" dirty="0">
              <a:latin typeface="Calibri" panose="020F0502020204030204" pitchFamily="34" charset="0"/>
            </a:endParaRPr>
          </a:p>
          <a:p>
            <a:pPr marL="0" lvl="1" indent="0">
              <a:buNone/>
            </a:pPr>
            <a:r>
              <a:rPr lang="en-US" sz="1600" b="1" kern="0" dirty="0">
                <a:latin typeface="Calibri" panose="020F0502020204030204" pitchFamily="34" charset="0"/>
              </a:rPr>
              <a:t>Upcoming Readiness Milestones</a:t>
            </a:r>
          </a:p>
          <a:p>
            <a:pPr lvl="1">
              <a:buFont typeface="Wingdings" panose="05000000000000000000" pitchFamily="2" charset="2"/>
              <a:buChar char="ü"/>
            </a:pPr>
            <a:r>
              <a:rPr lang="en-US" sz="1200" dirty="0">
                <a:latin typeface="Calibri" panose="020F0502020204030204" pitchFamily="34" charset="0"/>
              </a:rPr>
              <a:t>Kick-off in Feb</a:t>
            </a:r>
          </a:p>
          <a:p>
            <a:pPr>
              <a:buFont typeface="Wingdings" panose="05000000000000000000" pitchFamily="2" charset="2"/>
              <a:buChar char="v"/>
            </a:pPr>
            <a:endParaRPr lang="en-US" sz="1600" kern="0" dirty="0">
              <a:latin typeface="Calibri" panose="020F0502020204030204" pitchFamily="34" charset="0"/>
            </a:endParaRPr>
          </a:p>
        </p:txBody>
      </p:sp>
    </p:spTree>
    <p:extLst>
      <p:ext uri="{BB962C8B-B14F-4D97-AF65-F5344CB8AC3E}">
        <p14:creationId xmlns:p14="http://schemas.microsoft.com/office/powerpoint/2010/main" val="2937601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pSp>
        <p:nvGrpSpPr>
          <p:cNvPr id="5" name="Group 4"/>
          <p:cNvGrpSpPr/>
          <p:nvPr/>
        </p:nvGrpSpPr>
        <p:grpSpPr>
          <a:xfrm>
            <a:off x="457201" y="1388745"/>
            <a:ext cx="2438400" cy="3955288"/>
            <a:chOff x="4430751" y="609600"/>
            <a:chExt cx="3951250" cy="5871073"/>
          </a:xfrm>
          <a:effectLst>
            <a:reflection blurRad="6350" stA="52000" endA="300" endPos="10000" dir="5400000" sy="-100000" algn="bl" rotWithShape="0"/>
          </a:effectLst>
        </p:grpSpPr>
        <p:sp>
          <p:nvSpPr>
            <p:cNvPr id="6" name="Rounded Rectangle 5"/>
            <p:cNvSpPr/>
            <p:nvPr/>
          </p:nvSpPr>
          <p:spPr>
            <a:xfrm>
              <a:off x="6191083" y="5029200"/>
              <a:ext cx="438318" cy="1451473"/>
            </a:xfrm>
            <a:prstGeom prst="roundRect">
              <a:avLst/>
            </a:prstGeom>
            <a:gradFill>
              <a:gsLst>
                <a:gs pos="0">
                  <a:schemeClr val="tx1">
                    <a:lumMod val="95000"/>
                    <a:lumOff val="5000"/>
                  </a:schemeClr>
                </a:gs>
                <a:gs pos="36000">
                  <a:schemeClr val="tx1">
                    <a:lumMod val="75000"/>
                    <a:lumOff val="25000"/>
                  </a:schemeClr>
                </a:gs>
                <a:gs pos="100000">
                  <a:schemeClr val="tx1">
                    <a:lumMod val="95000"/>
                    <a:lumOff val="5000"/>
                  </a:schemeClr>
                </a:gs>
                <a:gs pos="67000">
                  <a:schemeClr val="bg1">
                    <a:lumMod val="75000"/>
                  </a:schemeClr>
                </a:gs>
              </a:gsLst>
              <a:lin ang="0" scaled="1"/>
            </a:gra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7" name="Oval 39"/>
            <p:cNvSpPr/>
            <p:nvPr/>
          </p:nvSpPr>
          <p:spPr>
            <a:xfrm>
              <a:off x="5746786" y="609600"/>
              <a:ext cx="1326912" cy="373263"/>
            </a:xfrm>
            <a:custGeom>
              <a:avLst/>
              <a:gdLst/>
              <a:ahLst/>
              <a:cxnLst/>
              <a:rect l="l" t="t" r="r" b="b"/>
              <a:pathLst>
                <a:path w="1371600" h="385834">
                  <a:moveTo>
                    <a:pt x="685800" y="0"/>
                  </a:moveTo>
                  <a:cubicBezTo>
                    <a:pt x="1064557" y="0"/>
                    <a:pt x="1371600" y="145711"/>
                    <a:pt x="1371600" y="325454"/>
                  </a:cubicBezTo>
                  <a:lnTo>
                    <a:pt x="1358774" y="385834"/>
                  </a:lnTo>
                  <a:lnTo>
                    <a:pt x="12826" y="385834"/>
                  </a:lnTo>
                  <a:cubicBezTo>
                    <a:pt x="4095" y="366516"/>
                    <a:pt x="0" y="346212"/>
                    <a:pt x="0" y="325454"/>
                  </a:cubicBezTo>
                  <a:cubicBezTo>
                    <a:pt x="0" y="145711"/>
                    <a:pt x="307043" y="0"/>
                    <a:pt x="685800" y="0"/>
                  </a:cubicBezTo>
                  <a:close/>
                </a:path>
              </a:pathLst>
            </a:custGeom>
            <a:gradFill>
              <a:gsLst>
                <a:gs pos="0">
                  <a:schemeClr val="tx1">
                    <a:lumMod val="65000"/>
                    <a:lumOff val="35000"/>
                  </a:schemeClr>
                </a:gs>
                <a:gs pos="100000">
                  <a:schemeClr val="tx1"/>
                </a:gs>
              </a:gsLst>
              <a:lin ang="5400000" scaled="1"/>
            </a:gradFill>
            <a:ln w="190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nvGrpSpPr>
            <p:cNvPr id="8" name="Group 7"/>
            <p:cNvGrpSpPr/>
            <p:nvPr/>
          </p:nvGrpSpPr>
          <p:grpSpPr>
            <a:xfrm flipH="1">
              <a:off x="7232010" y="2518401"/>
              <a:ext cx="1149991" cy="1415374"/>
              <a:chOff x="4401624" y="1028887"/>
              <a:chExt cx="1270935" cy="1463040"/>
            </a:xfrm>
          </p:grpSpPr>
          <p:sp>
            <p:nvSpPr>
              <p:cNvPr id="35" name="Rectangle 22"/>
              <p:cNvSpPr/>
              <p:nvPr/>
            </p:nvSpPr>
            <p:spPr>
              <a:xfrm>
                <a:off x="4401624" y="1028887"/>
                <a:ext cx="1270935" cy="1463040"/>
              </a:xfrm>
              <a:custGeom>
                <a:avLst/>
                <a:gdLst>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0935" h="1463040">
                    <a:moveTo>
                      <a:pt x="0" y="0"/>
                    </a:moveTo>
                    <a:lnTo>
                      <a:pt x="1270935" y="0"/>
                    </a:lnTo>
                    <a:lnTo>
                      <a:pt x="1270935" y="1463040"/>
                    </a:lnTo>
                    <a:lnTo>
                      <a:pt x="930035" y="1463040"/>
                    </a:lnTo>
                    <a:cubicBezTo>
                      <a:pt x="874443" y="1351325"/>
                      <a:pt x="811058" y="1240709"/>
                      <a:pt x="741510" y="1131223"/>
                    </a:cubicBezTo>
                    <a:cubicBezTo>
                      <a:pt x="522758" y="786851"/>
                      <a:pt x="189923" y="794000"/>
                      <a:pt x="0" y="262517"/>
                    </a:cubicBezTo>
                    <a:lnTo>
                      <a:pt x="0" y="0"/>
                    </a:lnTo>
                    <a:close/>
                  </a:path>
                </a:pathLst>
              </a:custGeom>
              <a:gradFill>
                <a:gsLst>
                  <a:gs pos="0">
                    <a:schemeClr val="tx1">
                      <a:lumMod val="65000"/>
                      <a:lumOff val="35000"/>
                    </a:schemeClr>
                  </a:gs>
                  <a:gs pos="70000">
                    <a:schemeClr val="tx1">
                      <a:lumMod val="95000"/>
                      <a:lumOff val="5000"/>
                    </a:schemeClr>
                  </a:gs>
                  <a:gs pos="100000">
                    <a:schemeClr val="tx1"/>
                  </a:gs>
                </a:gsLst>
                <a:lin ang="5400000" scaled="1"/>
              </a:gra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6" name="Rectangle 22"/>
              <p:cNvSpPr/>
              <p:nvPr/>
            </p:nvSpPr>
            <p:spPr>
              <a:xfrm>
                <a:off x="4401624" y="1169067"/>
                <a:ext cx="1270935" cy="182880"/>
              </a:xfrm>
              <a:custGeom>
                <a:avLst/>
                <a:gdLst/>
                <a:ahLst/>
                <a:cxnLst/>
                <a:rect l="l" t="t" r="r" b="b"/>
                <a:pathLst>
                  <a:path w="1270935" h="182880">
                    <a:moveTo>
                      <a:pt x="0" y="0"/>
                    </a:moveTo>
                    <a:lnTo>
                      <a:pt x="1270935" y="0"/>
                    </a:lnTo>
                    <a:lnTo>
                      <a:pt x="1270935" y="182880"/>
                    </a:lnTo>
                    <a:lnTo>
                      <a:pt x="24088" y="182880"/>
                    </a:lnTo>
                    <a:cubicBezTo>
                      <a:pt x="15320" y="163727"/>
                      <a:pt x="7547" y="143457"/>
                      <a:pt x="0" y="122337"/>
                    </a:cubicBezTo>
                    <a:close/>
                  </a:path>
                </a:pathLst>
              </a:custGeom>
              <a:gradFill flip="none" rotWithShape="1">
                <a:gsLst>
                  <a:gs pos="0">
                    <a:schemeClr val="bg1">
                      <a:alpha val="3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grpSp>
          <p:nvGrpSpPr>
            <p:cNvPr id="9" name="Group 8"/>
            <p:cNvGrpSpPr/>
            <p:nvPr/>
          </p:nvGrpSpPr>
          <p:grpSpPr>
            <a:xfrm flipH="1">
              <a:off x="7232010" y="4033443"/>
              <a:ext cx="1149991" cy="1415374"/>
              <a:chOff x="4401624" y="1028887"/>
              <a:chExt cx="1270935" cy="1463040"/>
            </a:xfrm>
          </p:grpSpPr>
          <p:sp>
            <p:nvSpPr>
              <p:cNvPr id="33" name="Rectangle 22"/>
              <p:cNvSpPr/>
              <p:nvPr/>
            </p:nvSpPr>
            <p:spPr>
              <a:xfrm>
                <a:off x="4401624" y="1028887"/>
                <a:ext cx="1270935" cy="1463040"/>
              </a:xfrm>
              <a:custGeom>
                <a:avLst/>
                <a:gdLst>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0935" h="1463040">
                    <a:moveTo>
                      <a:pt x="0" y="0"/>
                    </a:moveTo>
                    <a:lnTo>
                      <a:pt x="1270935" y="0"/>
                    </a:lnTo>
                    <a:lnTo>
                      <a:pt x="1270935" y="1463040"/>
                    </a:lnTo>
                    <a:lnTo>
                      <a:pt x="930035" y="1463040"/>
                    </a:lnTo>
                    <a:cubicBezTo>
                      <a:pt x="874443" y="1351325"/>
                      <a:pt x="811058" y="1240709"/>
                      <a:pt x="741510" y="1131223"/>
                    </a:cubicBezTo>
                    <a:cubicBezTo>
                      <a:pt x="522758" y="786851"/>
                      <a:pt x="189923" y="794000"/>
                      <a:pt x="0" y="262517"/>
                    </a:cubicBezTo>
                    <a:lnTo>
                      <a:pt x="0" y="0"/>
                    </a:lnTo>
                    <a:close/>
                  </a:path>
                </a:pathLst>
              </a:custGeom>
              <a:gradFill>
                <a:gsLst>
                  <a:gs pos="0">
                    <a:schemeClr val="tx1">
                      <a:lumMod val="65000"/>
                      <a:lumOff val="35000"/>
                    </a:schemeClr>
                  </a:gs>
                  <a:gs pos="70000">
                    <a:schemeClr val="tx1">
                      <a:lumMod val="95000"/>
                      <a:lumOff val="5000"/>
                    </a:schemeClr>
                  </a:gs>
                  <a:gs pos="100000">
                    <a:schemeClr val="tx1"/>
                  </a:gs>
                </a:gsLst>
                <a:lin ang="5400000" scaled="1"/>
              </a:gra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4" name="Rectangle 22"/>
              <p:cNvSpPr/>
              <p:nvPr/>
            </p:nvSpPr>
            <p:spPr>
              <a:xfrm>
                <a:off x="4401624" y="1169067"/>
                <a:ext cx="1270935" cy="182880"/>
              </a:xfrm>
              <a:custGeom>
                <a:avLst/>
                <a:gdLst/>
                <a:ahLst/>
                <a:cxnLst/>
                <a:rect l="l" t="t" r="r" b="b"/>
                <a:pathLst>
                  <a:path w="1270935" h="182880">
                    <a:moveTo>
                      <a:pt x="0" y="0"/>
                    </a:moveTo>
                    <a:lnTo>
                      <a:pt x="1270935" y="0"/>
                    </a:lnTo>
                    <a:lnTo>
                      <a:pt x="1270935" y="182880"/>
                    </a:lnTo>
                    <a:lnTo>
                      <a:pt x="24088" y="182880"/>
                    </a:lnTo>
                    <a:cubicBezTo>
                      <a:pt x="15320" y="163727"/>
                      <a:pt x="7547" y="143457"/>
                      <a:pt x="0" y="122337"/>
                    </a:cubicBezTo>
                    <a:close/>
                  </a:path>
                </a:pathLst>
              </a:custGeom>
              <a:gradFill flip="none" rotWithShape="1">
                <a:gsLst>
                  <a:gs pos="0">
                    <a:schemeClr val="bg1">
                      <a:alpha val="3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grpSp>
          <p:nvGrpSpPr>
            <p:cNvPr id="10" name="Group 9"/>
            <p:cNvGrpSpPr/>
            <p:nvPr/>
          </p:nvGrpSpPr>
          <p:grpSpPr>
            <a:xfrm flipH="1">
              <a:off x="7232010" y="1015226"/>
              <a:ext cx="1149991" cy="1415374"/>
              <a:chOff x="4401624" y="1028887"/>
              <a:chExt cx="1270935" cy="1463040"/>
            </a:xfrm>
          </p:grpSpPr>
          <p:sp>
            <p:nvSpPr>
              <p:cNvPr id="31" name="Rectangle 22"/>
              <p:cNvSpPr/>
              <p:nvPr/>
            </p:nvSpPr>
            <p:spPr>
              <a:xfrm>
                <a:off x="4401624" y="1028887"/>
                <a:ext cx="1270935" cy="1463040"/>
              </a:xfrm>
              <a:custGeom>
                <a:avLst/>
                <a:gdLst>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0935" h="1463040">
                    <a:moveTo>
                      <a:pt x="0" y="0"/>
                    </a:moveTo>
                    <a:lnTo>
                      <a:pt x="1270935" y="0"/>
                    </a:lnTo>
                    <a:lnTo>
                      <a:pt x="1270935" y="1463040"/>
                    </a:lnTo>
                    <a:lnTo>
                      <a:pt x="930035" y="1463040"/>
                    </a:lnTo>
                    <a:cubicBezTo>
                      <a:pt x="874443" y="1351325"/>
                      <a:pt x="811058" y="1240709"/>
                      <a:pt x="741510" y="1131223"/>
                    </a:cubicBezTo>
                    <a:cubicBezTo>
                      <a:pt x="522758" y="786851"/>
                      <a:pt x="189923" y="794000"/>
                      <a:pt x="0" y="262517"/>
                    </a:cubicBezTo>
                    <a:lnTo>
                      <a:pt x="0" y="0"/>
                    </a:lnTo>
                    <a:close/>
                  </a:path>
                </a:pathLst>
              </a:custGeom>
              <a:gradFill>
                <a:gsLst>
                  <a:gs pos="0">
                    <a:schemeClr val="tx1">
                      <a:lumMod val="65000"/>
                      <a:lumOff val="35000"/>
                    </a:schemeClr>
                  </a:gs>
                  <a:gs pos="70000">
                    <a:schemeClr val="tx1">
                      <a:lumMod val="95000"/>
                      <a:lumOff val="5000"/>
                    </a:schemeClr>
                  </a:gs>
                  <a:gs pos="100000">
                    <a:schemeClr val="tx1"/>
                  </a:gs>
                </a:gsLst>
                <a:lin ang="5400000" scaled="1"/>
              </a:gra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2" name="Rectangle 22"/>
              <p:cNvSpPr/>
              <p:nvPr/>
            </p:nvSpPr>
            <p:spPr>
              <a:xfrm>
                <a:off x="4401624" y="1169067"/>
                <a:ext cx="1270935" cy="182880"/>
              </a:xfrm>
              <a:custGeom>
                <a:avLst/>
                <a:gdLst/>
                <a:ahLst/>
                <a:cxnLst/>
                <a:rect l="l" t="t" r="r" b="b"/>
                <a:pathLst>
                  <a:path w="1270935" h="182880">
                    <a:moveTo>
                      <a:pt x="0" y="0"/>
                    </a:moveTo>
                    <a:lnTo>
                      <a:pt x="1270935" y="0"/>
                    </a:lnTo>
                    <a:lnTo>
                      <a:pt x="1270935" y="182880"/>
                    </a:lnTo>
                    <a:lnTo>
                      <a:pt x="24088" y="182880"/>
                    </a:lnTo>
                    <a:cubicBezTo>
                      <a:pt x="15320" y="163727"/>
                      <a:pt x="7547" y="143457"/>
                      <a:pt x="0" y="122337"/>
                    </a:cubicBezTo>
                    <a:close/>
                  </a:path>
                </a:pathLst>
              </a:custGeom>
              <a:gradFill flip="none" rotWithShape="1">
                <a:gsLst>
                  <a:gs pos="0">
                    <a:schemeClr val="bg1">
                      <a:alpha val="3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grpSp>
          <p:nvGrpSpPr>
            <p:cNvPr id="11" name="Group 10"/>
            <p:cNvGrpSpPr/>
            <p:nvPr/>
          </p:nvGrpSpPr>
          <p:grpSpPr>
            <a:xfrm>
              <a:off x="4430751" y="2518401"/>
              <a:ext cx="1149991" cy="1415374"/>
              <a:chOff x="4401624" y="1028887"/>
              <a:chExt cx="1270935" cy="1463040"/>
            </a:xfrm>
          </p:grpSpPr>
          <p:sp>
            <p:nvSpPr>
              <p:cNvPr id="29" name="Rectangle 22"/>
              <p:cNvSpPr/>
              <p:nvPr/>
            </p:nvSpPr>
            <p:spPr>
              <a:xfrm>
                <a:off x="4401624" y="1028887"/>
                <a:ext cx="1270935" cy="1463040"/>
              </a:xfrm>
              <a:custGeom>
                <a:avLst/>
                <a:gdLst>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0935" h="1463040">
                    <a:moveTo>
                      <a:pt x="0" y="0"/>
                    </a:moveTo>
                    <a:lnTo>
                      <a:pt x="1270935" y="0"/>
                    </a:lnTo>
                    <a:lnTo>
                      <a:pt x="1270935" y="1463040"/>
                    </a:lnTo>
                    <a:lnTo>
                      <a:pt x="930035" y="1463040"/>
                    </a:lnTo>
                    <a:cubicBezTo>
                      <a:pt x="874443" y="1351325"/>
                      <a:pt x="811058" y="1240709"/>
                      <a:pt x="741510" y="1131223"/>
                    </a:cubicBezTo>
                    <a:cubicBezTo>
                      <a:pt x="522758" y="786851"/>
                      <a:pt x="189923" y="794000"/>
                      <a:pt x="0" y="262517"/>
                    </a:cubicBezTo>
                    <a:lnTo>
                      <a:pt x="0" y="0"/>
                    </a:lnTo>
                    <a:close/>
                  </a:path>
                </a:pathLst>
              </a:custGeom>
              <a:gradFill>
                <a:gsLst>
                  <a:gs pos="0">
                    <a:schemeClr val="tx1">
                      <a:lumMod val="65000"/>
                      <a:lumOff val="35000"/>
                    </a:schemeClr>
                  </a:gs>
                  <a:gs pos="70000">
                    <a:schemeClr val="tx1">
                      <a:lumMod val="95000"/>
                      <a:lumOff val="5000"/>
                    </a:schemeClr>
                  </a:gs>
                  <a:gs pos="100000">
                    <a:schemeClr val="tx1"/>
                  </a:gs>
                </a:gsLst>
                <a:lin ang="5400000" scaled="1"/>
              </a:gra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0" name="Rectangle 22"/>
              <p:cNvSpPr/>
              <p:nvPr/>
            </p:nvSpPr>
            <p:spPr>
              <a:xfrm>
                <a:off x="4401624" y="1169067"/>
                <a:ext cx="1270935" cy="182880"/>
              </a:xfrm>
              <a:custGeom>
                <a:avLst/>
                <a:gdLst/>
                <a:ahLst/>
                <a:cxnLst/>
                <a:rect l="l" t="t" r="r" b="b"/>
                <a:pathLst>
                  <a:path w="1270935" h="182880">
                    <a:moveTo>
                      <a:pt x="0" y="0"/>
                    </a:moveTo>
                    <a:lnTo>
                      <a:pt x="1270935" y="0"/>
                    </a:lnTo>
                    <a:lnTo>
                      <a:pt x="1270935" y="182880"/>
                    </a:lnTo>
                    <a:lnTo>
                      <a:pt x="24088" y="182880"/>
                    </a:lnTo>
                    <a:cubicBezTo>
                      <a:pt x="15320" y="163727"/>
                      <a:pt x="7547" y="143457"/>
                      <a:pt x="0" y="122337"/>
                    </a:cubicBezTo>
                    <a:close/>
                  </a:path>
                </a:pathLst>
              </a:custGeom>
              <a:gradFill flip="none" rotWithShape="1">
                <a:gsLst>
                  <a:gs pos="0">
                    <a:schemeClr val="bg1">
                      <a:alpha val="3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grpSp>
          <p:nvGrpSpPr>
            <p:cNvPr id="12" name="Group 11"/>
            <p:cNvGrpSpPr/>
            <p:nvPr/>
          </p:nvGrpSpPr>
          <p:grpSpPr>
            <a:xfrm>
              <a:off x="4430751" y="4033443"/>
              <a:ext cx="1149991" cy="1415374"/>
              <a:chOff x="4401624" y="1028887"/>
              <a:chExt cx="1270935" cy="1463040"/>
            </a:xfrm>
          </p:grpSpPr>
          <p:sp>
            <p:nvSpPr>
              <p:cNvPr id="27" name="Rectangle 22"/>
              <p:cNvSpPr/>
              <p:nvPr/>
            </p:nvSpPr>
            <p:spPr>
              <a:xfrm>
                <a:off x="4401624" y="1028887"/>
                <a:ext cx="1270935" cy="1463040"/>
              </a:xfrm>
              <a:custGeom>
                <a:avLst/>
                <a:gdLst>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0935" h="1463040">
                    <a:moveTo>
                      <a:pt x="0" y="0"/>
                    </a:moveTo>
                    <a:lnTo>
                      <a:pt x="1270935" y="0"/>
                    </a:lnTo>
                    <a:lnTo>
                      <a:pt x="1270935" y="1463040"/>
                    </a:lnTo>
                    <a:lnTo>
                      <a:pt x="930035" y="1463040"/>
                    </a:lnTo>
                    <a:cubicBezTo>
                      <a:pt x="874443" y="1351325"/>
                      <a:pt x="811058" y="1240709"/>
                      <a:pt x="741510" y="1131223"/>
                    </a:cubicBezTo>
                    <a:cubicBezTo>
                      <a:pt x="522758" y="786851"/>
                      <a:pt x="189923" y="794000"/>
                      <a:pt x="0" y="262517"/>
                    </a:cubicBezTo>
                    <a:lnTo>
                      <a:pt x="0" y="0"/>
                    </a:lnTo>
                    <a:close/>
                  </a:path>
                </a:pathLst>
              </a:custGeom>
              <a:gradFill>
                <a:gsLst>
                  <a:gs pos="0">
                    <a:schemeClr val="tx1">
                      <a:lumMod val="65000"/>
                      <a:lumOff val="35000"/>
                    </a:schemeClr>
                  </a:gs>
                  <a:gs pos="70000">
                    <a:schemeClr val="tx1">
                      <a:lumMod val="95000"/>
                      <a:lumOff val="5000"/>
                    </a:schemeClr>
                  </a:gs>
                  <a:gs pos="100000">
                    <a:schemeClr val="tx1"/>
                  </a:gs>
                </a:gsLst>
                <a:lin ang="5400000" scaled="1"/>
              </a:gra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8" name="Rectangle 22"/>
              <p:cNvSpPr/>
              <p:nvPr/>
            </p:nvSpPr>
            <p:spPr>
              <a:xfrm>
                <a:off x="4401624" y="1169067"/>
                <a:ext cx="1270935" cy="182880"/>
              </a:xfrm>
              <a:custGeom>
                <a:avLst/>
                <a:gdLst/>
                <a:ahLst/>
                <a:cxnLst/>
                <a:rect l="l" t="t" r="r" b="b"/>
                <a:pathLst>
                  <a:path w="1270935" h="182880">
                    <a:moveTo>
                      <a:pt x="0" y="0"/>
                    </a:moveTo>
                    <a:lnTo>
                      <a:pt x="1270935" y="0"/>
                    </a:lnTo>
                    <a:lnTo>
                      <a:pt x="1270935" y="182880"/>
                    </a:lnTo>
                    <a:lnTo>
                      <a:pt x="24088" y="182880"/>
                    </a:lnTo>
                    <a:cubicBezTo>
                      <a:pt x="15320" y="163727"/>
                      <a:pt x="7547" y="143457"/>
                      <a:pt x="0" y="122337"/>
                    </a:cubicBezTo>
                    <a:close/>
                  </a:path>
                </a:pathLst>
              </a:custGeom>
              <a:gradFill flip="none" rotWithShape="1">
                <a:gsLst>
                  <a:gs pos="0">
                    <a:schemeClr val="bg1">
                      <a:alpha val="3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grpSp>
          <p:nvGrpSpPr>
            <p:cNvPr id="13" name="Group 12"/>
            <p:cNvGrpSpPr/>
            <p:nvPr/>
          </p:nvGrpSpPr>
          <p:grpSpPr>
            <a:xfrm>
              <a:off x="4430751" y="1015226"/>
              <a:ext cx="1149991" cy="1415374"/>
              <a:chOff x="4401624" y="1028887"/>
              <a:chExt cx="1270935" cy="1463040"/>
            </a:xfrm>
          </p:grpSpPr>
          <p:sp>
            <p:nvSpPr>
              <p:cNvPr id="25" name="Rectangle 22"/>
              <p:cNvSpPr/>
              <p:nvPr/>
            </p:nvSpPr>
            <p:spPr>
              <a:xfrm>
                <a:off x="4401624" y="1028887"/>
                <a:ext cx="1270935" cy="1463040"/>
              </a:xfrm>
              <a:custGeom>
                <a:avLst/>
                <a:gdLst>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 name="connsiteX0" fmla="*/ 0 w 1270935"/>
                  <a:gd name="connsiteY0" fmla="*/ 0 h 1463040"/>
                  <a:gd name="connsiteX1" fmla="*/ 1270935 w 1270935"/>
                  <a:gd name="connsiteY1" fmla="*/ 0 h 1463040"/>
                  <a:gd name="connsiteX2" fmla="*/ 1270935 w 1270935"/>
                  <a:gd name="connsiteY2" fmla="*/ 1463040 h 1463040"/>
                  <a:gd name="connsiteX3" fmla="*/ 930035 w 1270935"/>
                  <a:gd name="connsiteY3" fmla="*/ 1463040 h 1463040"/>
                  <a:gd name="connsiteX4" fmla="*/ 741510 w 1270935"/>
                  <a:gd name="connsiteY4" fmla="*/ 1131223 h 1463040"/>
                  <a:gd name="connsiteX5" fmla="*/ 0 w 1270935"/>
                  <a:gd name="connsiteY5" fmla="*/ 262517 h 1463040"/>
                  <a:gd name="connsiteX6" fmla="*/ 0 w 1270935"/>
                  <a:gd name="connsiteY6" fmla="*/ 0 h 1463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70935" h="1463040">
                    <a:moveTo>
                      <a:pt x="0" y="0"/>
                    </a:moveTo>
                    <a:lnTo>
                      <a:pt x="1270935" y="0"/>
                    </a:lnTo>
                    <a:lnTo>
                      <a:pt x="1270935" y="1463040"/>
                    </a:lnTo>
                    <a:lnTo>
                      <a:pt x="930035" y="1463040"/>
                    </a:lnTo>
                    <a:cubicBezTo>
                      <a:pt x="874443" y="1351325"/>
                      <a:pt x="811058" y="1240709"/>
                      <a:pt x="741510" y="1131223"/>
                    </a:cubicBezTo>
                    <a:cubicBezTo>
                      <a:pt x="522758" y="786851"/>
                      <a:pt x="189923" y="794000"/>
                      <a:pt x="0" y="262517"/>
                    </a:cubicBezTo>
                    <a:lnTo>
                      <a:pt x="0" y="0"/>
                    </a:lnTo>
                    <a:close/>
                  </a:path>
                </a:pathLst>
              </a:custGeom>
              <a:gradFill>
                <a:gsLst>
                  <a:gs pos="0">
                    <a:schemeClr val="tx1">
                      <a:lumMod val="65000"/>
                      <a:lumOff val="35000"/>
                    </a:schemeClr>
                  </a:gs>
                  <a:gs pos="70000">
                    <a:schemeClr val="tx1">
                      <a:lumMod val="95000"/>
                      <a:lumOff val="5000"/>
                    </a:schemeClr>
                  </a:gs>
                  <a:gs pos="100000">
                    <a:schemeClr val="tx1"/>
                  </a:gs>
                </a:gsLst>
                <a:lin ang="5400000" scaled="1"/>
              </a:gra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6" name="Rectangle 22"/>
              <p:cNvSpPr/>
              <p:nvPr/>
            </p:nvSpPr>
            <p:spPr>
              <a:xfrm>
                <a:off x="4401624" y="1169067"/>
                <a:ext cx="1270935" cy="182880"/>
              </a:xfrm>
              <a:custGeom>
                <a:avLst/>
                <a:gdLst/>
                <a:ahLst/>
                <a:cxnLst/>
                <a:rect l="l" t="t" r="r" b="b"/>
                <a:pathLst>
                  <a:path w="1270935" h="182880">
                    <a:moveTo>
                      <a:pt x="0" y="0"/>
                    </a:moveTo>
                    <a:lnTo>
                      <a:pt x="1270935" y="0"/>
                    </a:lnTo>
                    <a:lnTo>
                      <a:pt x="1270935" y="182880"/>
                    </a:lnTo>
                    <a:lnTo>
                      <a:pt x="24088" y="182880"/>
                    </a:lnTo>
                    <a:cubicBezTo>
                      <a:pt x="15320" y="163727"/>
                      <a:pt x="7547" y="143457"/>
                      <a:pt x="0" y="122337"/>
                    </a:cubicBezTo>
                    <a:close/>
                  </a:path>
                </a:pathLst>
              </a:custGeom>
              <a:gradFill flip="none" rotWithShape="1">
                <a:gsLst>
                  <a:gs pos="0">
                    <a:schemeClr val="bg1">
                      <a:alpha val="30000"/>
                    </a:schemeClr>
                  </a:gs>
                  <a:gs pos="10000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sp>
          <p:nvSpPr>
            <p:cNvPr id="14" name="Rounded Rectangle 13"/>
            <p:cNvSpPr/>
            <p:nvPr/>
          </p:nvSpPr>
          <p:spPr>
            <a:xfrm>
              <a:off x="5452006" y="904470"/>
              <a:ext cx="1916471" cy="4645991"/>
            </a:xfrm>
            <a:prstGeom prst="roundRect">
              <a:avLst>
                <a:gd name="adj" fmla="val 6024"/>
              </a:avLst>
            </a:prstGeom>
            <a:gradFill>
              <a:gsLst>
                <a:gs pos="6000">
                  <a:schemeClr val="tx1">
                    <a:lumMod val="95000"/>
                    <a:lumOff val="5000"/>
                  </a:schemeClr>
                </a:gs>
                <a:gs pos="0">
                  <a:schemeClr val="tx1">
                    <a:lumMod val="65000"/>
                    <a:lumOff val="35000"/>
                  </a:schemeClr>
                </a:gs>
                <a:gs pos="89000">
                  <a:schemeClr val="tx1">
                    <a:lumMod val="75000"/>
                    <a:lumOff val="25000"/>
                  </a:schemeClr>
                </a:gs>
                <a:gs pos="100000">
                  <a:schemeClr val="tx1">
                    <a:lumMod val="95000"/>
                    <a:lumOff val="5000"/>
                  </a:schemeClr>
                </a:gs>
                <a:gs pos="95000">
                  <a:schemeClr val="bg1"/>
                </a:gs>
              </a:gsLst>
              <a:lin ang="0" scaled="1"/>
            </a:gra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5" name="Oval 14"/>
            <p:cNvSpPr/>
            <p:nvPr/>
          </p:nvSpPr>
          <p:spPr>
            <a:xfrm rot="20677910" flipH="1">
              <a:off x="5902721" y="670119"/>
              <a:ext cx="473897" cy="127410"/>
            </a:xfrm>
            <a:prstGeom prst="ellipse">
              <a:avLst/>
            </a:prstGeom>
            <a:gradFill>
              <a:gsLst>
                <a:gs pos="0">
                  <a:schemeClr val="bg1">
                    <a:alpha val="50000"/>
                  </a:schemeClr>
                </a:gs>
                <a:gs pos="100000">
                  <a:schemeClr val="bg1">
                    <a:alpha val="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pSp>
          <p:nvGrpSpPr>
            <p:cNvPr id="16" name="Group 15"/>
            <p:cNvGrpSpPr/>
            <p:nvPr/>
          </p:nvGrpSpPr>
          <p:grpSpPr>
            <a:xfrm>
              <a:off x="5734819" y="1057870"/>
              <a:ext cx="1326912" cy="1326912"/>
              <a:chOff x="5734819" y="1057870"/>
              <a:chExt cx="1326912" cy="1326912"/>
            </a:xfrm>
          </p:grpSpPr>
          <p:sp>
            <p:nvSpPr>
              <p:cNvPr id="23" name="Oval 22"/>
              <p:cNvSpPr/>
              <p:nvPr/>
            </p:nvSpPr>
            <p:spPr>
              <a:xfrm>
                <a:off x="5734819" y="1057870"/>
                <a:ext cx="1326912" cy="1326912"/>
              </a:xfrm>
              <a:prstGeom prst="ellipse">
                <a:avLst/>
              </a:prstGeom>
              <a:gradFill>
                <a:gsLst>
                  <a:gs pos="0">
                    <a:srgbClr val="960000"/>
                  </a:gs>
                  <a:gs pos="60000">
                    <a:srgbClr val="FF0101"/>
                  </a:gs>
                  <a:gs pos="100000">
                    <a:srgbClr val="FF1D1D"/>
                  </a:gs>
                </a:gsLst>
                <a:lin ang="5400000" scaled="1"/>
              </a:gradFill>
              <a:ln w="28575">
                <a:solidFill>
                  <a:schemeClr val="tx1">
                    <a:lumMod val="95000"/>
                    <a:lumOff val="5000"/>
                  </a:schemeClr>
                </a:solidFill>
              </a:ln>
              <a:effectLst>
                <a:innerShdw blurRad="3556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4" name="Oval 23"/>
              <p:cNvSpPr/>
              <p:nvPr/>
            </p:nvSpPr>
            <p:spPr>
              <a:xfrm>
                <a:off x="5865484" y="1148817"/>
                <a:ext cx="1065583" cy="933107"/>
              </a:xfrm>
              <a:prstGeom prst="ellipse">
                <a:avLst/>
              </a:prstGeom>
              <a:gradFill>
                <a:gsLst>
                  <a:gs pos="15000">
                    <a:sysClr val="window" lastClr="FFFFFF">
                      <a:lumMod val="100000"/>
                      <a:alpha val="55000"/>
                    </a:sysClr>
                  </a:gs>
                  <a:gs pos="100000">
                    <a:sysClr val="window" lastClr="FFFFFF">
                      <a:alpha val="0"/>
                    </a:sysClr>
                  </a:gs>
                </a:gsLst>
                <a:lin ang="5400000" scaled="1"/>
              </a:gradFill>
              <a:ln w="12700" cap="flat" cmpd="sng" algn="ctr">
                <a:noFill/>
                <a:prstDash val="soli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grpSp>
        <p:grpSp>
          <p:nvGrpSpPr>
            <p:cNvPr id="17" name="Group 16"/>
            <p:cNvGrpSpPr/>
            <p:nvPr/>
          </p:nvGrpSpPr>
          <p:grpSpPr>
            <a:xfrm>
              <a:off x="5734819" y="2562632"/>
              <a:ext cx="1326912" cy="1326912"/>
              <a:chOff x="5734819" y="1057870"/>
              <a:chExt cx="1326912" cy="1326912"/>
            </a:xfrm>
          </p:grpSpPr>
          <p:sp>
            <p:nvSpPr>
              <p:cNvPr id="21" name="Oval 20"/>
              <p:cNvSpPr/>
              <p:nvPr/>
            </p:nvSpPr>
            <p:spPr>
              <a:xfrm>
                <a:off x="5734819" y="1057870"/>
                <a:ext cx="1326912" cy="1326912"/>
              </a:xfrm>
              <a:prstGeom prst="ellipse">
                <a:avLst/>
              </a:prstGeom>
              <a:gradFill>
                <a:gsLst>
                  <a:gs pos="0">
                    <a:srgbClr val="BC5908"/>
                  </a:gs>
                  <a:gs pos="58000">
                    <a:srgbClr val="FFC000"/>
                  </a:gs>
                  <a:gs pos="100000">
                    <a:srgbClr val="FFD54F"/>
                  </a:gs>
                </a:gsLst>
                <a:lin ang="5400000" scaled="1"/>
              </a:gradFill>
              <a:ln w="28575">
                <a:solidFill>
                  <a:schemeClr val="tx1">
                    <a:lumMod val="95000"/>
                    <a:lumOff val="5000"/>
                  </a:schemeClr>
                </a:solidFill>
              </a:ln>
              <a:effectLst>
                <a:innerShdw blurRad="3556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2" name="Oval 21"/>
              <p:cNvSpPr/>
              <p:nvPr/>
            </p:nvSpPr>
            <p:spPr>
              <a:xfrm>
                <a:off x="5865484" y="1148817"/>
                <a:ext cx="1065583" cy="933107"/>
              </a:xfrm>
              <a:prstGeom prst="ellipse">
                <a:avLst/>
              </a:prstGeom>
              <a:gradFill>
                <a:gsLst>
                  <a:gs pos="15000">
                    <a:sysClr val="window" lastClr="FFFFFF">
                      <a:lumMod val="100000"/>
                      <a:alpha val="55000"/>
                    </a:sysClr>
                  </a:gs>
                  <a:gs pos="100000">
                    <a:sysClr val="window" lastClr="FFFFFF">
                      <a:alpha val="0"/>
                    </a:sysClr>
                  </a:gs>
                </a:gsLst>
                <a:lin ang="5400000" scaled="1"/>
              </a:gradFill>
              <a:ln w="12700" cap="flat" cmpd="sng" algn="ctr">
                <a:noFill/>
                <a:prstDash val="soli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grpSp>
        <p:grpSp>
          <p:nvGrpSpPr>
            <p:cNvPr id="18" name="Group 17"/>
            <p:cNvGrpSpPr/>
            <p:nvPr/>
          </p:nvGrpSpPr>
          <p:grpSpPr>
            <a:xfrm>
              <a:off x="5734819" y="4077673"/>
              <a:ext cx="1326912" cy="1326912"/>
              <a:chOff x="5734819" y="1057870"/>
              <a:chExt cx="1326912" cy="1326912"/>
            </a:xfrm>
          </p:grpSpPr>
          <p:sp>
            <p:nvSpPr>
              <p:cNvPr id="19" name="Oval 18"/>
              <p:cNvSpPr/>
              <p:nvPr/>
            </p:nvSpPr>
            <p:spPr>
              <a:xfrm>
                <a:off x="5734819" y="1057870"/>
                <a:ext cx="1326912" cy="1326912"/>
              </a:xfrm>
              <a:prstGeom prst="ellipse">
                <a:avLst/>
              </a:prstGeom>
              <a:gradFill>
                <a:gsLst>
                  <a:gs pos="0">
                    <a:srgbClr val="006005"/>
                  </a:gs>
                  <a:gs pos="51000">
                    <a:srgbClr val="00C009"/>
                  </a:gs>
                  <a:gs pos="100000">
                    <a:srgbClr val="00F00B"/>
                  </a:gs>
                </a:gsLst>
                <a:lin ang="5400000" scaled="1"/>
              </a:gradFill>
              <a:ln w="28575">
                <a:solidFill>
                  <a:schemeClr val="tx1">
                    <a:lumMod val="95000"/>
                    <a:lumOff val="5000"/>
                  </a:schemeClr>
                </a:solidFill>
              </a:ln>
              <a:effectLst>
                <a:innerShdw blurRad="3556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0" name="Oval 19"/>
              <p:cNvSpPr/>
              <p:nvPr/>
            </p:nvSpPr>
            <p:spPr>
              <a:xfrm>
                <a:off x="5865484" y="1148817"/>
                <a:ext cx="1065583" cy="933107"/>
              </a:xfrm>
              <a:prstGeom prst="ellipse">
                <a:avLst/>
              </a:prstGeom>
              <a:gradFill>
                <a:gsLst>
                  <a:gs pos="15000">
                    <a:sysClr val="window" lastClr="FFFFFF">
                      <a:lumMod val="100000"/>
                      <a:alpha val="55000"/>
                    </a:sysClr>
                  </a:gs>
                  <a:gs pos="100000">
                    <a:sysClr val="window" lastClr="FFFFFF">
                      <a:alpha val="0"/>
                    </a:sysClr>
                  </a:gs>
                </a:gsLst>
                <a:lin ang="5400000" scaled="1"/>
              </a:gradFill>
              <a:ln w="12700" cap="flat" cmpd="sng" algn="ctr">
                <a:noFill/>
                <a:prstDash val="soli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grpSp>
      </p:grpSp>
      <p:sp>
        <p:nvSpPr>
          <p:cNvPr id="37" name="Rectangle 36"/>
          <p:cNvSpPr/>
          <p:nvPr/>
        </p:nvSpPr>
        <p:spPr>
          <a:xfrm>
            <a:off x="4708779" y="4783766"/>
            <a:ext cx="3814120" cy="1417382"/>
          </a:xfrm>
          <a:prstGeom prst="rect">
            <a:avLst/>
          </a:prstGeom>
          <a:noFill/>
          <a:ln w="12700" cap="flat" cmpd="sng" algn="ctr">
            <a:noFill/>
            <a:prstDash val="solid"/>
          </a:ln>
          <a:effectLst/>
        </p:spPr>
        <p:txBody>
          <a:bodyPr lIns="91440" tIns="0" rIns="9144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b="1" kern="0" dirty="0" smtClean="0">
              <a:solidFill>
                <a:srgbClr val="008A17"/>
              </a:solidFill>
              <a:latin typeface="Arial" pitchFamily="34" charset="0"/>
              <a:cs typeface="Arial" pitchFamily="34" charset="0"/>
            </a:endParaRPr>
          </a:p>
          <a:p>
            <a:pPr>
              <a:defRPr/>
            </a:pPr>
            <a:endParaRPr lang="en-US" sz="2000" b="1" kern="0" dirty="0">
              <a:solidFill>
                <a:srgbClr val="008A17"/>
              </a:solidFill>
              <a:latin typeface="Arial" pitchFamily="34" charset="0"/>
              <a:cs typeface="Arial" pitchFamily="34" charset="0"/>
            </a:endParaRPr>
          </a:p>
          <a:p>
            <a:pPr>
              <a:defRPr/>
            </a:pPr>
            <a:endParaRPr lang="en-US" b="1" kern="0" dirty="0">
              <a:solidFill>
                <a:srgbClr val="008A17"/>
              </a:solidFill>
              <a:latin typeface="Arial" pitchFamily="34" charset="0"/>
              <a:cs typeface="Arial" pitchFamily="34" charset="0"/>
            </a:endParaRPr>
          </a:p>
          <a:p>
            <a:pPr>
              <a:defRPr/>
            </a:pPr>
            <a:endParaRPr lang="en-US" b="1" kern="0" dirty="0" smtClean="0">
              <a:solidFill>
                <a:schemeClr val="accent6"/>
              </a:solidFill>
              <a:latin typeface="Arial" pitchFamily="34" charset="0"/>
              <a:cs typeface="Arial" pitchFamily="34" charset="0"/>
            </a:endParaRPr>
          </a:p>
          <a:p>
            <a:pPr>
              <a:defRPr/>
            </a:pPr>
            <a:endParaRPr lang="en-US" sz="2000" b="1" kern="0" dirty="0" smtClean="0">
              <a:solidFill>
                <a:srgbClr val="008A17"/>
              </a:solidFill>
              <a:latin typeface="Arial" pitchFamily="34" charset="0"/>
              <a:cs typeface="Arial" pitchFamily="34" charset="0"/>
            </a:endParaRPr>
          </a:p>
          <a:p>
            <a:pPr>
              <a:defRPr/>
            </a:pPr>
            <a:endParaRPr lang="en-US" sz="2000" b="1" kern="0" dirty="0" smtClean="0">
              <a:solidFill>
                <a:srgbClr val="008A17"/>
              </a:solidFill>
              <a:latin typeface="Arial" pitchFamily="34" charset="0"/>
              <a:cs typeface="Arial" pitchFamily="34" charset="0"/>
            </a:endParaRPr>
          </a:p>
          <a:p>
            <a:pPr>
              <a:defRPr/>
            </a:pPr>
            <a:endParaRPr lang="en-US" sz="2000" b="1" kern="0" dirty="0">
              <a:solidFill>
                <a:srgbClr val="008A17"/>
              </a:solidFill>
              <a:latin typeface="Arial" pitchFamily="34" charset="0"/>
              <a:cs typeface="Arial" pitchFamily="34" charset="0"/>
            </a:endParaRPr>
          </a:p>
          <a:p>
            <a:pPr>
              <a:defRPr/>
            </a:pPr>
            <a:endParaRPr lang="en-US" sz="2000" b="1" kern="0" dirty="0" smtClean="0">
              <a:solidFill>
                <a:srgbClr val="008A17"/>
              </a:solidFill>
              <a:latin typeface="Arial" pitchFamily="34" charset="0"/>
              <a:cs typeface="Arial" pitchFamily="34" charset="0"/>
            </a:endParaRPr>
          </a:p>
          <a:p>
            <a:pPr>
              <a:defRPr/>
            </a:pPr>
            <a:endParaRPr lang="en-US" sz="2000" b="1" kern="0" dirty="0">
              <a:solidFill>
                <a:srgbClr val="008A17"/>
              </a:solidFill>
              <a:latin typeface="Arial" pitchFamily="34" charset="0"/>
              <a:cs typeface="Arial" pitchFamily="34" charset="0"/>
            </a:endParaRPr>
          </a:p>
        </p:txBody>
      </p:sp>
      <p:sp>
        <p:nvSpPr>
          <p:cNvPr id="41" name="Rectangle 40"/>
          <p:cNvSpPr/>
          <p:nvPr/>
        </p:nvSpPr>
        <p:spPr>
          <a:xfrm>
            <a:off x="4708779" y="432262"/>
            <a:ext cx="2332101" cy="975012"/>
          </a:xfrm>
          <a:prstGeom prst="rect">
            <a:avLst/>
          </a:prstGeom>
          <a:noFill/>
          <a:ln w="12700" cap="flat" cmpd="sng" algn="ctr">
            <a:noFill/>
            <a:prstDash val="solid"/>
          </a:ln>
          <a:effectLst/>
        </p:spPr>
        <p:txBody>
          <a:bodyPr lIns="91440" tIns="0" rIns="9144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457200">
              <a:defRPr/>
            </a:pPr>
            <a:endParaRPr lang="en-US" b="1" kern="0" dirty="0">
              <a:solidFill>
                <a:srgbClr val="FF0000"/>
              </a:solidFill>
              <a:latin typeface="Arial" pitchFamily="34" charset="0"/>
              <a:cs typeface="Arial" pitchFamily="34" charset="0"/>
            </a:endParaRPr>
          </a:p>
        </p:txBody>
      </p:sp>
      <p:sp>
        <p:nvSpPr>
          <p:cNvPr id="42" name="Title 1"/>
          <p:cNvSpPr>
            <a:spLocks noGrp="1"/>
          </p:cNvSpPr>
          <p:nvPr>
            <p:ph type="title"/>
          </p:nvPr>
        </p:nvSpPr>
        <p:spPr>
          <a:xfrm>
            <a:off x="381000" y="243682"/>
            <a:ext cx="8458200" cy="1143000"/>
          </a:xfrm>
        </p:spPr>
        <p:txBody>
          <a:bodyPr/>
          <a:lstStyle/>
          <a:p>
            <a:pPr algn="ctr"/>
            <a:r>
              <a:rPr lang="en-US" dirty="0" smtClean="0">
                <a:latin typeface="Calibri" panose="020F0502020204030204" pitchFamily="34" charset="0"/>
              </a:rPr>
              <a:t>NERC Readiness Risk Spotlight</a:t>
            </a:r>
            <a:endParaRPr lang="en-US" b="1" dirty="0">
              <a:solidFill>
                <a:schemeClr val="accent1"/>
              </a:solidFill>
            </a:endParaRPr>
          </a:p>
        </p:txBody>
      </p:sp>
      <p:sp>
        <p:nvSpPr>
          <p:cNvPr id="43" name="Rectangle 42"/>
          <p:cNvSpPr/>
          <p:nvPr/>
        </p:nvSpPr>
        <p:spPr>
          <a:xfrm>
            <a:off x="3657600" y="1698324"/>
            <a:ext cx="3814120" cy="858942"/>
          </a:xfrm>
          <a:prstGeom prst="rect">
            <a:avLst/>
          </a:prstGeom>
          <a:noFill/>
          <a:ln w="12700" cap="flat" cmpd="sng" algn="ctr">
            <a:noFill/>
            <a:prstDash val="solid"/>
          </a:ln>
          <a:effectLst/>
        </p:spPr>
        <p:txBody>
          <a:bodyPr lIns="91440" tIns="0" rIns="9144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2000" b="1" kern="0" dirty="0" smtClean="0">
                <a:solidFill>
                  <a:srgbClr val="C00000"/>
                </a:solidFill>
                <a:latin typeface="Arial" pitchFamily="34" charset="0"/>
                <a:cs typeface="Arial" pitchFamily="34" charset="0"/>
              </a:rPr>
              <a:t>None</a:t>
            </a:r>
            <a:endParaRPr lang="en-US" sz="2000" b="1" kern="0" dirty="0">
              <a:solidFill>
                <a:srgbClr val="C00000"/>
              </a:solidFill>
              <a:latin typeface="Arial" pitchFamily="34" charset="0"/>
              <a:cs typeface="Arial" pitchFamily="34" charset="0"/>
            </a:endParaRPr>
          </a:p>
        </p:txBody>
      </p:sp>
      <p:sp>
        <p:nvSpPr>
          <p:cNvPr id="46" name="Rectangle 45"/>
          <p:cNvSpPr/>
          <p:nvPr/>
        </p:nvSpPr>
        <p:spPr>
          <a:xfrm>
            <a:off x="3688080" y="2674687"/>
            <a:ext cx="3429000" cy="858942"/>
          </a:xfrm>
          <a:prstGeom prst="rect">
            <a:avLst/>
          </a:prstGeom>
          <a:noFill/>
          <a:ln w="12700" cap="flat" cmpd="sng" algn="ctr">
            <a:noFill/>
            <a:prstDash val="solid"/>
          </a:ln>
          <a:effectLst/>
        </p:spPr>
        <p:txBody>
          <a:bodyPr lIns="91440" tIns="0" rIns="9144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2000" b="1" kern="0" dirty="0" smtClean="0">
                <a:solidFill>
                  <a:srgbClr val="FDC709">
                    <a:lumMod val="75000"/>
                  </a:srgbClr>
                </a:solidFill>
                <a:latin typeface="+mj-lt"/>
                <a:cs typeface="Arial" pitchFamily="34" charset="0"/>
              </a:rPr>
              <a:t>None</a:t>
            </a:r>
          </a:p>
        </p:txBody>
      </p:sp>
      <p:sp>
        <p:nvSpPr>
          <p:cNvPr id="49" name="Rectangle 48"/>
          <p:cNvSpPr/>
          <p:nvPr/>
        </p:nvSpPr>
        <p:spPr>
          <a:xfrm>
            <a:off x="3688080" y="3603511"/>
            <a:ext cx="3814120" cy="1417382"/>
          </a:xfrm>
          <a:prstGeom prst="rect">
            <a:avLst/>
          </a:prstGeom>
          <a:noFill/>
          <a:ln w="12700" cap="flat" cmpd="sng" algn="ctr">
            <a:noFill/>
            <a:prstDash val="solid"/>
          </a:ln>
          <a:effectLst/>
        </p:spPr>
        <p:txBody>
          <a:bodyPr lIns="91440" tIns="0" rIns="9144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2000" b="1" kern="0" dirty="0" smtClean="0">
                <a:solidFill>
                  <a:srgbClr val="008A17"/>
                </a:solidFill>
                <a:latin typeface="Arial" pitchFamily="34" charset="0"/>
                <a:cs typeface="Arial" pitchFamily="34" charset="0"/>
              </a:rPr>
              <a:t>All Readiness Activities on Track</a:t>
            </a:r>
            <a:endParaRPr lang="en-US" b="1" kern="0" dirty="0">
              <a:solidFill>
                <a:srgbClr val="008A17"/>
              </a:solidFill>
              <a:latin typeface="Arial" pitchFamily="34" charset="0"/>
              <a:cs typeface="Arial" pitchFamily="34" charset="0"/>
            </a:endParaRPr>
          </a:p>
        </p:txBody>
      </p:sp>
    </p:spTree>
    <p:extLst>
      <p:ext uri="{BB962C8B-B14F-4D97-AF65-F5344CB8AC3E}">
        <p14:creationId xmlns:p14="http://schemas.microsoft.com/office/powerpoint/2010/main" val="26490059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latin typeface="Calibri" panose="020F0502020204030204" pitchFamily="34" charset="0"/>
                <a:hlinkClick r:id="rId3"/>
              </a:rPr>
              <a:t>PRC-010-1 </a:t>
            </a:r>
            <a:r>
              <a:rPr lang="en-US" sz="2400" dirty="0">
                <a:latin typeface="Calibri" panose="020F0502020204030204" pitchFamily="34" charset="0"/>
                <a:hlinkClick r:id="rId3"/>
              </a:rPr>
              <a:t>Under Voltage Load Shedding</a:t>
            </a:r>
            <a:endParaRPr lang="en-US" sz="2400" b="1" dirty="0">
              <a:solidFill>
                <a:schemeClr val="accent1"/>
              </a:solidFill>
            </a:endParaRPr>
          </a:p>
        </p:txBody>
      </p:sp>
      <p:sp>
        <p:nvSpPr>
          <p:cNvPr id="6" name="Slide Number Placeholder 5"/>
          <p:cNvSpPr>
            <a:spLocks noGrp="1"/>
          </p:cNvSpPr>
          <p:nvPr>
            <p:ph type="sldNum" sz="quarter" idx="4"/>
          </p:nvPr>
        </p:nvSpPr>
        <p:spPr>
          <a:xfrm>
            <a:off x="8534401" y="6561138"/>
            <a:ext cx="457200" cy="212725"/>
          </a:xfrm>
        </p:spPr>
        <p:txBody>
          <a:bodyPr/>
          <a:lstStyle/>
          <a:p>
            <a:fld id="{1D93BD3E-1E9A-4970-A6F7-E7AC52762E0C}" type="slidenum">
              <a:rPr lang="en-US" smtClean="0"/>
              <a:t>20</a:t>
            </a:fld>
            <a:endParaRPr lang="en-US" dirty="0"/>
          </a:p>
        </p:txBody>
      </p:sp>
      <p:sp>
        <p:nvSpPr>
          <p:cNvPr id="8" name="Rectangle 3"/>
          <p:cNvSpPr txBox="1">
            <a:spLocks noChangeArrowheads="1"/>
          </p:cNvSpPr>
          <p:nvPr/>
        </p:nvSpPr>
        <p:spPr bwMode="auto">
          <a:xfrm>
            <a:off x="403749" y="714499"/>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Date &amp; Applicability  </a:t>
            </a:r>
          </a:p>
          <a:p>
            <a:pPr lvl="1">
              <a:buFont typeface="Wingdings" panose="05000000000000000000" pitchFamily="2" charset="2"/>
              <a:buChar char="v"/>
            </a:pPr>
            <a:r>
              <a:rPr lang="en-US" sz="1400" dirty="0" smtClean="0">
                <a:latin typeface="Calibri" panose="020F0502020204030204" pitchFamily="34" charset="0"/>
              </a:rPr>
              <a:t>4/1/17</a:t>
            </a:r>
          </a:p>
          <a:p>
            <a:pPr lvl="1">
              <a:buFont typeface="Wingdings" panose="05000000000000000000" pitchFamily="2" charset="2"/>
              <a:buChar char="v"/>
            </a:pPr>
            <a:r>
              <a:rPr lang="en-US" sz="1400" dirty="0" smtClean="0">
                <a:latin typeface="Calibri" panose="020F0502020204030204" pitchFamily="34" charset="0"/>
              </a:rPr>
              <a:t>PC, TP</a:t>
            </a:r>
            <a:endParaRPr lang="en-US" sz="1400" dirty="0">
              <a:latin typeface="Calibri" panose="020F0502020204030204" pitchFamily="34" charset="0"/>
            </a:endParaRPr>
          </a:p>
          <a:p>
            <a:pPr marL="0" indent="0">
              <a:buNone/>
            </a:pPr>
            <a:r>
              <a:rPr lang="en-US" sz="1600" kern="0" dirty="0" smtClean="0">
                <a:latin typeface="Calibri" panose="020F0502020204030204" pitchFamily="34" charset="0"/>
              </a:rPr>
              <a:t>Significant Changes</a:t>
            </a:r>
          </a:p>
          <a:p>
            <a:pPr lvl="1">
              <a:buFont typeface="Wingdings" panose="05000000000000000000" pitchFamily="2" charset="2"/>
              <a:buChar char="v"/>
            </a:pPr>
            <a:r>
              <a:rPr lang="en-US" sz="1200" dirty="0" smtClean="0">
                <a:latin typeface="Calibri" panose="020F0502020204030204" pitchFamily="34" charset="0"/>
              </a:rPr>
              <a:t>New definition: An </a:t>
            </a:r>
            <a:r>
              <a:rPr lang="en-US" sz="1200" dirty="0">
                <a:latin typeface="Calibri" panose="020F0502020204030204" pitchFamily="34" charset="0"/>
              </a:rPr>
              <a:t>automatic load shedding program, consisting of distributed relays and controls, used to mitigate </a:t>
            </a:r>
            <a:r>
              <a:rPr lang="en-US" sz="1200" dirty="0" err="1">
                <a:latin typeface="Calibri" panose="020F0502020204030204" pitchFamily="34" charset="0"/>
              </a:rPr>
              <a:t>undervoltage</a:t>
            </a:r>
            <a:r>
              <a:rPr lang="en-US" sz="1200" dirty="0">
                <a:latin typeface="Calibri" panose="020F0502020204030204" pitchFamily="34" charset="0"/>
              </a:rPr>
              <a:t> conditions impacting the Bulk Electric System (BES), leading to voltage instability, voltage collapse, or Cascading. Centrally controlled </a:t>
            </a:r>
            <a:r>
              <a:rPr lang="en-US" sz="1200" dirty="0" err="1">
                <a:latin typeface="Calibri" panose="020F0502020204030204" pitchFamily="34" charset="0"/>
              </a:rPr>
              <a:t>undervoltage</a:t>
            </a:r>
            <a:r>
              <a:rPr lang="en-US" sz="1200" dirty="0">
                <a:latin typeface="Calibri" panose="020F0502020204030204" pitchFamily="34" charset="0"/>
              </a:rPr>
              <a:t>-based load shedding is not included. </a:t>
            </a:r>
          </a:p>
          <a:p>
            <a:pPr lvl="1">
              <a:buFont typeface="Wingdings" panose="05000000000000000000" pitchFamily="2" charset="2"/>
              <a:buChar char="v"/>
            </a:pPr>
            <a:r>
              <a:rPr lang="en-US" sz="1200" dirty="0">
                <a:latin typeface="Calibri" panose="020F0502020204030204" pitchFamily="34" charset="0"/>
              </a:rPr>
              <a:t>PC or TP </a:t>
            </a:r>
            <a:r>
              <a:rPr lang="en-US" sz="1200" dirty="0" smtClean="0">
                <a:latin typeface="Calibri" panose="020F0502020204030204" pitchFamily="34" charset="0"/>
              </a:rPr>
              <a:t>responsibilities, will want to make sure this falls on the TP and not ERCOT.</a:t>
            </a:r>
          </a:p>
          <a:p>
            <a:pPr lvl="1">
              <a:buFont typeface="Wingdings" panose="05000000000000000000" pitchFamily="2" charset="2"/>
              <a:buChar char="v"/>
            </a:pPr>
            <a:r>
              <a:rPr lang="en-US" sz="1200" dirty="0" smtClean="0">
                <a:latin typeface="Calibri" panose="020F0502020204030204" pitchFamily="34" charset="0"/>
              </a:rPr>
              <a:t>Consolidated PRC-010, PRC-020, PRC-021, PRC-022, and select EOP-003 requirements into one Standard</a:t>
            </a:r>
            <a:endParaRPr lang="en-US" sz="1600" kern="0" dirty="0" smtClean="0">
              <a:latin typeface="Calibri" panose="020F0502020204030204" pitchFamily="34" charset="0"/>
            </a:endParaRPr>
          </a:p>
          <a:p>
            <a:pPr marL="0" indent="0">
              <a:buNone/>
            </a:pPr>
            <a:r>
              <a:rPr lang="en-US" sz="1600" kern="0" dirty="0" smtClean="0">
                <a:latin typeface="Calibri" panose="020F0502020204030204" pitchFamily="34" charset="0"/>
              </a:rPr>
              <a:t>Initiatives</a:t>
            </a:r>
          </a:p>
          <a:p>
            <a:pPr lvl="1">
              <a:buFont typeface="Wingdings" panose="05000000000000000000" pitchFamily="2" charset="2"/>
              <a:buChar char="q"/>
            </a:pPr>
            <a:r>
              <a:rPr lang="en-US" sz="1200" dirty="0">
                <a:solidFill>
                  <a:srgbClr val="FF0000"/>
                </a:solidFill>
                <a:latin typeface="Calibri" panose="020F0502020204030204" pitchFamily="34" charset="0"/>
              </a:rPr>
              <a:t>Possible NOGRR, 6.2.6.3.6 to make clear who’s </a:t>
            </a:r>
            <a:r>
              <a:rPr lang="en-US" sz="1200" dirty="0" smtClean="0">
                <a:solidFill>
                  <a:srgbClr val="FF0000"/>
                </a:solidFill>
                <a:latin typeface="Calibri" panose="020F0502020204030204" pitchFamily="34" charset="0"/>
              </a:rPr>
              <a:t>responsibility – DWG to discuss at 8/11 meeting to determine whether responsibilities should be clarified.</a:t>
            </a:r>
            <a:endParaRPr lang="en-US" sz="1200" dirty="0">
              <a:solidFill>
                <a:srgbClr val="FF0000"/>
              </a:solidFill>
              <a:latin typeface="Calibri" panose="020F0502020204030204" pitchFamily="34" charset="0"/>
            </a:endParaRPr>
          </a:p>
          <a:p>
            <a:pPr marL="0" indent="0">
              <a:buNone/>
            </a:pPr>
            <a:r>
              <a:rPr lang="en-US" sz="1600" kern="0" dirty="0" smtClean="0">
                <a:latin typeface="Calibri" panose="020F0502020204030204" pitchFamily="34" charset="0"/>
              </a:rPr>
              <a:t>Estimated </a:t>
            </a:r>
            <a:r>
              <a:rPr lang="en-US" sz="1600" kern="0" dirty="0" smtClean="0">
                <a:latin typeface="Calibri" panose="020F0502020204030204" pitchFamily="34" charset="0"/>
              </a:rPr>
              <a:t>Cost</a:t>
            </a:r>
          </a:p>
          <a:p>
            <a:pPr lvl="1">
              <a:buFont typeface="Wingdings" panose="05000000000000000000" pitchFamily="2" charset="2"/>
              <a:buChar char="v"/>
            </a:pPr>
            <a:r>
              <a:rPr lang="en-US" sz="1200" dirty="0">
                <a:latin typeface="Calibri" panose="020F0502020204030204" pitchFamily="34" charset="0"/>
              </a:rPr>
              <a:t>O&amp;M</a:t>
            </a:r>
          </a:p>
          <a:p>
            <a:pPr marL="0" indent="0">
              <a:buNone/>
            </a:pPr>
            <a:r>
              <a:rPr lang="en-US" sz="1600" kern="0" dirty="0" smtClean="0">
                <a:latin typeface="Calibri" panose="020F0502020204030204" pitchFamily="34" charset="0"/>
              </a:rPr>
              <a:t>Risks</a:t>
            </a:r>
            <a:endParaRPr lang="en-US" sz="1600" kern="0" dirty="0">
              <a:latin typeface="Calibri" panose="020F0502020204030204" pitchFamily="34" charset="0"/>
            </a:endParaRPr>
          </a:p>
          <a:p>
            <a:pPr lvl="1">
              <a:buFont typeface="Wingdings" panose="05000000000000000000" pitchFamily="2" charset="2"/>
              <a:buChar char="v"/>
            </a:pPr>
            <a:r>
              <a:rPr lang="en-US" sz="1200" dirty="0">
                <a:latin typeface="Calibri" panose="020F0502020204030204" pitchFamily="34" charset="0"/>
              </a:rPr>
              <a:t>None</a:t>
            </a:r>
          </a:p>
          <a:p>
            <a:pPr marL="0" lvl="1" indent="0">
              <a:buNone/>
            </a:pPr>
            <a:r>
              <a:rPr lang="en-US" sz="1600" b="1" kern="0" dirty="0">
                <a:latin typeface="Calibri" panose="020F0502020204030204" pitchFamily="34" charset="0"/>
              </a:rPr>
              <a:t>Upcoming Readiness Milestones</a:t>
            </a:r>
          </a:p>
          <a:p>
            <a:pPr lvl="1">
              <a:buFont typeface="Wingdings" panose="05000000000000000000" pitchFamily="2" charset="2"/>
              <a:buChar char="ü"/>
            </a:pPr>
            <a:r>
              <a:rPr lang="en-US" sz="1200" dirty="0">
                <a:latin typeface="Calibri" panose="020F0502020204030204" pitchFamily="34" charset="0"/>
              </a:rPr>
              <a:t>Kick-off </a:t>
            </a:r>
            <a:r>
              <a:rPr lang="en-US" sz="1200" dirty="0" smtClean="0">
                <a:latin typeface="Calibri" panose="020F0502020204030204" pitchFamily="34" charset="0"/>
              </a:rPr>
              <a:t>3/8</a:t>
            </a:r>
            <a:endParaRPr lang="en-US" sz="1200" dirty="0">
              <a:latin typeface="Calibri" panose="020F0502020204030204" pitchFamily="34" charset="0"/>
            </a:endParaRPr>
          </a:p>
          <a:p>
            <a:pPr>
              <a:buFont typeface="Wingdings" panose="05000000000000000000" pitchFamily="2" charset="2"/>
              <a:buChar char="v"/>
            </a:pPr>
            <a:endParaRPr lang="en-US" sz="1600" kern="0" dirty="0">
              <a:latin typeface="Calibri" panose="020F0502020204030204" pitchFamily="34" charset="0"/>
            </a:endParaRPr>
          </a:p>
        </p:txBody>
      </p:sp>
    </p:spTree>
    <p:extLst>
      <p:ext uri="{BB962C8B-B14F-4D97-AF65-F5344CB8AC3E}">
        <p14:creationId xmlns:p14="http://schemas.microsoft.com/office/powerpoint/2010/main" val="20787677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latin typeface="Calibri" panose="020F0502020204030204" pitchFamily="34" charset="0"/>
                <a:hlinkClick r:id="rId3"/>
              </a:rPr>
              <a:t>PRC-010-2 Under Voltage Load Shedding</a:t>
            </a:r>
            <a:endParaRPr lang="en-US" sz="2400" b="1" dirty="0">
              <a:solidFill>
                <a:schemeClr val="accent1"/>
              </a:solidFill>
            </a:endParaRPr>
          </a:p>
        </p:txBody>
      </p:sp>
      <p:sp>
        <p:nvSpPr>
          <p:cNvPr id="6" name="Slide Number Placeholder 5"/>
          <p:cNvSpPr>
            <a:spLocks noGrp="1"/>
          </p:cNvSpPr>
          <p:nvPr>
            <p:ph type="sldNum" sz="quarter" idx="4"/>
          </p:nvPr>
        </p:nvSpPr>
        <p:spPr>
          <a:xfrm>
            <a:off x="8534401" y="6561138"/>
            <a:ext cx="457200" cy="212725"/>
          </a:xfrm>
        </p:spPr>
        <p:txBody>
          <a:bodyPr/>
          <a:lstStyle/>
          <a:p>
            <a:fld id="{1D93BD3E-1E9A-4970-A6F7-E7AC52762E0C}" type="slidenum">
              <a:rPr lang="en-US" smtClean="0"/>
              <a:t>21</a:t>
            </a:fld>
            <a:endParaRPr lang="en-US"/>
          </a:p>
        </p:txBody>
      </p:sp>
      <p:sp>
        <p:nvSpPr>
          <p:cNvPr id="8" name="Rectangle 3"/>
          <p:cNvSpPr txBox="1">
            <a:spLocks noChangeArrowheads="1"/>
          </p:cNvSpPr>
          <p:nvPr/>
        </p:nvSpPr>
        <p:spPr bwMode="auto">
          <a:xfrm>
            <a:off x="403749" y="714499"/>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Date &amp; Applicability  </a:t>
            </a:r>
          </a:p>
          <a:p>
            <a:pPr lvl="1">
              <a:buFont typeface="Wingdings" panose="05000000000000000000" pitchFamily="2" charset="2"/>
              <a:buChar char="v"/>
            </a:pPr>
            <a:r>
              <a:rPr lang="en-US" sz="1400" dirty="0" smtClean="0">
                <a:latin typeface="Calibri" panose="020F0502020204030204" pitchFamily="34" charset="0"/>
              </a:rPr>
              <a:t>4/2/17</a:t>
            </a:r>
          </a:p>
          <a:p>
            <a:pPr lvl="1">
              <a:buFont typeface="Wingdings" panose="05000000000000000000" pitchFamily="2" charset="2"/>
              <a:buChar char="v"/>
            </a:pPr>
            <a:r>
              <a:rPr lang="en-US" sz="1400" dirty="0" smtClean="0">
                <a:latin typeface="Calibri" panose="020F0502020204030204" pitchFamily="34" charset="0"/>
              </a:rPr>
              <a:t>PC, TP</a:t>
            </a:r>
            <a:endParaRPr lang="en-US" sz="1400" dirty="0">
              <a:latin typeface="Calibri" panose="020F0502020204030204" pitchFamily="34" charset="0"/>
            </a:endParaRPr>
          </a:p>
          <a:p>
            <a:pPr marL="0" indent="0">
              <a:buNone/>
            </a:pPr>
            <a:r>
              <a:rPr lang="en-US" sz="1600" kern="0" dirty="0" smtClean="0">
                <a:latin typeface="Calibri" panose="020F0502020204030204" pitchFamily="34" charset="0"/>
              </a:rPr>
              <a:t>Significant Changes</a:t>
            </a:r>
          </a:p>
          <a:p>
            <a:pPr lvl="1">
              <a:buFont typeface="Wingdings" panose="05000000000000000000" pitchFamily="2" charset="2"/>
              <a:buChar char="v"/>
            </a:pPr>
            <a:r>
              <a:rPr lang="en-US" sz="1200" dirty="0" smtClean="0">
                <a:latin typeface="Calibri" panose="020F0502020204030204" pitchFamily="34" charset="0"/>
              </a:rPr>
              <a:t>Incorporated PRC-022 R1.5, involving UVLS equipment Misoperations.  These were originally to be omitted from PRC010, but a later meeting of SDTs, it was determined to incorporate this aspect as well.</a:t>
            </a:r>
            <a:endParaRPr lang="en-US" sz="1600" kern="0" dirty="0" smtClean="0">
              <a:latin typeface="Calibri" panose="020F0502020204030204" pitchFamily="34" charset="0"/>
            </a:endParaRPr>
          </a:p>
          <a:p>
            <a:pPr marL="0" indent="0">
              <a:buNone/>
            </a:pPr>
            <a:r>
              <a:rPr lang="en-US" sz="1600" kern="0" dirty="0" smtClean="0">
                <a:latin typeface="Calibri" panose="020F0502020204030204" pitchFamily="34" charset="0"/>
              </a:rPr>
              <a:t>Initiatives</a:t>
            </a:r>
          </a:p>
          <a:p>
            <a:pPr lvl="1">
              <a:buFont typeface="Wingdings" panose="05000000000000000000" pitchFamily="2" charset="2"/>
              <a:buChar char="ü"/>
            </a:pPr>
            <a:r>
              <a:rPr lang="en-US" sz="1200" dirty="0" smtClean="0">
                <a:latin typeface="Calibri" panose="020F0502020204030204" pitchFamily="34" charset="0"/>
              </a:rPr>
              <a:t>Not at this time.</a:t>
            </a:r>
          </a:p>
          <a:p>
            <a:pPr marL="0" indent="0">
              <a:buNone/>
            </a:pPr>
            <a:r>
              <a:rPr lang="en-US" sz="1600" kern="0" dirty="0" smtClean="0">
                <a:latin typeface="Calibri" panose="020F0502020204030204" pitchFamily="34" charset="0"/>
              </a:rPr>
              <a:t>Estimated </a:t>
            </a:r>
            <a:r>
              <a:rPr lang="en-US" sz="1600" kern="0" dirty="0" smtClean="0">
                <a:latin typeface="Calibri" panose="020F0502020204030204" pitchFamily="34" charset="0"/>
              </a:rPr>
              <a:t>Cost</a:t>
            </a:r>
          </a:p>
          <a:p>
            <a:pPr lvl="1">
              <a:buFont typeface="Wingdings" panose="05000000000000000000" pitchFamily="2" charset="2"/>
              <a:buChar char="v"/>
            </a:pPr>
            <a:r>
              <a:rPr lang="en-US" sz="1200" dirty="0">
                <a:latin typeface="Calibri" panose="020F0502020204030204" pitchFamily="34" charset="0"/>
              </a:rPr>
              <a:t>O&amp;M</a:t>
            </a:r>
          </a:p>
          <a:p>
            <a:pPr marL="0" indent="0">
              <a:buNone/>
            </a:pPr>
            <a:r>
              <a:rPr lang="en-US" sz="1600" kern="0" dirty="0" smtClean="0">
                <a:latin typeface="Calibri" panose="020F0502020204030204" pitchFamily="34" charset="0"/>
              </a:rPr>
              <a:t>Risks</a:t>
            </a:r>
            <a:endParaRPr lang="en-US" sz="1600" kern="0" dirty="0">
              <a:latin typeface="Calibri" panose="020F0502020204030204" pitchFamily="34" charset="0"/>
            </a:endParaRPr>
          </a:p>
          <a:p>
            <a:pPr lvl="1">
              <a:buFont typeface="Wingdings" panose="05000000000000000000" pitchFamily="2" charset="2"/>
              <a:buChar char="v"/>
            </a:pPr>
            <a:r>
              <a:rPr lang="en-US" sz="1200" dirty="0">
                <a:latin typeface="Calibri" panose="020F0502020204030204" pitchFamily="34" charset="0"/>
              </a:rPr>
              <a:t>None</a:t>
            </a:r>
          </a:p>
          <a:p>
            <a:pPr marL="0" lvl="1" indent="0">
              <a:buNone/>
            </a:pPr>
            <a:r>
              <a:rPr lang="en-US" sz="1600" b="1" kern="0" dirty="0">
                <a:latin typeface="Calibri" panose="020F0502020204030204" pitchFamily="34" charset="0"/>
              </a:rPr>
              <a:t>Upcoming Readiness Milestones</a:t>
            </a:r>
          </a:p>
          <a:p>
            <a:pPr lvl="1">
              <a:buFont typeface="Wingdings" panose="05000000000000000000" pitchFamily="2" charset="2"/>
              <a:buChar char="ü"/>
            </a:pPr>
            <a:r>
              <a:rPr lang="en-US" sz="1200" dirty="0">
                <a:latin typeface="Calibri" panose="020F0502020204030204" pitchFamily="34" charset="0"/>
              </a:rPr>
              <a:t>Kick-off </a:t>
            </a:r>
            <a:r>
              <a:rPr lang="en-US" sz="1200" dirty="0" smtClean="0">
                <a:latin typeface="Calibri" panose="020F0502020204030204" pitchFamily="34" charset="0"/>
              </a:rPr>
              <a:t>meeting on 3/8</a:t>
            </a:r>
            <a:endParaRPr lang="en-US" sz="1200" dirty="0">
              <a:latin typeface="Calibri" panose="020F0502020204030204" pitchFamily="34" charset="0"/>
            </a:endParaRPr>
          </a:p>
          <a:p>
            <a:pPr lvl="1">
              <a:buFont typeface="Wingdings" panose="05000000000000000000" pitchFamily="2" charset="2"/>
              <a:buChar char="§"/>
            </a:pPr>
            <a:endParaRPr lang="en-US" sz="1200" dirty="0">
              <a:latin typeface="Calibri" panose="020F0502020204030204" pitchFamily="34" charset="0"/>
            </a:endParaRPr>
          </a:p>
          <a:p>
            <a:pPr>
              <a:buFont typeface="Wingdings" panose="05000000000000000000" pitchFamily="2" charset="2"/>
              <a:buChar char="v"/>
            </a:pPr>
            <a:endParaRPr lang="en-US" sz="1600" kern="0" dirty="0">
              <a:latin typeface="Calibri" panose="020F0502020204030204" pitchFamily="34" charset="0"/>
            </a:endParaRPr>
          </a:p>
        </p:txBody>
      </p:sp>
    </p:spTree>
    <p:extLst>
      <p:ext uri="{BB962C8B-B14F-4D97-AF65-F5344CB8AC3E}">
        <p14:creationId xmlns:p14="http://schemas.microsoft.com/office/powerpoint/2010/main" val="3375941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22</a:t>
            </a:fld>
            <a:endParaRPr lang="en-US" dirty="0"/>
          </a:p>
        </p:txBody>
      </p:sp>
      <p:sp>
        <p:nvSpPr>
          <p:cNvPr id="41" name="Rectangle 40"/>
          <p:cNvSpPr/>
          <p:nvPr/>
        </p:nvSpPr>
        <p:spPr>
          <a:xfrm>
            <a:off x="4708779" y="432262"/>
            <a:ext cx="2332101" cy="975012"/>
          </a:xfrm>
          <a:prstGeom prst="rect">
            <a:avLst/>
          </a:prstGeom>
          <a:noFill/>
          <a:ln w="12700" cap="flat" cmpd="sng" algn="ctr">
            <a:noFill/>
            <a:prstDash val="solid"/>
          </a:ln>
          <a:effectLst/>
        </p:spPr>
        <p:txBody>
          <a:bodyPr lIns="91440" tIns="0" rIns="9144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457200">
              <a:defRPr/>
            </a:pPr>
            <a:endParaRPr lang="en-US" b="1" kern="0" dirty="0">
              <a:solidFill>
                <a:srgbClr val="FF0000"/>
              </a:solidFill>
              <a:latin typeface="Arial" pitchFamily="34" charset="0"/>
              <a:cs typeface="Arial" pitchFamily="34" charset="0"/>
            </a:endParaRPr>
          </a:p>
        </p:txBody>
      </p:sp>
      <p:sp>
        <p:nvSpPr>
          <p:cNvPr id="2" name="TextBox 1"/>
          <p:cNvSpPr txBox="1"/>
          <p:nvPr/>
        </p:nvSpPr>
        <p:spPr>
          <a:xfrm>
            <a:off x="383097" y="919768"/>
            <a:ext cx="8839200" cy="923330"/>
          </a:xfrm>
          <a:prstGeom prst="rect">
            <a:avLst/>
          </a:prstGeom>
          <a:noFill/>
        </p:spPr>
        <p:txBody>
          <a:bodyPr wrap="square" rtlCol="0">
            <a:spAutoFit/>
          </a:bodyPr>
          <a:lstStyle/>
          <a:p>
            <a:pPr marL="285750" lvl="0" indent="-285750">
              <a:buFont typeface="Wingdings" panose="05000000000000000000" pitchFamily="2" charset="2"/>
              <a:buChar char="ü"/>
            </a:pPr>
            <a:endParaRPr lang="en-US" dirty="0"/>
          </a:p>
          <a:p>
            <a:pPr marL="285750" lvl="0" indent="-285750">
              <a:buFont typeface="Wingdings" panose="05000000000000000000" pitchFamily="2" charset="2"/>
              <a:buChar char="v"/>
            </a:pPr>
            <a:endParaRPr lang="en-US" dirty="0"/>
          </a:p>
          <a:p>
            <a:pPr marL="285750" indent="-285750">
              <a:buFont typeface="Wingdings" panose="05000000000000000000" pitchFamily="2" charset="2"/>
              <a:buChar char="q"/>
            </a:pPr>
            <a:endParaRPr lang="en-US" dirty="0" smtClean="0"/>
          </a:p>
        </p:txBody>
      </p:sp>
      <p:sp>
        <p:nvSpPr>
          <p:cNvPr id="42" name="Title 1"/>
          <p:cNvSpPr>
            <a:spLocks noGrp="1"/>
          </p:cNvSpPr>
          <p:nvPr>
            <p:ph type="title"/>
          </p:nvPr>
        </p:nvSpPr>
        <p:spPr>
          <a:xfrm>
            <a:off x="381000" y="243682"/>
            <a:ext cx="8458200" cy="4709318"/>
          </a:xfrm>
        </p:spPr>
        <p:txBody>
          <a:bodyPr/>
          <a:lstStyle/>
          <a:p>
            <a:pPr algn="ctr"/>
            <a:r>
              <a:rPr lang="en-US" b="1" dirty="0" smtClean="0">
                <a:solidFill>
                  <a:schemeClr val="accent1"/>
                </a:solidFill>
              </a:rPr>
              <a:t/>
            </a:r>
            <a:br>
              <a:rPr lang="en-US" b="1" dirty="0" smtClean="0">
                <a:solidFill>
                  <a:schemeClr val="accent1"/>
                </a:solidFill>
              </a:rPr>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b="1" dirty="0" smtClean="0">
                <a:solidFill>
                  <a:schemeClr val="accent1"/>
                </a:solidFill>
              </a:rPr>
              <a:t>July 1, 2017 Enforcement</a:t>
            </a:r>
            <a:endParaRPr lang="en-US" b="1" dirty="0">
              <a:solidFill>
                <a:schemeClr val="accent1"/>
              </a:solidFill>
            </a:endParaRPr>
          </a:p>
        </p:txBody>
      </p:sp>
    </p:spTree>
    <p:extLst>
      <p:ext uri="{BB962C8B-B14F-4D97-AF65-F5344CB8AC3E}">
        <p14:creationId xmlns:p14="http://schemas.microsoft.com/office/powerpoint/2010/main" val="29737033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latin typeface="Calibri" panose="020F0502020204030204" pitchFamily="34" charset="0"/>
                <a:hlinkClick r:id="rId3"/>
              </a:rPr>
              <a:t>MOD-033-1 Steady-State and Dynamic System Model Validation</a:t>
            </a:r>
            <a:endParaRPr lang="en-US" sz="2400" b="1" dirty="0">
              <a:solidFill>
                <a:schemeClr val="accent1"/>
              </a:solidFill>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23</a:t>
            </a:fld>
            <a:endParaRPr lang="en-US"/>
          </a:p>
        </p:txBody>
      </p:sp>
      <p:sp>
        <p:nvSpPr>
          <p:cNvPr id="5" name="Rectangle 3"/>
          <p:cNvSpPr txBox="1">
            <a:spLocks noChangeArrowheads="1"/>
          </p:cNvSpPr>
          <p:nvPr/>
        </p:nvSpPr>
        <p:spPr bwMode="auto">
          <a:xfrm>
            <a:off x="403749" y="714499"/>
            <a:ext cx="8273526" cy="5295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Date &amp; Applicability</a:t>
            </a:r>
          </a:p>
          <a:p>
            <a:pPr lvl="1">
              <a:buFont typeface="Wingdings" panose="05000000000000000000" pitchFamily="2" charset="2"/>
              <a:buChar char="v"/>
            </a:pPr>
            <a:r>
              <a:rPr lang="en-US" sz="1200" dirty="0" smtClean="0">
                <a:latin typeface="Calibri" panose="020F0502020204030204" pitchFamily="34" charset="0"/>
              </a:rPr>
              <a:t>7/1/17</a:t>
            </a:r>
          </a:p>
          <a:p>
            <a:pPr lvl="1">
              <a:buFont typeface="Wingdings" panose="05000000000000000000" pitchFamily="2" charset="2"/>
              <a:buChar char="v"/>
            </a:pPr>
            <a:r>
              <a:rPr lang="en-US" sz="1200" dirty="0" smtClean="0">
                <a:latin typeface="Calibri" panose="020F0502020204030204" pitchFamily="34" charset="0"/>
              </a:rPr>
              <a:t>PC, RC, TOP</a:t>
            </a:r>
          </a:p>
          <a:p>
            <a:pPr lvl="1">
              <a:buFont typeface="Wingdings" panose="05000000000000000000" pitchFamily="2" charset="2"/>
              <a:buChar char="§"/>
            </a:pPr>
            <a:endParaRPr lang="en-US" sz="1200" dirty="0">
              <a:latin typeface="Calibri" panose="020F0502020204030204" pitchFamily="34" charset="0"/>
            </a:endParaRPr>
          </a:p>
          <a:p>
            <a:pPr marL="0" indent="0">
              <a:buNone/>
            </a:pPr>
            <a:r>
              <a:rPr lang="en-US" sz="1600" kern="0" dirty="0" smtClean="0">
                <a:latin typeface="Calibri" panose="020F0502020204030204" pitchFamily="34" charset="0"/>
              </a:rPr>
              <a:t>Significant Changes</a:t>
            </a:r>
          </a:p>
          <a:p>
            <a:pPr lvl="1">
              <a:buFont typeface="Wingdings" panose="05000000000000000000" pitchFamily="2" charset="2"/>
              <a:buChar char="v"/>
            </a:pPr>
            <a:r>
              <a:rPr lang="en-US" sz="1200" dirty="0" smtClean="0">
                <a:latin typeface="Calibri" panose="020F0502020204030204" pitchFamily="34" charset="0"/>
              </a:rPr>
              <a:t>The Steady State data validation appears to be an existing process, but as a process run every 5 minutes vs every 2 years, we need to ensure what we’re doing satisfies the intent of the Standard.</a:t>
            </a:r>
          </a:p>
          <a:p>
            <a:pPr lvl="1">
              <a:buFont typeface="Wingdings" panose="05000000000000000000" pitchFamily="2" charset="2"/>
              <a:buChar char="v"/>
            </a:pPr>
            <a:r>
              <a:rPr lang="en-US" sz="1200" dirty="0" smtClean="0">
                <a:latin typeface="Calibri" panose="020F0502020204030204" pitchFamily="34" charset="0"/>
              </a:rPr>
              <a:t>The dynamic model data validation process needs to be developed.</a:t>
            </a:r>
            <a:endParaRPr lang="en-US" sz="1200" dirty="0">
              <a:latin typeface="Calibri" panose="020F0502020204030204" pitchFamily="34" charset="0"/>
            </a:endParaRPr>
          </a:p>
          <a:p>
            <a:pPr marL="0" indent="0">
              <a:buNone/>
            </a:pPr>
            <a:r>
              <a:rPr lang="en-US" sz="1600" kern="0" dirty="0" smtClean="0">
                <a:latin typeface="Calibri" panose="020F0502020204030204" pitchFamily="34" charset="0"/>
              </a:rPr>
              <a:t>Initiatives</a:t>
            </a:r>
          </a:p>
          <a:p>
            <a:pPr lvl="1">
              <a:buFont typeface="Wingdings" panose="05000000000000000000" pitchFamily="2" charset="2"/>
              <a:buChar char="q"/>
            </a:pPr>
            <a:r>
              <a:rPr lang="en-US" sz="1200" dirty="0">
                <a:solidFill>
                  <a:srgbClr val="FF0000"/>
                </a:solidFill>
                <a:latin typeface="Calibri" panose="020F0502020204030204" pitchFamily="34" charset="0"/>
              </a:rPr>
              <a:t>Develop documentation process for Steady State data validation.</a:t>
            </a:r>
          </a:p>
          <a:p>
            <a:pPr lvl="1">
              <a:buFont typeface="Wingdings" panose="05000000000000000000" pitchFamily="2" charset="2"/>
              <a:buChar char="q"/>
            </a:pPr>
            <a:r>
              <a:rPr lang="en-US" sz="1200" dirty="0">
                <a:solidFill>
                  <a:srgbClr val="FF0000"/>
                </a:solidFill>
                <a:latin typeface="Calibri" panose="020F0502020204030204" pitchFamily="34" charset="0"/>
              </a:rPr>
              <a:t>Establish and document dynamic data validation process. This will likely require development of methods and revision of existing </a:t>
            </a:r>
            <a:r>
              <a:rPr lang="en-US" sz="1200" dirty="0" smtClean="0">
                <a:solidFill>
                  <a:srgbClr val="FF0000"/>
                </a:solidFill>
                <a:latin typeface="Calibri" panose="020F0502020204030204" pitchFamily="34" charset="0"/>
              </a:rPr>
              <a:t>procedures</a:t>
            </a:r>
          </a:p>
          <a:p>
            <a:pPr lvl="1">
              <a:buFont typeface="Wingdings" panose="05000000000000000000" pitchFamily="2" charset="2"/>
              <a:buChar char="q"/>
            </a:pPr>
            <a:r>
              <a:rPr lang="en-US" sz="1200" dirty="0" smtClean="0">
                <a:solidFill>
                  <a:srgbClr val="FF0000"/>
                </a:solidFill>
                <a:latin typeface="Calibri" panose="020F0502020204030204" pitchFamily="34" charset="0"/>
              </a:rPr>
              <a:t>Initiate CFR updates for R2 (Stout</a:t>
            </a:r>
            <a:r>
              <a:rPr lang="en-US" sz="1200" dirty="0" smtClean="0">
                <a:solidFill>
                  <a:srgbClr val="FF0000"/>
                </a:solidFill>
                <a:latin typeface="Calibri" panose="020F0502020204030204" pitchFamily="34" charset="0"/>
              </a:rPr>
              <a:t>) </a:t>
            </a:r>
            <a:r>
              <a:rPr lang="en-US" sz="1200" dirty="0" smtClean="0">
                <a:solidFill>
                  <a:srgbClr val="00B050"/>
                </a:solidFill>
                <a:latin typeface="Calibri" panose="020F0502020204030204" pitchFamily="34" charset="0"/>
              </a:rPr>
              <a:t>– in progress</a:t>
            </a:r>
            <a:endParaRPr lang="en-US" sz="1200" dirty="0">
              <a:solidFill>
                <a:srgbClr val="00B050"/>
              </a:solidFill>
              <a:latin typeface="Calibri" panose="020F0502020204030204" pitchFamily="34" charset="0"/>
            </a:endParaRPr>
          </a:p>
          <a:p>
            <a:pPr marL="0" indent="0">
              <a:buNone/>
            </a:pPr>
            <a:r>
              <a:rPr lang="en-US" sz="1600" kern="0" dirty="0" smtClean="0">
                <a:latin typeface="Calibri" panose="020F0502020204030204" pitchFamily="34" charset="0"/>
              </a:rPr>
              <a:t>Estimated </a:t>
            </a:r>
            <a:r>
              <a:rPr lang="en-US" sz="1600" kern="0" dirty="0" smtClean="0">
                <a:latin typeface="Calibri" panose="020F0502020204030204" pitchFamily="34" charset="0"/>
              </a:rPr>
              <a:t>Cost</a:t>
            </a:r>
          </a:p>
          <a:p>
            <a:pPr lvl="1">
              <a:buFont typeface="Wingdings" panose="05000000000000000000" pitchFamily="2" charset="2"/>
              <a:buChar char="q"/>
            </a:pPr>
            <a:r>
              <a:rPr lang="en-US" sz="1200" dirty="0" smtClean="0">
                <a:solidFill>
                  <a:srgbClr val="FF0000"/>
                </a:solidFill>
                <a:latin typeface="Calibri" panose="020F0502020204030204" pitchFamily="34" charset="0"/>
              </a:rPr>
              <a:t>TBD</a:t>
            </a:r>
            <a:endParaRPr lang="en-US" sz="1200" dirty="0" smtClean="0">
              <a:solidFill>
                <a:srgbClr val="FF0000"/>
              </a:solidFill>
              <a:latin typeface="Calibri" panose="020F0502020204030204" pitchFamily="34" charset="0"/>
            </a:endParaRPr>
          </a:p>
          <a:p>
            <a:pPr marL="0" indent="0">
              <a:buNone/>
            </a:pPr>
            <a:r>
              <a:rPr lang="en-US" sz="1600" kern="0" dirty="0" smtClean="0">
                <a:latin typeface="Calibri" panose="020F0502020204030204" pitchFamily="34" charset="0"/>
              </a:rPr>
              <a:t>Risks</a:t>
            </a:r>
            <a:endParaRPr lang="en-US" sz="1600" kern="0" dirty="0">
              <a:latin typeface="Calibri" panose="020F0502020204030204" pitchFamily="34" charset="0"/>
            </a:endParaRPr>
          </a:p>
          <a:p>
            <a:pPr marL="685800" lvl="2">
              <a:buFont typeface="Wingdings" panose="05000000000000000000" pitchFamily="2" charset="2"/>
              <a:buChar char="v"/>
            </a:pPr>
            <a:r>
              <a:rPr lang="en-US" sz="1200" dirty="0" smtClean="0">
                <a:latin typeface="Calibri" panose="020F0502020204030204" pitchFamily="34" charset="0"/>
              </a:rPr>
              <a:t>None</a:t>
            </a:r>
          </a:p>
          <a:p>
            <a:pPr marL="0" lvl="1" indent="0">
              <a:buNone/>
            </a:pPr>
            <a:r>
              <a:rPr lang="en-US" sz="1600" b="1" kern="0" dirty="0">
                <a:latin typeface="Calibri" panose="020F0502020204030204" pitchFamily="34" charset="0"/>
              </a:rPr>
              <a:t>Upcoming Readiness Milestones</a:t>
            </a:r>
          </a:p>
          <a:p>
            <a:pPr marL="685800" lvl="2">
              <a:buFont typeface="Wingdings" panose="05000000000000000000" pitchFamily="2" charset="2"/>
              <a:buChar char="v"/>
            </a:pPr>
            <a:r>
              <a:rPr lang="en-US" sz="1200" dirty="0" smtClean="0">
                <a:latin typeface="Calibri" panose="020F0502020204030204" pitchFamily="34" charset="0"/>
              </a:rPr>
              <a:t>Kick off meeting held on 3/8</a:t>
            </a:r>
            <a:endParaRPr lang="en-US" sz="1200" dirty="0">
              <a:latin typeface="Calibri" panose="020F0502020204030204" pitchFamily="34" charset="0"/>
            </a:endParaRPr>
          </a:p>
          <a:p>
            <a:pPr>
              <a:buFont typeface="Wingdings" panose="05000000000000000000" pitchFamily="2" charset="2"/>
              <a:buChar char="v"/>
            </a:pPr>
            <a:endParaRPr lang="en-US" sz="1600" kern="0" dirty="0">
              <a:latin typeface="Calibri" panose="020F0502020204030204" pitchFamily="34" charset="0"/>
            </a:endParaRPr>
          </a:p>
        </p:txBody>
      </p:sp>
    </p:spTree>
    <p:extLst>
      <p:ext uri="{BB962C8B-B14F-4D97-AF65-F5344CB8AC3E}">
        <p14:creationId xmlns:p14="http://schemas.microsoft.com/office/powerpoint/2010/main" val="21560736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24</a:t>
            </a:fld>
            <a:endParaRPr lang="en-US" dirty="0"/>
          </a:p>
        </p:txBody>
      </p:sp>
      <p:sp>
        <p:nvSpPr>
          <p:cNvPr id="41" name="Rectangle 40"/>
          <p:cNvSpPr/>
          <p:nvPr/>
        </p:nvSpPr>
        <p:spPr>
          <a:xfrm>
            <a:off x="4708779" y="432262"/>
            <a:ext cx="2332101" cy="975012"/>
          </a:xfrm>
          <a:prstGeom prst="rect">
            <a:avLst/>
          </a:prstGeom>
          <a:noFill/>
          <a:ln w="12700" cap="flat" cmpd="sng" algn="ctr">
            <a:noFill/>
            <a:prstDash val="solid"/>
          </a:ln>
          <a:effectLst/>
        </p:spPr>
        <p:txBody>
          <a:bodyPr lIns="91440" tIns="0" rIns="9144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457200">
              <a:defRPr/>
            </a:pPr>
            <a:endParaRPr lang="en-US" b="1" kern="0" dirty="0">
              <a:solidFill>
                <a:srgbClr val="FF0000"/>
              </a:solidFill>
              <a:latin typeface="Arial" pitchFamily="34" charset="0"/>
              <a:cs typeface="Arial" pitchFamily="34" charset="0"/>
            </a:endParaRPr>
          </a:p>
        </p:txBody>
      </p:sp>
      <p:sp>
        <p:nvSpPr>
          <p:cNvPr id="2" name="TextBox 1"/>
          <p:cNvSpPr txBox="1"/>
          <p:nvPr/>
        </p:nvSpPr>
        <p:spPr>
          <a:xfrm>
            <a:off x="383097" y="919768"/>
            <a:ext cx="8839200" cy="923330"/>
          </a:xfrm>
          <a:prstGeom prst="rect">
            <a:avLst/>
          </a:prstGeom>
          <a:noFill/>
        </p:spPr>
        <p:txBody>
          <a:bodyPr wrap="square" rtlCol="0">
            <a:spAutoFit/>
          </a:bodyPr>
          <a:lstStyle/>
          <a:p>
            <a:pPr marL="285750" lvl="0" indent="-285750">
              <a:buFont typeface="Wingdings" panose="05000000000000000000" pitchFamily="2" charset="2"/>
              <a:buChar char="ü"/>
            </a:pPr>
            <a:endParaRPr lang="en-US" dirty="0"/>
          </a:p>
          <a:p>
            <a:pPr marL="285750" lvl="0" indent="-285750">
              <a:buFont typeface="Wingdings" panose="05000000000000000000" pitchFamily="2" charset="2"/>
              <a:buChar char="v"/>
            </a:pPr>
            <a:endParaRPr lang="en-US" dirty="0"/>
          </a:p>
          <a:p>
            <a:pPr marL="285750" indent="-285750">
              <a:buFont typeface="Wingdings" panose="05000000000000000000" pitchFamily="2" charset="2"/>
              <a:buChar char="q"/>
            </a:pPr>
            <a:endParaRPr lang="en-US" dirty="0" smtClean="0"/>
          </a:p>
        </p:txBody>
      </p:sp>
      <p:sp>
        <p:nvSpPr>
          <p:cNvPr id="42" name="Title 1"/>
          <p:cNvSpPr>
            <a:spLocks noGrp="1"/>
          </p:cNvSpPr>
          <p:nvPr>
            <p:ph type="title"/>
          </p:nvPr>
        </p:nvSpPr>
        <p:spPr>
          <a:xfrm>
            <a:off x="381000" y="243682"/>
            <a:ext cx="8458200" cy="4709318"/>
          </a:xfrm>
        </p:spPr>
        <p:txBody>
          <a:bodyPr/>
          <a:lstStyle/>
          <a:p>
            <a:pPr algn="ctr"/>
            <a:r>
              <a:rPr lang="en-US" b="1" dirty="0" smtClean="0">
                <a:solidFill>
                  <a:schemeClr val="accent1"/>
                </a:solidFill>
              </a:rPr>
              <a:t/>
            </a:r>
            <a:br>
              <a:rPr lang="en-US" b="1" dirty="0" smtClean="0">
                <a:solidFill>
                  <a:schemeClr val="accent1"/>
                </a:solidFill>
              </a:rPr>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b="1" dirty="0" smtClean="0">
                <a:solidFill>
                  <a:schemeClr val="accent1"/>
                </a:solidFill>
              </a:rPr>
              <a:t>January 1, 2018 Enforcement</a:t>
            </a:r>
            <a:endParaRPr lang="en-US" b="1" dirty="0">
              <a:solidFill>
                <a:schemeClr val="accent1"/>
              </a:solidFill>
            </a:endParaRPr>
          </a:p>
        </p:txBody>
      </p:sp>
    </p:spTree>
    <p:extLst>
      <p:ext uri="{BB962C8B-B14F-4D97-AF65-F5344CB8AC3E}">
        <p14:creationId xmlns:p14="http://schemas.microsoft.com/office/powerpoint/2010/main" val="3465393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solidFill>
                  <a:srgbClr val="FF0000"/>
                </a:solidFill>
                <a:hlinkClick r:id="rId3"/>
              </a:rPr>
              <a:t>PRC-026-1 </a:t>
            </a:r>
            <a:r>
              <a:rPr lang="en-US" sz="2400" dirty="0" smtClean="0">
                <a:hlinkClick r:id="rId3"/>
              </a:rPr>
              <a:t>Relay </a:t>
            </a:r>
            <a:r>
              <a:rPr lang="en-US" sz="2400" dirty="0">
                <a:hlinkClick r:id="rId3"/>
              </a:rPr>
              <a:t>Performance During Stable Power </a:t>
            </a:r>
            <a:r>
              <a:rPr lang="en-US" sz="2400" dirty="0" smtClean="0">
                <a:hlinkClick r:id="rId3"/>
              </a:rPr>
              <a:t>Swings</a:t>
            </a:r>
            <a:r>
              <a:rPr lang="en-US" sz="2400" dirty="0" smtClean="0">
                <a:solidFill>
                  <a:srgbClr val="FF0000"/>
                </a:solidFill>
                <a:hlinkClick r:id="rId3"/>
              </a:rPr>
              <a:t> </a:t>
            </a:r>
            <a:endParaRPr lang="en-US" sz="2400" b="1" dirty="0">
              <a:solidFill>
                <a:srgbClr val="FF0000"/>
              </a:solidFill>
            </a:endParaRPr>
          </a:p>
        </p:txBody>
      </p:sp>
      <p:sp>
        <p:nvSpPr>
          <p:cNvPr id="6" name="Slide Number Placeholder 5"/>
          <p:cNvSpPr>
            <a:spLocks noGrp="1"/>
          </p:cNvSpPr>
          <p:nvPr>
            <p:ph type="sldNum" sz="quarter" idx="4"/>
          </p:nvPr>
        </p:nvSpPr>
        <p:spPr>
          <a:xfrm>
            <a:off x="8534401" y="6561138"/>
            <a:ext cx="457200" cy="212725"/>
          </a:xfrm>
        </p:spPr>
        <p:txBody>
          <a:bodyPr/>
          <a:lstStyle/>
          <a:p>
            <a:fld id="{1D93BD3E-1E9A-4970-A6F7-E7AC52762E0C}" type="slidenum">
              <a:rPr lang="en-US" smtClean="0"/>
              <a:t>25</a:t>
            </a:fld>
            <a:endParaRPr lang="en-US" dirty="0"/>
          </a:p>
        </p:txBody>
      </p:sp>
      <p:sp>
        <p:nvSpPr>
          <p:cNvPr id="7" name="Rectangle 3"/>
          <p:cNvSpPr txBox="1">
            <a:spLocks noChangeArrowheads="1"/>
          </p:cNvSpPr>
          <p:nvPr/>
        </p:nvSpPr>
        <p:spPr bwMode="auto">
          <a:xfrm>
            <a:off x="403749" y="1057276"/>
            <a:ext cx="8273526" cy="5191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a:t>
            </a:r>
            <a:r>
              <a:rPr lang="en-US" sz="1600" kern="0" dirty="0">
                <a:latin typeface="Calibri" panose="020F0502020204030204" pitchFamily="34" charset="0"/>
              </a:rPr>
              <a:t>Date </a:t>
            </a:r>
            <a:r>
              <a:rPr lang="en-US" sz="1600" kern="0" dirty="0" smtClean="0">
                <a:latin typeface="Calibri" panose="020F0502020204030204" pitchFamily="34" charset="0"/>
              </a:rPr>
              <a:t>&amp; Applicability</a:t>
            </a:r>
            <a:endParaRPr lang="en-US" sz="1600" kern="0" dirty="0">
              <a:latin typeface="Calibri" panose="020F0502020204030204" pitchFamily="34" charset="0"/>
            </a:endParaRPr>
          </a:p>
          <a:p>
            <a:pPr lvl="1">
              <a:buFont typeface="Wingdings" panose="05000000000000000000" pitchFamily="2" charset="2"/>
              <a:buChar char="v"/>
            </a:pPr>
            <a:r>
              <a:rPr lang="en-US" sz="1200" dirty="0" smtClean="0">
                <a:latin typeface="Calibri" panose="020F0502020204030204" pitchFamily="34" charset="0"/>
              </a:rPr>
              <a:t>R1 – 1/1/18</a:t>
            </a:r>
          </a:p>
          <a:p>
            <a:pPr lvl="1">
              <a:buFont typeface="Wingdings" panose="05000000000000000000" pitchFamily="2" charset="2"/>
              <a:buChar char="v"/>
            </a:pPr>
            <a:r>
              <a:rPr lang="en-US" sz="1200" dirty="0" smtClean="0">
                <a:latin typeface="Calibri" panose="020F0502020204030204" pitchFamily="34" charset="0"/>
              </a:rPr>
              <a:t>R2-R4 – 1/1/20</a:t>
            </a:r>
          </a:p>
          <a:p>
            <a:pPr lvl="1">
              <a:buFont typeface="Wingdings" panose="05000000000000000000" pitchFamily="2" charset="2"/>
              <a:buChar char="v"/>
            </a:pPr>
            <a:r>
              <a:rPr lang="en-US" sz="1200" dirty="0" smtClean="0">
                <a:latin typeface="Calibri" panose="020F0502020204030204" pitchFamily="34" charset="0"/>
              </a:rPr>
              <a:t>PC, GO, TO</a:t>
            </a:r>
          </a:p>
          <a:p>
            <a:pPr marL="0" indent="0">
              <a:buNone/>
            </a:pPr>
            <a:r>
              <a:rPr lang="en-US" sz="1600" kern="0" dirty="0" smtClean="0">
                <a:latin typeface="Calibri" panose="020F0502020204030204" pitchFamily="34" charset="0"/>
              </a:rPr>
              <a:t>Significant </a:t>
            </a:r>
            <a:r>
              <a:rPr lang="en-US" sz="1600" kern="0" dirty="0">
                <a:latin typeface="Calibri" panose="020F0502020204030204" pitchFamily="34" charset="0"/>
              </a:rPr>
              <a:t>Changes</a:t>
            </a:r>
          </a:p>
          <a:p>
            <a:pPr lvl="1">
              <a:buFont typeface="Wingdings" panose="05000000000000000000" pitchFamily="2" charset="2"/>
              <a:buChar char="v"/>
            </a:pPr>
            <a:r>
              <a:rPr lang="en-US" sz="1200" dirty="0">
                <a:latin typeface="Calibri" panose="020F0502020204030204" pitchFamily="34" charset="0"/>
              </a:rPr>
              <a:t>This is the third phase of a three-phased standard development project that focused on developing this new Reliability Standard to address protective relay operations due to stable power swings</a:t>
            </a:r>
            <a:r>
              <a:rPr lang="en-US" sz="1200" dirty="0" smtClean="0">
                <a:latin typeface="Calibri" panose="020F0502020204030204" pitchFamily="34" charset="0"/>
              </a:rPr>
              <a:t>.</a:t>
            </a:r>
          </a:p>
          <a:p>
            <a:pPr lvl="1">
              <a:buFont typeface="Wingdings" panose="05000000000000000000" pitchFamily="2" charset="2"/>
              <a:buChar char="v"/>
            </a:pPr>
            <a:r>
              <a:rPr lang="en-US" sz="1200" dirty="0" smtClean="0">
                <a:latin typeface="Calibri" panose="020F0502020204030204" pitchFamily="34" charset="0"/>
              </a:rPr>
              <a:t>R1. Each </a:t>
            </a:r>
            <a:r>
              <a:rPr lang="en-US" sz="1200" dirty="0">
                <a:latin typeface="Calibri" panose="020F0502020204030204" pitchFamily="34" charset="0"/>
              </a:rPr>
              <a:t>Planning Coordinator shall, at least once each calendar year, provide notification of each generator, transformer, </a:t>
            </a:r>
            <a:r>
              <a:rPr lang="en-US" sz="1200" dirty="0" smtClean="0">
                <a:latin typeface="Calibri" panose="020F0502020204030204" pitchFamily="34" charset="0"/>
              </a:rPr>
              <a:t> and </a:t>
            </a:r>
            <a:r>
              <a:rPr lang="en-US" sz="1200" dirty="0">
                <a:latin typeface="Calibri" panose="020F0502020204030204" pitchFamily="34" charset="0"/>
              </a:rPr>
              <a:t>transmission line BES Element in its area that meets one or more of the following </a:t>
            </a:r>
            <a:r>
              <a:rPr lang="en-US" sz="1200" dirty="0" smtClean="0">
                <a:latin typeface="Calibri" panose="020F0502020204030204" pitchFamily="34" charset="0"/>
              </a:rPr>
              <a:t>criteria…</a:t>
            </a:r>
            <a:endParaRPr lang="en-US" sz="1200" dirty="0">
              <a:latin typeface="Calibri" panose="020F0502020204030204" pitchFamily="34" charset="0"/>
            </a:endParaRPr>
          </a:p>
          <a:p>
            <a:pPr marL="0" lvl="1" indent="0">
              <a:buNone/>
            </a:pPr>
            <a:r>
              <a:rPr lang="en-US" sz="1600" b="1" kern="0" dirty="0" smtClean="0">
                <a:latin typeface="Calibri" panose="020F0502020204030204" pitchFamily="34" charset="0"/>
              </a:rPr>
              <a:t>Initiatives</a:t>
            </a:r>
            <a:endParaRPr lang="en-US" sz="1600" b="1" kern="0" dirty="0">
              <a:latin typeface="Calibri" panose="020F0502020204030204" pitchFamily="34" charset="0"/>
            </a:endParaRPr>
          </a:p>
          <a:p>
            <a:pPr lvl="1">
              <a:buFont typeface="Wingdings" panose="05000000000000000000" pitchFamily="2" charset="2"/>
              <a:buChar char="q"/>
            </a:pPr>
            <a:r>
              <a:rPr lang="en-US" sz="1200" dirty="0" smtClean="0">
                <a:solidFill>
                  <a:srgbClr val="FF0000"/>
                </a:solidFill>
                <a:latin typeface="Calibri" panose="020F0502020204030204" pitchFamily="34" charset="0"/>
              </a:rPr>
              <a:t>[insert]</a:t>
            </a:r>
          </a:p>
          <a:p>
            <a:pPr marL="0" indent="0">
              <a:buNone/>
            </a:pPr>
            <a:r>
              <a:rPr lang="en-US" sz="1600" kern="0" dirty="0" smtClean="0">
                <a:latin typeface="Calibri" panose="020F0502020204030204" pitchFamily="34" charset="0"/>
              </a:rPr>
              <a:t>Estimated </a:t>
            </a:r>
            <a:r>
              <a:rPr lang="en-US" sz="1600" kern="0" dirty="0">
                <a:latin typeface="Calibri" panose="020F0502020204030204" pitchFamily="34" charset="0"/>
              </a:rPr>
              <a:t>Cost</a:t>
            </a:r>
          </a:p>
          <a:p>
            <a:pPr lvl="1">
              <a:buFont typeface="Wingdings" panose="05000000000000000000" pitchFamily="2" charset="2"/>
              <a:buChar char="q"/>
            </a:pPr>
            <a:r>
              <a:rPr lang="en-US" sz="1200" dirty="0">
                <a:solidFill>
                  <a:srgbClr val="FF0000"/>
                </a:solidFill>
                <a:latin typeface="Calibri" panose="020F0502020204030204" pitchFamily="34" charset="0"/>
              </a:rPr>
              <a:t>TBD</a:t>
            </a:r>
          </a:p>
          <a:p>
            <a:pPr marL="0" indent="0">
              <a:buNone/>
            </a:pPr>
            <a:r>
              <a:rPr lang="en-US" sz="1600" kern="0" dirty="0">
                <a:latin typeface="Calibri" panose="020F0502020204030204" pitchFamily="34" charset="0"/>
              </a:rPr>
              <a:t>Risks</a:t>
            </a:r>
          </a:p>
          <a:p>
            <a:pPr marL="685800" lvl="2">
              <a:buFont typeface="Wingdings" panose="05000000000000000000" pitchFamily="2" charset="2"/>
              <a:buChar char="q"/>
            </a:pPr>
            <a:r>
              <a:rPr lang="en-US" sz="1200" dirty="0" smtClean="0">
                <a:solidFill>
                  <a:srgbClr val="FF0000"/>
                </a:solidFill>
                <a:latin typeface="Calibri" panose="020F0502020204030204" pitchFamily="34" charset="0"/>
              </a:rPr>
              <a:t>TBD</a:t>
            </a:r>
            <a:endParaRPr lang="en-US" sz="1200" dirty="0">
              <a:solidFill>
                <a:srgbClr val="FF0000"/>
              </a:solidFill>
              <a:latin typeface="Calibri" panose="020F0502020204030204" pitchFamily="34" charset="0"/>
            </a:endParaRPr>
          </a:p>
          <a:p>
            <a:pPr marL="0" lvl="1" indent="0">
              <a:buNone/>
            </a:pPr>
            <a:r>
              <a:rPr lang="en-US" sz="1600" b="1" kern="0" dirty="0">
                <a:latin typeface="Calibri" panose="020F0502020204030204" pitchFamily="34" charset="0"/>
              </a:rPr>
              <a:t>Upcoming Readiness Milestones</a:t>
            </a:r>
          </a:p>
          <a:p>
            <a:pPr lvl="1">
              <a:buFont typeface="Wingdings" panose="05000000000000000000" pitchFamily="2" charset="2"/>
              <a:buChar char="q"/>
            </a:pPr>
            <a:r>
              <a:rPr lang="en-US" sz="1200" dirty="0" smtClean="0">
                <a:solidFill>
                  <a:srgbClr val="FF0000"/>
                </a:solidFill>
                <a:latin typeface="Calibri" panose="020F0502020204030204" pitchFamily="34" charset="0"/>
              </a:rPr>
              <a:t>Internal Review</a:t>
            </a:r>
          </a:p>
          <a:p>
            <a:pPr lvl="1">
              <a:buFont typeface="Wingdings" panose="05000000000000000000" pitchFamily="2" charset="2"/>
              <a:buChar char="q"/>
            </a:pPr>
            <a:r>
              <a:rPr lang="en-US" sz="1200" dirty="0" smtClean="0">
                <a:solidFill>
                  <a:srgbClr val="FF0000"/>
                </a:solidFill>
                <a:latin typeface="Calibri" panose="020F0502020204030204" pitchFamily="34" charset="0"/>
              </a:rPr>
              <a:t>Kickoff – May</a:t>
            </a:r>
            <a:endParaRPr lang="en-US" sz="12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2063619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solidFill>
                  <a:srgbClr val="FF0000"/>
                </a:solidFill>
                <a:hlinkClick r:id="rId3"/>
              </a:rPr>
              <a:t>BAL-002-2 Disturbance Control Standard </a:t>
            </a:r>
            <a:endParaRPr lang="en-US" sz="2400" b="1" dirty="0">
              <a:solidFill>
                <a:srgbClr val="FF0000"/>
              </a:solidFill>
            </a:endParaRPr>
          </a:p>
        </p:txBody>
      </p:sp>
      <p:sp>
        <p:nvSpPr>
          <p:cNvPr id="6" name="Slide Number Placeholder 5"/>
          <p:cNvSpPr>
            <a:spLocks noGrp="1"/>
          </p:cNvSpPr>
          <p:nvPr>
            <p:ph type="sldNum" sz="quarter" idx="4"/>
          </p:nvPr>
        </p:nvSpPr>
        <p:spPr>
          <a:xfrm>
            <a:off x="8534401" y="6561138"/>
            <a:ext cx="457200" cy="212725"/>
          </a:xfrm>
        </p:spPr>
        <p:txBody>
          <a:bodyPr/>
          <a:lstStyle/>
          <a:p>
            <a:fld id="{1D93BD3E-1E9A-4970-A6F7-E7AC52762E0C}" type="slidenum">
              <a:rPr lang="en-US" smtClean="0"/>
              <a:t>26</a:t>
            </a:fld>
            <a:endParaRPr lang="en-US" dirty="0"/>
          </a:p>
        </p:txBody>
      </p:sp>
      <p:sp>
        <p:nvSpPr>
          <p:cNvPr id="7" name="Rectangle 3"/>
          <p:cNvSpPr txBox="1">
            <a:spLocks noChangeArrowheads="1"/>
          </p:cNvSpPr>
          <p:nvPr/>
        </p:nvSpPr>
        <p:spPr bwMode="auto">
          <a:xfrm>
            <a:off x="403749" y="1057276"/>
            <a:ext cx="8273526" cy="5191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smtClean="0">
                <a:latin typeface="Calibri" panose="020F0502020204030204" pitchFamily="34" charset="0"/>
              </a:rPr>
              <a:t>Enforcement </a:t>
            </a:r>
            <a:r>
              <a:rPr lang="en-US" sz="1600" kern="0" dirty="0">
                <a:latin typeface="Calibri" panose="020F0502020204030204" pitchFamily="34" charset="0"/>
              </a:rPr>
              <a:t>Date </a:t>
            </a:r>
            <a:r>
              <a:rPr lang="en-US" sz="1600" kern="0" dirty="0" smtClean="0">
                <a:latin typeface="Calibri" panose="020F0502020204030204" pitchFamily="34" charset="0"/>
              </a:rPr>
              <a:t>&amp; Applicability</a:t>
            </a:r>
            <a:endParaRPr lang="en-US" sz="1600" kern="0" dirty="0">
              <a:latin typeface="Calibri" panose="020F0502020204030204" pitchFamily="34" charset="0"/>
            </a:endParaRPr>
          </a:p>
          <a:p>
            <a:pPr lvl="1">
              <a:buFont typeface="Wingdings" panose="05000000000000000000" pitchFamily="2" charset="2"/>
              <a:buChar char="v"/>
            </a:pPr>
            <a:r>
              <a:rPr lang="en-US" sz="1200" dirty="0" smtClean="0">
                <a:latin typeface="Calibri" panose="020F0502020204030204" pitchFamily="34" charset="0"/>
              </a:rPr>
              <a:t>?</a:t>
            </a:r>
          </a:p>
          <a:p>
            <a:pPr lvl="1">
              <a:buFont typeface="Wingdings" panose="05000000000000000000" pitchFamily="2" charset="2"/>
              <a:buChar char="v"/>
            </a:pPr>
            <a:r>
              <a:rPr lang="en-US" sz="1200" dirty="0" smtClean="0">
                <a:latin typeface="Calibri" panose="020F0502020204030204" pitchFamily="34" charset="0"/>
              </a:rPr>
              <a:t>BA</a:t>
            </a:r>
          </a:p>
          <a:p>
            <a:pPr marL="0" indent="0">
              <a:buNone/>
            </a:pPr>
            <a:r>
              <a:rPr lang="en-US" sz="1600" kern="0" dirty="0" smtClean="0">
                <a:latin typeface="Calibri" panose="020F0502020204030204" pitchFamily="34" charset="0"/>
              </a:rPr>
              <a:t>Significant </a:t>
            </a:r>
            <a:r>
              <a:rPr lang="en-US" sz="1600" kern="0" dirty="0">
                <a:latin typeface="Calibri" panose="020F0502020204030204" pitchFamily="34" charset="0"/>
              </a:rPr>
              <a:t>Changes</a:t>
            </a:r>
          </a:p>
          <a:p>
            <a:pPr lvl="1">
              <a:buFont typeface="Wingdings" panose="05000000000000000000" pitchFamily="2" charset="2"/>
              <a:buChar char="v"/>
            </a:pPr>
            <a:r>
              <a:rPr lang="en-US" sz="1200" dirty="0" smtClean="0">
                <a:latin typeface="Calibri" panose="020F0502020204030204" pitchFamily="34" charset="0"/>
              </a:rPr>
              <a:t>ERCOT’s Reportable Balancing Contingency Event is 800 MW, frequency/ACE must be returned to its Pre-Reporting ACE value within </a:t>
            </a:r>
            <a:r>
              <a:rPr lang="en-US" sz="1200" smtClean="0">
                <a:latin typeface="Calibri" panose="020F0502020204030204" pitchFamily="34" charset="0"/>
              </a:rPr>
              <a:t>15 minutes.</a:t>
            </a:r>
          </a:p>
          <a:p>
            <a:pPr lvl="1">
              <a:buFont typeface="Wingdings" panose="05000000000000000000" pitchFamily="2" charset="2"/>
              <a:buChar char="v"/>
            </a:pPr>
            <a:endParaRPr lang="en-US" sz="1200" dirty="0" smtClean="0">
              <a:latin typeface="Calibri" panose="020F0502020204030204" pitchFamily="34" charset="0"/>
            </a:endParaRPr>
          </a:p>
          <a:p>
            <a:pPr lvl="1">
              <a:buFont typeface="Wingdings" panose="05000000000000000000" pitchFamily="2" charset="2"/>
              <a:buChar char="v"/>
            </a:pPr>
            <a:endParaRPr lang="en-US" sz="1200" dirty="0" smtClean="0">
              <a:latin typeface="Calibri" panose="020F0502020204030204" pitchFamily="34" charset="0"/>
            </a:endParaRPr>
          </a:p>
          <a:p>
            <a:pPr marL="0" lvl="1" indent="0">
              <a:buNone/>
            </a:pPr>
            <a:r>
              <a:rPr lang="en-US" sz="1600" b="1" kern="0" dirty="0" smtClean="0">
                <a:latin typeface="Calibri" panose="020F0502020204030204" pitchFamily="34" charset="0"/>
              </a:rPr>
              <a:t>Initiatives</a:t>
            </a:r>
            <a:endParaRPr lang="en-US" sz="1600" b="1" kern="0" dirty="0">
              <a:latin typeface="Calibri" panose="020F0502020204030204" pitchFamily="34" charset="0"/>
            </a:endParaRPr>
          </a:p>
          <a:p>
            <a:pPr lvl="1">
              <a:buFont typeface="Wingdings" panose="05000000000000000000" pitchFamily="2" charset="2"/>
              <a:buChar char="q"/>
            </a:pPr>
            <a:r>
              <a:rPr lang="en-US" sz="1200" dirty="0" smtClean="0">
                <a:solidFill>
                  <a:srgbClr val="FF0000"/>
                </a:solidFill>
                <a:latin typeface="Calibri" panose="020F0502020204030204" pitchFamily="34" charset="0"/>
              </a:rPr>
              <a:t>[insert]</a:t>
            </a:r>
          </a:p>
          <a:p>
            <a:pPr marL="0" indent="0">
              <a:buNone/>
            </a:pPr>
            <a:r>
              <a:rPr lang="en-US" sz="1600" kern="0" dirty="0" smtClean="0">
                <a:latin typeface="Calibri" panose="020F0502020204030204" pitchFamily="34" charset="0"/>
              </a:rPr>
              <a:t>Assignees</a:t>
            </a:r>
          </a:p>
          <a:p>
            <a:pPr lvl="1">
              <a:buFont typeface="Wingdings" panose="05000000000000000000" pitchFamily="2" charset="2"/>
              <a:buChar char="v"/>
            </a:pPr>
            <a:r>
              <a:rPr lang="en-US" sz="1200" dirty="0" smtClean="0">
                <a:latin typeface="Calibri" panose="020F0502020204030204" pitchFamily="34" charset="0"/>
              </a:rPr>
              <a:t>Compliance </a:t>
            </a:r>
            <a:r>
              <a:rPr lang="en-US" sz="1200" dirty="0">
                <a:latin typeface="Calibri" panose="020F0502020204030204" pitchFamily="34" charset="0"/>
              </a:rPr>
              <a:t>Partner</a:t>
            </a:r>
            <a:r>
              <a:rPr lang="en-US" sz="1200" dirty="0" smtClean="0">
                <a:latin typeface="Calibri" panose="020F0502020204030204" pitchFamily="34" charset="0"/>
              </a:rPr>
              <a:t>:  Bezzam  </a:t>
            </a:r>
          </a:p>
          <a:p>
            <a:pPr lvl="1">
              <a:buFont typeface="Wingdings" panose="05000000000000000000" pitchFamily="2" charset="2"/>
              <a:buChar char="v"/>
            </a:pPr>
            <a:r>
              <a:rPr lang="en-US" sz="1200" dirty="0" smtClean="0">
                <a:latin typeface="Calibri" panose="020F0502020204030204" pitchFamily="34" charset="0"/>
              </a:rPr>
              <a:t>Business </a:t>
            </a:r>
            <a:r>
              <a:rPr lang="en-US" sz="1200" dirty="0">
                <a:latin typeface="Calibri" panose="020F0502020204030204" pitchFamily="34" charset="0"/>
              </a:rPr>
              <a:t>Owner</a:t>
            </a:r>
            <a:r>
              <a:rPr lang="en-US" sz="1200" dirty="0" smtClean="0">
                <a:latin typeface="Calibri" panose="020F0502020204030204" pitchFamily="34" charset="0"/>
              </a:rPr>
              <a:t>: Sharma, Mango</a:t>
            </a:r>
            <a:endParaRPr lang="en-US" sz="1200" dirty="0">
              <a:latin typeface="Calibri" panose="020F0502020204030204" pitchFamily="34" charset="0"/>
            </a:endParaRPr>
          </a:p>
          <a:p>
            <a:pPr marL="0" indent="0">
              <a:buNone/>
            </a:pPr>
            <a:r>
              <a:rPr lang="en-US" sz="1600" kern="0" dirty="0">
                <a:latin typeface="Calibri" panose="020F0502020204030204" pitchFamily="34" charset="0"/>
              </a:rPr>
              <a:t>Estimated Cost</a:t>
            </a:r>
          </a:p>
          <a:p>
            <a:pPr lvl="1">
              <a:buFont typeface="Wingdings" panose="05000000000000000000" pitchFamily="2" charset="2"/>
              <a:buChar char="q"/>
            </a:pPr>
            <a:r>
              <a:rPr lang="en-US" sz="1200" dirty="0">
                <a:solidFill>
                  <a:srgbClr val="FF0000"/>
                </a:solidFill>
                <a:latin typeface="Calibri" panose="020F0502020204030204" pitchFamily="34" charset="0"/>
              </a:rPr>
              <a:t>TBD</a:t>
            </a:r>
          </a:p>
          <a:p>
            <a:pPr marL="0" indent="0">
              <a:buNone/>
            </a:pPr>
            <a:r>
              <a:rPr lang="en-US" sz="1600" kern="0" dirty="0">
                <a:latin typeface="Calibri" panose="020F0502020204030204" pitchFamily="34" charset="0"/>
              </a:rPr>
              <a:t>Risks</a:t>
            </a:r>
          </a:p>
          <a:p>
            <a:pPr marL="685800" lvl="2">
              <a:buFont typeface="Wingdings" panose="05000000000000000000" pitchFamily="2" charset="2"/>
              <a:buChar char="q"/>
            </a:pPr>
            <a:r>
              <a:rPr lang="en-US" sz="1200" dirty="0" smtClean="0">
                <a:solidFill>
                  <a:srgbClr val="FF0000"/>
                </a:solidFill>
                <a:latin typeface="Calibri" panose="020F0502020204030204" pitchFamily="34" charset="0"/>
              </a:rPr>
              <a:t>TBD</a:t>
            </a:r>
            <a:endParaRPr lang="en-US" sz="1200" dirty="0">
              <a:solidFill>
                <a:srgbClr val="FF0000"/>
              </a:solidFill>
              <a:latin typeface="Calibri" panose="020F0502020204030204" pitchFamily="34" charset="0"/>
            </a:endParaRPr>
          </a:p>
          <a:p>
            <a:pPr marL="0" lvl="1" indent="0">
              <a:buNone/>
            </a:pPr>
            <a:r>
              <a:rPr lang="en-US" sz="1600" b="1" kern="0" dirty="0">
                <a:latin typeface="Calibri" panose="020F0502020204030204" pitchFamily="34" charset="0"/>
              </a:rPr>
              <a:t>Upcoming Readiness Milestones</a:t>
            </a:r>
          </a:p>
          <a:p>
            <a:pPr lvl="1">
              <a:buFont typeface="Wingdings" panose="05000000000000000000" pitchFamily="2" charset="2"/>
              <a:buChar char="q"/>
            </a:pPr>
            <a:r>
              <a:rPr lang="en-US" sz="1200" dirty="0" smtClean="0">
                <a:solidFill>
                  <a:srgbClr val="FF0000"/>
                </a:solidFill>
                <a:latin typeface="Calibri" panose="020F0502020204030204" pitchFamily="34" charset="0"/>
              </a:rPr>
              <a:t>Internal Review</a:t>
            </a:r>
          </a:p>
          <a:p>
            <a:pPr lvl="1">
              <a:buFont typeface="Wingdings" panose="05000000000000000000" pitchFamily="2" charset="2"/>
              <a:buChar char="q"/>
            </a:pPr>
            <a:r>
              <a:rPr lang="en-US" sz="1200" dirty="0" smtClean="0">
                <a:solidFill>
                  <a:srgbClr val="FF0000"/>
                </a:solidFill>
                <a:latin typeface="Calibri" panose="020F0502020204030204" pitchFamily="34" charset="0"/>
              </a:rPr>
              <a:t>Kickoff – </a:t>
            </a:r>
            <a:endParaRPr lang="en-US" sz="12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21602155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smtClean="0"/>
              <a:t>Template</a:t>
            </a:r>
            <a:endParaRPr lang="en-US" sz="2400" b="1" dirty="0">
              <a:solidFill>
                <a:schemeClr val="accent1"/>
              </a:solidFill>
            </a:endParaRPr>
          </a:p>
        </p:txBody>
      </p:sp>
      <p:sp>
        <p:nvSpPr>
          <p:cNvPr id="6" name="Slide Number Placeholder 5"/>
          <p:cNvSpPr>
            <a:spLocks noGrp="1"/>
          </p:cNvSpPr>
          <p:nvPr>
            <p:ph type="sldNum" sz="quarter" idx="4"/>
          </p:nvPr>
        </p:nvSpPr>
        <p:spPr>
          <a:xfrm>
            <a:off x="8534401" y="6561138"/>
            <a:ext cx="457200" cy="212725"/>
          </a:xfrm>
        </p:spPr>
        <p:txBody>
          <a:bodyPr/>
          <a:lstStyle/>
          <a:p>
            <a:fld id="{1D93BD3E-1E9A-4970-A6F7-E7AC52762E0C}" type="slidenum">
              <a:rPr lang="en-US" smtClean="0"/>
              <a:t>27</a:t>
            </a:fld>
            <a:endParaRPr lang="en-US" dirty="0"/>
          </a:p>
        </p:txBody>
      </p:sp>
      <p:sp>
        <p:nvSpPr>
          <p:cNvPr id="7" name="Rectangle 3"/>
          <p:cNvSpPr txBox="1">
            <a:spLocks noChangeArrowheads="1"/>
          </p:cNvSpPr>
          <p:nvPr/>
        </p:nvSpPr>
        <p:spPr bwMode="auto">
          <a:xfrm>
            <a:off x="403749" y="819150"/>
            <a:ext cx="8273526" cy="5191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000" b="1">
                <a:solidFill>
                  <a:schemeClr val="tx1"/>
                </a:solidFill>
                <a:latin typeface="+mn-lt"/>
                <a:ea typeface="+mn-ea"/>
                <a:cs typeface="+mn-cs"/>
              </a:defRPr>
            </a:lvl1pPr>
            <a:lvl2pPr marL="742950" indent="-285750" algn="l" rtl="0" fontAlgn="base">
              <a:spcBef>
                <a:spcPct val="20000"/>
              </a:spcBef>
              <a:spcAft>
                <a:spcPct val="0"/>
              </a:spcAft>
              <a:buChar char="–"/>
              <a:defRPr sz="2000">
                <a:solidFill>
                  <a:schemeClr val="tx1"/>
                </a:solidFill>
                <a:latin typeface="+mn-lt"/>
              </a:defRPr>
            </a:lvl2pPr>
            <a:lvl3pPr marL="1143000" indent="-228600" algn="l" rtl="0" fontAlgn="base">
              <a:spcBef>
                <a:spcPct val="20000"/>
              </a:spcBef>
              <a:spcAft>
                <a:spcPct val="0"/>
              </a:spcAft>
              <a:buChar char="•"/>
              <a:defRPr>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marL="0" indent="0">
              <a:buNone/>
            </a:pPr>
            <a:r>
              <a:rPr lang="en-US" sz="1600" kern="0" dirty="0">
                <a:latin typeface="Calibri" panose="020F0502020204030204" pitchFamily="34" charset="0"/>
              </a:rPr>
              <a:t>Effective Date  </a:t>
            </a:r>
          </a:p>
          <a:p>
            <a:pPr lvl="1">
              <a:buFont typeface="Wingdings" panose="05000000000000000000" pitchFamily="2" charset="2"/>
              <a:buChar char="v"/>
            </a:pPr>
            <a:r>
              <a:rPr lang="en-US" sz="1200" dirty="0" smtClean="0">
                <a:latin typeface="Calibri" panose="020F0502020204030204" pitchFamily="34" charset="0"/>
              </a:rPr>
              <a:t>[insert]</a:t>
            </a:r>
            <a:endParaRPr lang="en-US" sz="1200" dirty="0">
              <a:latin typeface="Calibri" panose="020F0502020204030204" pitchFamily="34" charset="0"/>
            </a:endParaRPr>
          </a:p>
          <a:p>
            <a:pPr marL="0" indent="0">
              <a:buNone/>
            </a:pPr>
            <a:r>
              <a:rPr lang="en-US" sz="1600" kern="0" dirty="0">
                <a:latin typeface="Calibri" panose="020F0502020204030204" pitchFamily="34" charset="0"/>
              </a:rPr>
              <a:t>Significant Changes</a:t>
            </a:r>
          </a:p>
          <a:p>
            <a:pPr lvl="1">
              <a:buFont typeface="Wingdings" panose="05000000000000000000" pitchFamily="2" charset="2"/>
              <a:buChar char="v"/>
            </a:pPr>
            <a:r>
              <a:rPr lang="en-US" sz="1200" dirty="0" smtClean="0">
                <a:latin typeface="Calibri" panose="020F0502020204030204" pitchFamily="34" charset="0"/>
              </a:rPr>
              <a:t>[insert]</a:t>
            </a:r>
            <a:endParaRPr lang="en-US" sz="1200" dirty="0">
              <a:latin typeface="Calibri" panose="020F0502020204030204" pitchFamily="34" charset="0"/>
            </a:endParaRPr>
          </a:p>
          <a:p>
            <a:pPr marL="0" indent="0">
              <a:buNone/>
            </a:pPr>
            <a:r>
              <a:rPr lang="en-US" sz="1600" kern="0" dirty="0">
                <a:latin typeface="Calibri" panose="020F0502020204030204" pitchFamily="34" charset="0"/>
              </a:rPr>
              <a:t>Initiatives</a:t>
            </a:r>
          </a:p>
          <a:p>
            <a:pPr lvl="1">
              <a:buFont typeface="Wingdings" panose="05000000000000000000" pitchFamily="2" charset="2"/>
              <a:buChar char="q"/>
            </a:pPr>
            <a:r>
              <a:rPr lang="en-US" sz="1200" dirty="0" smtClean="0">
                <a:solidFill>
                  <a:srgbClr val="FF0000"/>
                </a:solidFill>
                <a:latin typeface="Calibri" panose="020F0502020204030204" pitchFamily="34" charset="0"/>
              </a:rPr>
              <a:t>[insert]</a:t>
            </a:r>
          </a:p>
          <a:p>
            <a:pPr marL="0" indent="0">
              <a:buNone/>
            </a:pPr>
            <a:r>
              <a:rPr lang="en-US" sz="1600" kern="0" dirty="0" smtClean="0">
                <a:latin typeface="Calibri" panose="020F0502020204030204" pitchFamily="34" charset="0"/>
              </a:rPr>
              <a:t>Assignees</a:t>
            </a:r>
          </a:p>
          <a:p>
            <a:pPr lvl="1">
              <a:buFont typeface="Wingdings" panose="05000000000000000000" pitchFamily="2" charset="2"/>
              <a:buChar char="v"/>
            </a:pPr>
            <a:r>
              <a:rPr lang="en-US" sz="1200" dirty="0" smtClean="0">
                <a:latin typeface="Calibri" panose="020F0502020204030204" pitchFamily="34" charset="0"/>
              </a:rPr>
              <a:t>Compliance </a:t>
            </a:r>
            <a:r>
              <a:rPr lang="en-US" sz="1200" dirty="0">
                <a:latin typeface="Calibri" panose="020F0502020204030204" pitchFamily="34" charset="0"/>
              </a:rPr>
              <a:t>Partner:  </a:t>
            </a:r>
            <a:endParaRPr lang="en-US" sz="1200" dirty="0" smtClean="0">
              <a:latin typeface="Calibri" panose="020F0502020204030204" pitchFamily="34" charset="0"/>
            </a:endParaRPr>
          </a:p>
          <a:p>
            <a:pPr lvl="1">
              <a:buFont typeface="Wingdings" panose="05000000000000000000" pitchFamily="2" charset="2"/>
              <a:buChar char="v"/>
            </a:pPr>
            <a:r>
              <a:rPr lang="en-US" sz="1200" dirty="0" smtClean="0">
                <a:latin typeface="Calibri" panose="020F0502020204030204" pitchFamily="34" charset="0"/>
              </a:rPr>
              <a:t>Business </a:t>
            </a:r>
            <a:r>
              <a:rPr lang="en-US" sz="1200" dirty="0">
                <a:latin typeface="Calibri" panose="020F0502020204030204" pitchFamily="34" charset="0"/>
              </a:rPr>
              <a:t>Owner</a:t>
            </a:r>
            <a:r>
              <a:rPr lang="en-US" sz="1200" dirty="0" smtClean="0">
                <a:latin typeface="Calibri" panose="020F0502020204030204" pitchFamily="34" charset="0"/>
              </a:rPr>
              <a:t>:</a:t>
            </a:r>
            <a:endParaRPr lang="en-US" sz="1200" dirty="0">
              <a:latin typeface="Calibri" panose="020F0502020204030204" pitchFamily="34" charset="0"/>
            </a:endParaRPr>
          </a:p>
          <a:p>
            <a:pPr marL="0" indent="0">
              <a:buNone/>
            </a:pPr>
            <a:r>
              <a:rPr lang="en-US" sz="1600" kern="0" dirty="0">
                <a:latin typeface="Calibri" panose="020F0502020204030204" pitchFamily="34" charset="0"/>
              </a:rPr>
              <a:t>Estimated Cost</a:t>
            </a:r>
          </a:p>
          <a:p>
            <a:pPr lvl="1">
              <a:buFont typeface="Wingdings" panose="05000000000000000000" pitchFamily="2" charset="2"/>
              <a:buChar char="q"/>
            </a:pPr>
            <a:r>
              <a:rPr lang="en-US" sz="1200" dirty="0">
                <a:solidFill>
                  <a:srgbClr val="FF0000"/>
                </a:solidFill>
                <a:latin typeface="Calibri" panose="020F0502020204030204" pitchFamily="34" charset="0"/>
              </a:rPr>
              <a:t>TBD</a:t>
            </a:r>
          </a:p>
          <a:p>
            <a:pPr marL="0" indent="0">
              <a:buNone/>
            </a:pPr>
            <a:r>
              <a:rPr lang="en-US" sz="1600" kern="0" dirty="0">
                <a:latin typeface="Calibri" panose="020F0502020204030204" pitchFamily="34" charset="0"/>
              </a:rPr>
              <a:t>Risks</a:t>
            </a:r>
          </a:p>
          <a:p>
            <a:pPr marL="685800" lvl="2">
              <a:buFont typeface="Wingdings" panose="05000000000000000000" pitchFamily="2" charset="2"/>
              <a:buChar char="q"/>
            </a:pPr>
            <a:r>
              <a:rPr lang="en-US" sz="1200" dirty="0" smtClean="0">
                <a:solidFill>
                  <a:srgbClr val="FF0000"/>
                </a:solidFill>
                <a:latin typeface="Calibri" panose="020F0502020204030204" pitchFamily="34" charset="0"/>
              </a:rPr>
              <a:t>[Insert]</a:t>
            </a:r>
            <a:endParaRPr lang="en-US" sz="1200" dirty="0">
              <a:solidFill>
                <a:srgbClr val="FF0000"/>
              </a:solidFill>
              <a:latin typeface="Calibri" panose="020F0502020204030204" pitchFamily="34" charset="0"/>
            </a:endParaRPr>
          </a:p>
          <a:p>
            <a:pPr marL="0" lvl="1" indent="0">
              <a:buNone/>
            </a:pPr>
            <a:r>
              <a:rPr lang="en-US" sz="1600" b="1" kern="0" dirty="0">
                <a:latin typeface="Calibri" panose="020F0502020204030204" pitchFamily="34" charset="0"/>
              </a:rPr>
              <a:t>Upcoming Readiness Milestones</a:t>
            </a:r>
          </a:p>
          <a:p>
            <a:pPr lvl="1">
              <a:buFont typeface="Wingdings" panose="05000000000000000000" pitchFamily="2" charset="2"/>
              <a:buChar char="q"/>
            </a:pPr>
            <a:r>
              <a:rPr lang="en-US" sz="1200" dirty="0">
                <a:solidFill>
                  <a:srgbClr val="FF0000"/>
                </a:solidFill>
                <a:latin typeface="Calibri" panose="020F0502020204030204" pitchFamily="34" charset="0"/>
              </a:rPr>
              <a:t>Kick-off </a:t>
            </a:r>
            <a:r>
              <a:rPr lang="en-US" sz="1200" dirty="0" smtClean="0">
                <a:solidFill>
                  <a:srgbClr val="FF0000"/>
                </a:solidFill>
                <a:latin typeface="Calibri" panose="020F0502020204030204" pitchFamily="34" charset="0"/>
              </a:rPr>
              <a:t>..</a:t>
            </a:r>
            <a:endParaRPr lang="en-US" sz="12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2895118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41" name="Rectangle 40"/>
          <p:cNvSpPr/>
          <p:nvPr/>
        </p:nvSpPr>
        <p:spPr>
          <a:xfrm>
            <a:off x="4708779" y="432262"/>
            <a:ext cx="2332101" cy="975012"/>
          </a:xfrm>
          <a:prstGeom prst="rect">
            <a:avLst/>
          </a:prstGeom>
          <a:noFill/>
          <a:ln w="12700" cap="flat" cmpd="sng" algn="ctr">
            <a:noFill/>
            <a:prstDash val="solid"/>
          </a:ln>
          <a:effectLst/>
        </p:spPr>
        <p:txBody>
          <a:bodyPr lIns="91440" tIns="0" rIns="9144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457200">
              <a:defRPr/>
            </a:pPr>
            <a:endParaRPr lang="en-US" b="1" kern="0" dirty="0">
              <a:solidFill>
                <a:srgbClr val="FF0000"/>
              </a:solidFill>
              <a:latin typeface="Arial" pitchFamily="34" charset="0"/>
              <a:cs typeface="Arial" pitchFamily="34" charset="0"/>
            </a:endParaRPr>
          </a:p>
        </p:txBody>
      </p:sp>
      <p:sp>
        <p:nvSpPr>
          <p:cNvPr id="2" name="TextBox 1"/>
          <p:cNvSpPr txBox="1"/>
          <p:nvPr/>
        </p:nvSpPr>
        <p:spPr>
          <a:xfrm>
            <a:off x="383097" y="919768"/>
            <a:ext cx="8839200" cy="3693319"/>
          </a:xfrm>
          <a:prstGeom prst="rect">
            <a:avLst/>
          </a:prstGeom>
          <a:noFill/>
        </p:spPr>
        <p:txBody>
          <a:bodyPr wrap="square" rtlCol="0">
            <a:spAutoFit/>
          </a:bodyPr>
          <a:lstStyle/>
          <a:p>
            <a:r>
              <a:rPr lang="en-US" dirty="0" smtClean="0"/>
              <a:t>The bulleted items in the slides represent various readiness activities or key pieces of information around readiness.  </a:t>
            </a:r>
          </a:p>
          <a:p>
            <a:endParaRPr lang="en-US" dirty="0"/>
          </a:p>
          <a:p>
            <a:pPr marL="285750" lvl="0" indent="-285750">
              <a:buFont typeface="Wingdings" panose="05000000000000000000" pitchFamily="2" charset="2"/>
              <a:buChar char="q"/>
            </a:pPr>
            <a:r>
              <a:rPr lang="en-US" dirty="0" smtClean="0"/>
              <a:t>Action:  Something needs to happen and is typically </a:t>
            </a:r>
            <a:r>
              <a:rPr lang="en-US" dirty="0"/>
              <a:t>in red font to bring attention to the item</a:t>
            </a:r>
            <a:r>
              <a:rPr lang="en-US" dirty="0" smtClean="0"/>
              <a:t>.</a:t>
            </a:r>
          </a:p>
          <a:p>
            <a:pPr marL="285750" lvl="0" indent="-285750">
              <a:buFont typeface="Wingdings" panose="05000000000000000000" pitchFamily="2" charset="2"/>
              <a:buChar char="q"/>
            </a:pPr>
            <a:endParaRPr lang="en-US" dirty="0"/>
          </a:p>
          <a:p>
            <a:pPr marL="285750" lvl="0" indent="-285750">
              <a:buFont typeface="Wingdings" panose="05000000000000000000" pitchFamily="2" charset="2"/>
              <a:buChar char="ü"/>
            </a:pPr>
            <a:r>
              <a:rPr lang="en-US" dirty="0" smtClean="0"/>
              <a:t>Complete:  Represents a completed Action or resolved issue.</a:t>
            </a:r>
          </a:p>
          <a:p>
            <a:pPr marL="285750" lvl="0" indent="-285750">
              <a:buFont typeface="Wingdings" panose="05000000000000000000" pitchFamily="2" charset="2"/>
              <a:buChar char="ü"/>
            </a:pPr>
            <a:endParaRPr lang="en-US" dirty="0"/>
          </a:p>
          <a:p>
            <a:pPr marL="285750" lvl="0" indent="-285750">
              <a:buFont typeface="Wingdings" panose="05000000000000000000" pitchFamily="2" charset="2"/>
              <a:buChar char="v"/>
            </a:pPr>
            <a:r>
              <a:rPr lang="en-US" dirty="0" smtClean="0"/>
              <a:t>Information:  Represents information associated with the Standard, requirement, such as an Owner, enforcement date, etc.</a:t>
            </a:r>
          </a:p>
          <a:p>
            <a:pPr marL="285750" lvl="0" indent="-285750">
              <a:buFont typeface="Wingdings" panose="05000000000000000000" pitchFamily="2" charset="2"/>
              <a:buChar char="ü"/>
            </a:pPr>
            <a:endParaRPr lang="en-US" dirty="0"/>
          </a:p>
          <a:p>
            <a:pPr marL="285750" lvl="0" indent="-285750">
              <a:buFont typeface="Wingdings" panose="05000000000000000000" pitchFamily="2" charset="2"/>
              <a:buChar char="v"/>
            </a:pPr>
            <a:endParaRPr lang="en-US" dirty="0"/>
          </a:p>
          <a:p>
            <a:pPr marL="285750" indent="-285750">
              <a:buFont typeface="Wingdings" panose="05000000000000000000" pitchFamily="2" charset="2"/>
              <a:buChar char="q"/>
            </a:pPr>
            <a:endParaRPr lang="en-US" dirty="0" smtClean="0"/>
          </a:p>
        </p:txBody>
      </p:sp>
      <p:sp>
        <p:nvSpPr>
          <p:cNvPr id="42" name="Title 1"/>
          <p:cNvSpPr>
            <a:spLocks noGrp="1"/>
          </p:cNvSpPr>
          <p:nvPr>
            <p:ph type="title"/>
          </p:nvPr>
        </p:nvSpPr>
        <p:spPr>
          <a:xfrm>
            <a:off x="381000" y="243682"/>
            <a:ext cx="8458200" cy="1143000"/>
          </a:xfrm>
        </p:spPr>
        <p:txBody>
          <a:bodyPr/>
          <a:lstStyle/>
          <a:p>
            <a:r>
              <a:rPr lang="en-US" dirty="0" smtClean="0">
                <a:latin typeface="Calibri" panose="020F0502020204030204" pitchFamily="34" charset="0"/>
              </a:rPr>
              <a:t>Legend</a:t>
            </a:r>
            <a:endParaRPr lang="en-US" b="1" dirty="0">
              <a:solidFill>
                <a:schemeClr val="accent1"/>
              </a:solidFill>
            </a:endParaRPr>
          </a:p>
        </p:txBody>
      </p:sp>
    </p:spTree>
    <p:extLst>
      <p:ext uri="{BB962C8B-B14F-4D97-AF65-F5344CB8AC3E}">
        <p14:creationId xmlns:p14="http://schemas.microsoft.com/office/powerpoint/2010/main" val="1709778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41" name="Rectangle 40"/>
          <p:cNvSpPr/>
          <p:nvPr/>
        </p:nvSpPr>
        <p:spPr>
          <a:xfrm>
            <a:off x="4708779" y="432262"/>
            <a:ext cx="2332101" cy="975012"/>
          </a:xfrm>
          <a:prstGeom prst="rect">
            <a:avLst/>
          </a:prstGeom>
          <a:noFill/>
          <a:ln w="12700" cap="flat" cmpd="sng" algn="ctr">
            <a:noFill/>
            <a:prstDash val="solid"/>
          </a:ln>
          <a:effectLst/>
        </p:spPr>
        <p:txBody>
          <a:bodyPr lIns="91440" tIns="0" rIns="9144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457200">
              <a:defRPr/>
            </a:pPr>
            <a:endParaRPr lang="en-US" b="1" kern="0" dirty="0">
              <a:solidFill>
                <a:srgbClr val="FF0000"/>
              </a:solidFill>
              <a:latin typeface="Arial" pitchFamily="34" charset="0"/>
              <a:cs typeface="Arial" pitchFamily="34" charset="0"/>
            </a:endParaRPr>
          </a:p>
        </p:txBody>
      </p:sp>
      <p:sp>
        <p:nvSpPr>
          <p:cNvPr id="2" name="TextBox 1"/>
          <p:cNvSpPr txBox="1"/>
          <p:nvPr/>
        </p:nvSpPr>
        <p:spPr>
          <a:xfrm>
            <a:off x="383097" y="919768"/>
            <a:ext cx="8839200" cy="923330"/>
          </a:xfrm>
          <a:prstGeom prst="rect">
            <a:avLst/>
          </a:prstGeom>
          <a:noFill/>
        </p:spPr>
        <p:txBody>
          <a:bodyPr wrap="square" rtlCol="0">
            <a:spAutoFit/>
          </a:bodyPr>
          <a:lstStyle/>
          <a:p>
            <a:pPr marL="285750" lvl="0" indent="-285750">
              <a:buFont typeface="Wingdings" panose="05000000000000000000" pitchFamily="2" charset="2"/>
              <a:buChar char="ü"/>
            </a:pPr>
            <a:endParaRPr lang="en-US" dirty="0"/>
          </a:p>
          <a:p>
            <a:pPr marL="285750" lvl="0" indent="-285750">
              <a:buFont typeface="Wingdings" panose="05000000000000000000" pitchFamily="2" charset="2"/>
              <a:buChar char="v"/>
            </a:pPr>
            <a:endParaRPr lang="en-US" dirty="0"/>
          </a:p>
          <a:p>
            <a:pPr marL="285750" indent="-285750">
              <a:buFont typeface="Wingdings" panose="05000000000000000000" pitchFamily="2" charset="2"/>
              <a:buChar char="q"/>
            </a:pPr>
            <a:endParaRPr lang="en-US" dirty="0" smtClean="0"/>
          </a:p>
        </p:txBody>
      </p:sp>
      <p:sp>
        <p:nvSpPr>
          <p:cNvPr id="42" name="Title 1"/>
          <p:cNvSpPr>
            <a:spLocks noGrp="1"/>
          </p:cNvSpPr>
          <p:nvPr>
            <p:ph type="title"/>
          </p:nvPr>
        </p:nvSpPr>
        <p:spPr>
          <a:xfrm>
            <a:off x="381000" y="243682"/>
            <a:ext cx="8458200" cy="4709318"/>
          </a:xfrm>
        </p:spPr>
        <p:txBody>
          <a:bodyPr/>
          <a:lstStyle/>
          <a:p>
            <a:pPr algn="ctr"/>
            <a:r>
              <a:rPr lang="en-US" b="1" dirty="0" smtClean="0">
                <a:solidFill>
                  <a:schemeClr val="accent1"/>
                </a:solidFill>
              </a:rPr>
              <a:t/>
            </a:r>
            <a:br>
              <a:rPr lang="en-US" b="1" dirty="0" smtClean="0">
                <a:solidFill>
                  <a:schemeClr val="accent1"/>
                </a:solidFill>
              </a:rPr>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b="1" dirty="0" smtClean="0">
                <a:solidFill>
                  <a:schemeClr val="accent1"/>
                </a:solidFill>
              </a:rPr>
              <a:t>October 1, 2016 Enforcement</a:t>
            </a:r>
            <a:endParaRPr lang="en-US" b="1" dirty="0">
              <a:solidFill>
                <a:schemeClr val="accent1"/>
              </a:solidFill>
            </a:endParaRPr>
          </a:p>
        </p:txBody>
      </p:sp>
    </p:spTree>
    <p:extLst>
      <p:ext uri="{BB962C8B-B14F-4D97-AF65-F5344CB8AC3E}">
        <p14:creationId xmlns:p14="http://schemas.microsoft.com/office/powerpoint/2010/main" val="41055117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latin typeface="Calibri" panose="020F0502020204030204" pitchFamily="34" charset="0"/>
                <a:hlinkClick r:id="rId3"/>
              </a:rPr>
              <a:t>MOD-031-2:  </a:t>
            </a:r>
            <a:r>
              <a:rPr lang="en-US" dirty="0">
                <a:latin typeface="Calibri" panose="020F0502020204030204" pitchFamily="34" charset="0"/>
                <a:hlinkClick r:id="rId3"/>
              </a:rPr>
              <a:t>Demand and Energy Data</a:t>
            </a:r>
            <a:endParaRPr lang="en-US" b="1" dirty="0">
              <a:solidFill>
                <a:schemeClr val="accent1"/>
              </a:solidFill>
            </a:endParaRPr>
          </a:p>
        </p:txBody>
      </p:sp>
      <p:sp>
        <p:nvSpPr>
          <p:cNvPr id="3" name="Content Placeholder 2"/>
          <p:cNvSpPr>
            <a:spLocks noGrp="1"/>
          </p:cNvSpPr>
          <p:nvPr>
            <p:ph idx="1"/>
          </p:nvPr>
        </p:nvSpPr>
        <p:spPr>
          <a:xfrm>
            <a:off x="304800" y="914400"/>
            <a:ext cx="8534400" cy="5257800"/>
          </a:xfrm>
        </p:spPr>
        <p:txBody>
          <a:bodyPr/>
          <a:lstStyle/>
          <a:p>
            <a:pPr marL="0" indent="0">
              <a:buNone/>
            </a:pPr>
            <a:r>
              <a:rPr lang="en-US" sz="1600" b="1" kern="0" dirty="0">
                <a:latin typeface="Calibri" panose="020F0502020204030204" pitchFamily="34" charset="0"/>
              </a:rPr>
              <a:t>Effective </a:t>
            </a:r>
            <a:r>
              <a:rPr lang="en-US" sz="1600" b="1" kern="0" dirty="0" smtClean="0">
                <a:latin typeface="Calibri" panose="020F0502020204030204" pitchFamily="34" charset="0"/>
              </a:rPr>
              <a:t>Date &amp; Applicability</a:t>
            </a:r>
            <a:endParaRPr lang="en-US" sz="1600" b="1" kern="0" dirty="0">
              <a:latin typeface="Calibri" panose="020F0502020204030204" pitchFamily="34" charset="0"/>
            </a:endParaRPr>
          </a:p>
          <a:p>
            <a:pPr lvl="1">
              <a:buFont typeface="Wingdings" panose="05000000000000000000" pitchFamily="2" charset="2"/>
              <a:buChar char="v"/>
            </a:pPr>
            <a:r>
              <a:rPr lang="en-US" sz="1200" dirty="0" smtClean="0">
                <a:latin typeface="Calibri" panose="020F0502020204030204" pitchFamily="34" charset="0"/>
              </a:rPr>
              <a:t>10/1/16 R3</a:t>
            </a:r>
          </a:p>
          <a:p>
            <a:pPr lvl="1">
              <a:buFont typeface="Wingdings" panose="05000000000000000000" pitchFamily="2" charset="2"/>
              <a:buChar char="v"/>
            </a:pPr>
            <a:r>
              <a:rPr lang="en-US" sz="1200" dirty="0" smtClean="0">
                <a:latin typeface="Calibri" panose="020F0502020204030204" pitchFamily="34" charset="0"/>
              </a:rPr>
              <a:t>PC, TP, BA, RP, LSE, DP</a:t>
            </a:r>
            <a:endParaRPr lang="en-US" sz="1200" dirty="0">
              <a:latin typeface="Calibri" panose="020F0502020204030204" pitchFamily="34" charset="0"/>
            </a:endParaRPr>
          </a:p>
          <a:p>
            <a:pPr marL="0" indent="0">
              <a:buNone/>
            </a:pPr>
            <a:r>
              <a:rPr lang="en-US" sz="1600" b="1" kern="0" dirty="0">
                <a:latin typeface="Calibri" panose="020F0502020204030204" pitchFamily="34" charset="0"/>
              </a:rPr>
              <a:t>Significant Changes</a:t>
            </a:r>
          </a:p>
          <a:p>
            <a:pPr lvl="1">
              <a:buFont typeface="Wingdings" panose="05000000000000000000" pitchFamily="2" charset="2"/>
              <a:buChar char="v"/>
            </a:pPr>
            <a:r>
              <a:rPr lang="en-US" sz="1200" dirty="0" smtClean="0">
                <a:latin typeface="Calibri" panose="020F0502020204030204" pitchFamily="34" charset="0"/>
              </a:rPr>
              <a:t>None</a:t>
            </a:r>
            <a:r>
              <a:rPr lang="en-US" sz="1200" dirty="0">
                <a:latin typeface="Calibri" panose="020F0502020204030204" pitchFamily="34" charset="0"/>
              </a:rPr>
              <a:t> </a:t>
            </a:r>
            <a:r>
              <a:rPr lang="en-US" sz="1200" dirty="0" smtClean="0">
                <a:latin typeface="Calibri" panose="020F0502020204030204" pitchFamily="34" charset="0"/>
              </a:rPr>
              <a:t>were significant, only minor</a:t>
            </a:r>
            <a:endParaRPr lang="en-US" sz="1200" dirty="0">
              <a:latin typeface="Calibri" panose="020F0502020204030204" pitchFamily="34" charset="0"/>
            </a:endParaRPr>
          </a:p>
          <a:p>
            <a:pPr marL="0" indent="0">
              <a:buNone/>
            </a:pPr>
            <a:r>
              <a:rPr lang="en-US" sz="1600" b="1" kern="0" dirty="0" smtClean="0">
                <a:latin typeface="Calibri" panose="020F0502020204030204" pitchFamily="34" charset="0"/>
              </a:rPr>
              <a:t>Initiatives</a:t>
            </a:r>
            <a:endParaRPr lang="en-US" sz="1600" b="1" kern="0" dirty="0">
              <a:latin typeface="Calibri" panose="020F0502020204030204" pitchFamily="34" charset="0"/>
            </a:endParaRPr>
          </a:p>
          <a:p>
            <a:pPr lvl="1">
              <a:buFont typeface="Wingdings" panose="05000000000000000000" pitchFamily="2" charset="2"/>
              <a:buChar char="ü"/>
            </a:pPr>
            <a:r>
              <a:rPr lang="en-US" sz="1200" dirty="0">
                <a:latin typeface="Calibri" panose="020F0502020204030204" pitchFamily="34" charset="0"/>
              </a:rPr>
              <a:t>To Clarify internal documents used per change in R3</a:t>
            </a:r>
          </a:p>
          <a:p>
            <a:pPr marL="0" indent="0">
              <a:buNone/>
            </a:pPr>
            <a:r>
              <a:rPr lang="en-US" sz="1600" b="1" kern="0" dirty="0" smtClean="0">
                <a:latin typeface="Calibri" panose="020F0502020204030204" pitchFamily="34" charset="0"/>
              </a:rPr>
              <a:t>Estimated </a:t>
            </a:r>
            <a:r>
              <a:rPr lang="en-US" sz="1600" b="1" kern="0" dirty="0">
                <a:latin typeface="Calibri" panose="020F0502020204030204" pitchFamily="34" charset="0"/>
              </a:rPr>
              <a:t>Cost</a:t>
            </a:r>
          </a:p>
          <a:p>
            <a:pPr lvl="1">
              <a:buFont typeface="Wingdings" panose="05000000000000000000" pitchFamily="2" charset="2"/>
              <a:buChar char="v"/>
            </a:pPr>
            <a:r>
              <a:rPr lang="en-US" sz="1200" dirty="0">
                <a:latin typeface="Calibri" panose="020F0502020204030204" pitchFamily="34" charset="0"/>
              </a:rPr>
              <a:t>None</a:t>
            </a:r>
          </a:p>
          <a:p>
            <a:pPr marL="0" indent="0">
              <a:buNone/>
            </a:pPr>
            <a:r>
              <a:rPr lang="en-US" sz="1600" b="1" kern="0" dirty="0" smtClean="0">
                <a:latin typeface="Calibri" panose="020F0502020204030204" pitchFamily="34" charset="0"/>
              </a:rPr>
              <a:t>Risks</a:t>
            </a:r>
          </a:p>
          <a:p>
            <a:pPr lvl="1">
              <a:buFont typeface="Wingdings" panose="05000000000000000000" pitchFamily="2" charset="2"/>
              <a:buChar char="ü"/>
            </a:pPr>
            <a:r>
              <a:rPr lang="en-US" sz="1200" dirty="0">
                <a:latin typeface="Calibri" panose="020F0502020204030204" pitchFamily="34" charset="0"/>
              </a:rPr>
              <a:t>Changes require modification in ERCOT’s </a:t>
            </a:r>
            <a:r>
              <a:rPr lang="en-US" sz="1200" dirty="0" smtClean="0">
                <a:latin typeface="Calibri" panose="020F0502020204030204" pitchFamily="34" charset="0"/>
              </a:rPr>
              <a:t>processes. </a:t>
            </a:r>
            <a:endParaRPr lang="en-US" sz="1200" dirty="0">
              <a:solidFill>
                <a:srgbClr val="3333FF"/>
              </a:solidFill>
              <a:latin typeface="Calibri" panose="020F0502020204030204" pitchFamily="34" charset="0"/>
            </a:endParaRPr>
          </a:p>
          <a:p>
            <a:pPr marL="0" lvl="2" indent="0">
              <a:buNone/>
            </a:pPr>
            <a:r>
              <a:rPr lang="en-US" sz="1600" b="1" kern="0" dirty="0" smtClean="0">
                <a:latin typeface="Calibri" panose="020F0502020204030204" pitchFamily="34" charset="0"/>
              </a:rPr>
              <a:t>Upcoming </a:t>
            </a:r>
            <a:r>
              <a:rPr lang="en-US" sz="1600" b="1" kern="0" dirty="0">
                <a:latin typeface="Calibri" panose="020F0502020204030204" pitchFamily="34" charset="0"/>
              </a:rPr>
              <a:t>Readiness Milestones</a:t>
            </a:r>
          </a:p>
          <a:p>
            <a:pPr lvl="1">
              <a:buFont typeface="Wingdings" panose="05000000000000000000" pitchFamily="2" charset="2"/>
              <a:buChar char="ü"/>
            </a:pPr>
            <a:r>
              <a:rPr lang="en-US" sz="1200" dirty="0" smtClean="0">
                <a:latin typeface="Calibri" panose="020F0502020204030204" pitchFamily="34" charset="0"/>
              </a:rPr>
              <a:t>Final Review:  5/31/16</a:t>
            </a:r>
            <a:endParaRPr lang="en-US" sz="1200" dirty="0">
              <a:latin typeface="Calibri" panose="020F0502020204030204" pitchFamily="34"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367463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41" name="Rectangle 40"/>
          <p:cNvSpPr/>
          <p:nvPr/>
        </p:nvSpPr>
        <p:spPr>
          <a:xfrm>
            <a:off x="4708779" y="432262"/>
            <a:ext cx="2332101" cy="975012"/>
          </a:xfrm>
          <a:prstGeom prst="rect">
            <a:avLst/>
          </a:prstGeom>
          <a:noFill/>
          <a:ln w="12700" cap="flat" cmpd="sng" algn="ctr">
            <a:noFill/>
            <a:prstDash val="solid"/>
          </a:ln>
          <a:effectLst/>
        </p:spPr>
        <p:txBody>
          <a:bodyPr lIns="91440" tIns="0" rIns="9144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457200">
              <a:defRPr/>
            </a:pPr>
            <a:endParaRPr lang="en-US" b="1" kern="0" dirty="0">
              <a:solidFill>
                <a:srgbClr val="FF0000"/>
              </a:solidFill>
              <a:latin typeface="Arial" pitchFamily="34" charset="0"/>
              <a:cs typeface="Arial" pitchFamily="34" charset="0"/>
            </a:endParaRPr>
          </a:p>
        </p:txBody>
      </p:sp>
      <p:sp>
        <p:nvSpPr>
          <p:cNvPr id="2" name="TextBox 1"/>
          <p:cNvSpPr txBox="1"/>
          <p:nvPr/>
        </p:nvSpPr>
        <p:spPr>
          <a:xfrm>
            <a:off x="383097" y="919768"/>
            <a:ext cx="8839200" cy="923330"/>
          </a:xfrm>
          <a:prstGeom prst="rect">
            <a:avLst/>
          </a:prstGeom>
          <a:noFill/>
        </p:spPr>
        <p:txBody>
          <a:bodyPr wrap="square" rtlCol="0">
            <a:spAutoFit/>
          </a:bodyPr>
          <a:lstStyle/>
          <a:p>
            <a:pPr marL="285750" lvl="0" indent="-285750">
              <a:buFont typeface="Wingdings" panose="05000000000000000000" pitchFamily="2" charset="2"/>
              <a:buChar char="ü"/>
            </a:pPr>
            <a:endParaRPr lang="en-US" dirty="0"/>
          </a:p>
          <a:p>
            <a:pPr marL="285750" lvl="0" indent="-285750">
              <a:buFont typeface="Wingdings" panose="05000000000000000000" pitchFamily="2" charset="2"/>
              <a:buChar char="v"/>
            </a:pPr>
            <a:endParaRPr lang="en-US" dirty="0"/>
          </a:p>
          <a:p>
            <a:pPr marL="285750" indent="-285750">
              <a:buFont typeface="Wingdings" panose="05000000000000000000" pitchFamily="2" charset="2"/>
              <a:buChar char="q"/>
            </a:pPr>
            <a:endParaRPr lang="en-US" dirty="0" smtClean="0"/>
          </a:p>
        </p:txBody>
      </p:sp>
      <p:sp>
        <p:nvSpPr>
          <p:cNvPr id="42" name="Title 1"/>
          <p:cNvSpPr>
            <a:spLocks noGrp="1"/>
          </p:cNvSpPr>
          <p:nvPr>
            <p:ph type="title"/>
          </p:nvPr>
        </p:nvSpPr>
        <p:spPr>
          <a:xfrm>
            <a:off x="381000" y="243682"/>
            <a:ext cx="8458200" cy="4709318"/>
          </a:xfrm>
        </p:spPr>
        <p:txBody>
          <a:bodyPr/>
          <a:lstStyle/>
          <a:p>
            <a:pPr algn="ctr"/>
            <a:r>
              <a:rPr lang="en-US" b="1" dirty="0" smtClean="0">
                <a:solidFill>
                  <a:schemeClr val="accent1"/>
                </a:solidFill>
              </a:rPr>
              <a:t/>
            </a:r>
            <a:br>
              <a:rPr lang="en-US" b="1" dirty="0" smtClean="0">
                <a:solidFill>
                  <a:schemeClr val="accent1"/>
                </a:solidFill>
              </a:rPr>
            </a:br>
            <a:r>
              <a:rPr lang="en-US" dirty="0"/>
              <a:t/>
            </a:r>
            <a:br>
              <a:rPr lang="en-US" dirty="0"/>
            </a:br>
            <a:r>
              <a:rPr lang="en-US" dirty="0" smtClean="0"/>
              <a:t/>
            </a:r>
            <a:br>
              <a:rPr lang="en-US" dirty="0" smtClean="0"/>
            </a:br>
            <a:r>
              <a:rPr lang="en-US" dirty="0"/>
              <a:t/>
            </a:r>
            <a:br>
              <a:rPr lang="en-US" dirty="0"/>
            </a:br>
            <a:r>
              <a:rPr lang="en-US" smtClean="0"/>
              <a:t/>
            </a:r>
            <a:br>
              <a:rPr lang="en-US" smtClean="0"/>
            </a:br>
            <a:r>
              <a:rPr lang="en-US" b="1" smtClean="0">
                <a:solidFill>
                  <a:schemeClr val="accent1"/>
                </a:solidFill>
              </a:rPr>
              <a:t>January </a:t>
            </a:r>
            <a:r>
              <a:rPr lang="en-US" b="1" dirty="0" smtClean="0">
                <a:solidFill>
                  <a:schemeClr val="accent1"/>
                </a:solidFill>
              </a:rPr>
              <a:t>1, 2017 Enforcement</a:t>
            </a:r>
            <a:endParaRPr lang="en-US" b="1" dirty="0">
              <a:solidFill>
                <a:schemeClr val="accent1"/>
              </a:solidFill>
            </a:endParaRPr>
          </a:p>
        </p:txBody>
      </p:sp>
    </p:spTree>
    <p:extLst>
      <p:ext uri="{BB962C8B-B14F-4D97-AF65-F5344CB8AC3E}">
        <p14:creationId xmlns:p14="http://schemas.microsoft.com/office/powerpoint/2010/main" val="2308609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1800" dirty="0">
                <a:solidFill>
                  <a:srgbClr val="FF0000"/>
                </a:solidFill>
                <a:latin typeface="Calibri" panose="020F0502020204030204" pitchFamily="34" charset="0"/>
                <a:hlinkClick r:id="rId3"/>
              </a:rPr>
              <a:t>IRO-010-2: Reliability Coordinator Data Specification and </a:t>
            </a:r>
            <a:r>
              <a:rPr lang="en-US" sz="1800" dirty="0" smtClean="0">
                <a:solidFill>
                  <a:srgbClr val="FF0000"/>
                </a:solidFill>
                <a:latin typeface="Calibri" panose="020F0502020204030204" pitchFamily="34" charset="0"/>
                <a:hlinkClick r:id="rId3"/>
              </a:rPr>
              <a:t>Collection</a:t>
            </a:r>
            <a:r>
              <a:rPr lang="en-US" sz="1800" dirty="0" smtClean="0">
                <a:solidFill>
                  <a:srgbClr val="FF0000"/>
                </a:solidFill>
                <a:latin typeface="Calibri" panose="020F0502020204030204" pitchFamily="34" charset="0"/>
              </a:rPr>
              <a:t> </a:t>
            </a:r>
            <a:r>
              <a:rPr lang="en-US" sz="1400" i="1" dirty="0" smtClean="0">
                <a:solidFill>
                  <a:schemeClr val="tx1"/>
                </a:solidFill>
                <a:latin typeface="Calibri" panose="020F0502020204030204" pitchFamily="34" charset="0"/>
              </a:rPr>
              <a:t>(Related to TOP-003-3)</a:t>
            </a:r>
            <a:endParaRPr lang="en-US" sz="1400" b="1" i="1" dirty="0">
              <a:solidFill>
                <a:schemeClr val="tx1"/>
              </a:solidFill>
            </a:endParaRPr>
          </a:p>
        </p:txBody>
      </p:sp>
      <p:sp>
        <p:nvSpPr>
          <p:cNvPr id="3" name="Content Placeholder 2"/>
          <p:cNvSpPr>
            <a:spLocks noGrp="1"/>
          </p:cNvSpPr>
          <p:nvPr>
            <p:ph idx="1"/>
          </p:nvPr>
        </p:nvSpPr>
        <p:spPr>
          <a:xfrm>
            <a:off x="304800" y="685800"/>
            <a:ext cx="8534400" cy="4319832"/>
          </a:xfrm>
        </p:spPr>
        <p:txBody>
          <a:bodyPr/>
          <a:lstStyle/>
          <a:p>
            <a:pPr marL="0" indent="0">
              <a:buNone/>
            </a:pPr>
            <a:r>
              <a:rPr lang="en-US" sz="1200" b="1" kern="0" dirty="0">
                <a:latin typeface="Calibri" panose="020F0502020204030204" pitchFamily="34" charset="0"/>
              </a:rPr>
              <a:t>Enforcement </a:t>
            </a:r>
            <a:r>
              <a:rPr lang="en-US" sz="1200" b="1" kern="0" dirty="0" smtClean="0">
                <a:latin typeface="Calibri" panose="020F0502020204030204" pitchFamily="34" charset="0"/>
              </a:rPr>
              <a:t>Date (phased) </a:t>
            </a:r>
            <a:r>
              <a:rPr lang="en-US" sz="1200" b="1" kern="0" dirty="0">
                <a:latin typeface="Calibri" panose="020F0502020204030204" pitchFamily="34" charset="0"/>
              </a:rPr>
              <a:t>&amp; Applicability</a:t>
            </a:r>
          </a:p>
          <a:p>
            <a:pPr lvl="1">
              <a:buFont typeface="Wingdings" panose="05000000000000000000" pitchFamily="2" charset="2"/>
              <a:buChar char="v"/>
            </a:pPr>
            <a:r>
              <a:rPr lang="en-US" sz="1100" dirty="0" smtClean="0">
                <a:latin typeface="Calibri" panose="020F0502020204030204" pitchFamily="34" charset="0"/>
              </a:rPr>
              <a:t>1/1/17:  R1 </a:t>
            </a:r>
            <a:r>
              <a:rPr lang="en-US" sz="1100" dirty="0">
                <a:latin typeface="Calibri" panose="020F0502020204030204" pitchFamily="34" charset="0"/>
              </a:rPr>
              <a:t>&amp; </a:t>
            </a:r>
            <a:r>
              <a:rPr lang="en-US" sz="1100" dirty="0" smtClean="0">
                <a:latin typeface="Calibri" panose="020F0502020204030204" pitchFamily="34" charset="0"/>
              </a:rPr>
              <a:t>R2 (RC)</a:t>
            </a:r>
            <a:endParaRPr lang="en-US" sz="1100" dirty="0">
              <a:latin typeface="Calibri" panose="020F0502020204030204" pitchFamily="34" charset="0"/>
            </a:endParaRPr>
          </a:p>
          <a:p>
            <a:pPr lvl="1">
              <a:buFont typeface="Wingdings" panose="05000000000000000000" pitchFamily="2" charset="2"/>
              <a:buChar char="v"/>
            </a:pPr>
            <a:r>
              <a:rPr lang="en-US" sz="1100" dirty="0">
                <a:latin typeface="Calibri" panose="020F0502020204030204" pitchFamily="34" charset="0"/>
              </a:rPr>
              <a:t>4/1/17:  </a:t>
            </a:r>
            <a:r>
              <a:rPr lang="en-US" sz="1100" dirty="0" smtClean="0">
                <a:latin typeface="Calibri" panose="020F0502020204030204" pitchFamily="34" charset="0"/>
              </a:rPr>
              <a:t>R3 (RC, BA, GO, GOP, LSE, TOP, TO, DP)</a:t>
            </a:r>
            <a:endParaRPr lang="en-US" sz="1100" dirty="0">
              <a:latin typeface="Calibri" panose="020F0502020204030204" pitchFamily="34" charset="0"/>
            </a:endParaRPr>
          </a:p>
          <a:p>
            <a:pPr marL="0" indent="0">
              <a:buNone/>
            </a:pPr>
            <a:r>
              <a:rPr lang="en-US" sz="1200" b="1" kern="0" dirty="0">
                <a:latin typeface="Calibri" panose="020F0502020204030204" pitchFamily="34" charset="0"/>
              </a:rPr>
              <a:t>Significant Changes</a:t>
            </a:r>
          </a:p>
          <a:p>
            <a:pPr lvl="1">
              <a:buFont typeface="Wingdings" panose="05000000000000000000" pitchFamily="2" charset="2"/>
              <a:buChar char="v"/>
            </a:pPr>
            <a:r>
              <a:rPr lang="en-US" sz="1100" dirty="0">
                <a:latin typeface="Calibri" panose="020F0502020204030204" pitchFamily="34" charset="0"/>
              </a:rPr>
              <a:t>The definition of Operational Planning Analysis and Real-time Assessment is changing to include phase angle limitations.</a:t>
            </a:r>
          </a:p>
          <a:p>
            <a:pPr lvl="1">
              <a:buFont typeface="Wingdings" panose="05000000000000000000" pitchFamily="2" charset="2"/>
              <a:buChar char="v"/>
            </a:pPr>
            <a:r>
              <a:rPr lang="en-US" sz="1100" dirty="0">
                <a:latin typeface="Calibri" panose="020F0502020204030204" pitchFamily="34" charset="0"/>
              </a:rPr>
              <a:t>The RC shall maintain a documented specification for the data necessary to perform above assessments</a:t>
            </a:r>
          </a:p>
          <a:p>
            <a:pPr lvl="1">
              <a:buFont typeface="Wingdings" panose="05000000000000000000" pitchFamily="2" charset="2"/>
              <a:buChar char="v"/>
            </a:pPr>
            <a:r>
              <a:rPr lang="en-US" sz="1100" dirty="0">
                <a:latin typeface="Calibri" panose="020F0502020204030204" pitchFamily="34" charset="0"/>
              </a:rPr>
              <a:t>The RC shall distribute its data specification</a:t>
            </a:r>
          </a:p>
          <a:p>
            <a:pPr marL="0" indent="0">
              <a:buNone/>
            </a:pPr>
            <a:r>
              <a:rPr lang="en-US" sz="1200" b="1" kern="0" dirty="0">
                <a:latin typeface="Calibri" panose="020F0502020204030204" pitchFamily="34" charset="0"/>
              </a:rPr>
              <a:t>Initiatives</a:t>
            </a:r>
          </a:p>
          <a:p>
            <a:pPr lvl="1">
              <a:buFont typeface="Wingdings" panose="05000000000000000000" pitchFamily="2" charset="2"/>
              <a:buChar char="ü"/>
            </a:pPr>
            <a:r>
              <a:rPr lang="en-US" sz="1100" dirty="0">
                <a:latin typeface="Calibri" panose="020F0502020204030204" pitchFamily="34" charset="0"/>
              </a:rPr>
              <a:t>Need to collect phase angle limitation information [related to OPA/RTA terms].  Initiate RFI survey 2Q’16 (</a:t>
            </a:r>
            <a:r>
              <a:rPr lang="en-US" sz="1100" dirty="0" smtClean="0">
                <a:latin typeface="Calibri" panose="020F0502020204030204" pitchFamily="34" charset="0"/>
              </a:rPr>
              <a:t>Solis)</a:t>
            </a:r>
          </a:p>
          <a:p>
            <a:pPr lvl="1">
              <a:buFont typeface="Wingdings" panose="05000000000000000000" pitchFamily="2" charset="2"/>
              <a:buChar char="q"/>
            </a:pPr>
            <a:r>
              <a:rPr lang="en-US" sz="1100" dirty="0" smtClean="0">
                <a:solidFill>
                  <a:srgbClr val="FF0000"/>
                </a:solidFill>
                <a:latin typeface="Calibri" panose="020F0502020204030204" pitchFamily="34" charset="0"/>
              </a:rPr>
              <a:t>Need  a place in NMMS.  Determine impacts after survey complete.  2Q’16 (John, Joe and Jay) – </a:t>
            </a:r>
            <a:r>
              <a:rPr lang="en-US" sz="1100" dirty="0" smtClean="0">
                <a:solidFill>
                  <a:srgbClr val="00B050"/>
                </a:solidFill>
                <a:latin typeface="Calibri" panose="020F0502020204030204" pitchFamily="34" charset="0"/>
              </a:rPr>
              <a:t>In Progress</a:t>
            </a:r>
          </a:p>
          <a:p>
            <a:pPr lvl="1">
              <a:buFont typeface="Wingdings" panose="05000000000000000000" pitchFamily="2" charset="2"/>
              <a:buChar char="q"/>
            </a:pPr>
            <a:r>
              <a:rPr lang="en-US" sz="1100" dirty="0" smtClean="0">
                <a:solidFill>
                  <a:srgbClr val="FF0000"/>
                </a:solidFill>
                <a:latin typeface="Calibri" panose="020F0502020204030204" pitchFamily="34" charset="0"/>
              </a:rPr>
              <a:t>NPRR790</a:t>
            </a:r>
            <a:r>
              <a:rPr lang="en-US" sz="1100" dirty="0">
                <a:solidFill>
                  <a:srgbClr val="FF0000"/>
                </a:solidFill>
                <a:latin typeface="Calibri" panose="020F0502020204030204" pitchFamily="34" charset="0"/>
              </a:rPr>
              <a:t>, Addition of Phase Angle Limits to the Network Operations </a:t>
            </a:r>
            <a:r>
              <a:rPr lang="en-US" sz="1100" dirty="0" smtClean="0">
                <a:solidFill>
                  <a:srgbClr val="FF0000"/>
                </a:solidFill>
                <a:latin typeface="Calibri" panose="020F0502020204030204" pitchFamily="34" charset="0"/>
              </a:rPr>
              <a:t>Model  - </a:t>
            </a:r>
            <a:r>
              <a:rPr lang="en-US" sz="1100" dirty="0" smtClean="0">
                <a:solidFill>
                  <a:srgbClr val="00B050"/>
                </a:solidFill>
                <a:latin typeface="Calibri" panose="020F0502020204030204" pitchFamily="34" charset="0"/>
              </a:rPr>
              <a:t>In progress</a:t>
            </a:r>
          </a:p>
          <a:p>
            <a:pPr lvl="1">
              <a:buFont typeface="Wingdings" panose="05000000000000000000" pitchFamily="2" charset="2"/>
              <a:buChar char="ü"/>
            </a:pPr>
            <a:r>
              <a:rPr lang="en-US" sz="1100" dirty="0">
                <a:latin typeface="Calibri" panose="020F0502020204030204" pitchFamily="34" charset="0"/>
              </a:rPr>
              <a:t>Draft data specification/mapping document (Thompson, Solis, Frosch/Landin) [R1, R2] (6/23/16</a:t>
            </a:r>
            <a:r>
              <a:rPr lang="en-US" sz="1100" dirty="0" smtClean="0">
                <a:latin typeface="Calibri" panose="020F0502020204030204" pitchFamily="34" charset="0"/>
              </a:rPr>
              <a:t>)</a:t>
            </a:r>
            <a:endParaRPr lang="en-US" sz="1100" dirty="0">
              <a:solidFill>
                <a:srgbClr val="FF0000"/>
              </a:solidFill>
              <a:latin typeface="Calibri" panose="020F0502020204030204" pitchFamily="34" charset="0"/>
            </a:endParaRPr>
          </a:p>
          <a:p>
            <a:pPr lvl="1">
              <a:buFont typeface="Wingdings" panose="05000000000000000000" pitchFamily="2" charset="2"/>
              <a:buChar char="q"/>
            </a:pPr>
            <a:r>
              <a:rPr lang="en-US" sz="1100" dirty="0" smtClean="0">
                <a:solidFill>
                  <a:srgbClr val="FF0000"/>
                </a:solidFill>
                <a:latin typeface="Calibri" panose="020F0502020204030204" pitchFamily="34" charset="0"/>
              </a:rPr>
              <a:t>Initiate CFR </a:t>
            </a:r>
            <a:r>
              <a:rPr lang="en-US" sz="1100" dirty="0">
                <a:solidFill>
                  <a:srgbClr val="FF0000"/>
                </a:solidFill>
                <a:latin typeface="Calibri" panose="020F0502020204030204" pitchFamily="34" charset="0"/>
              </a:rPr>
              <a:t>updates for R3 </a:t>
            </a:r>
            <a:r>
              <a:rPr lang="en-US" sz="1100" dirty="0" smtClean="0">
                <a:solidFill>
                  <a:srgbClr val="FF0000"/>
                </a:solidFill>
                <a:latin typeface="Calibri" panose="020F0502020204030204" pitchFamily="34" charset="0"/>
              </a:rPr>
              <a:t>in 2Q ‘16 (Stout</a:t>
            </a:r>
            <a:r>
              <a:rPr lang="en-US" sz="1100" dirty="0">
                <a:solidFill>
                  <a:srgbClr val="FF0000"/>
                </a:solidFill>
                <a:latin typeface="Calibri" panose="020F0502020204030204" pitchFamily="34" charset="0"/>
              </a:rPr>
              <a:t>) </a:t>
            </a:r>
            <a:r>
              <a:rPr lang="en-US" sz="1100" dirty="0" smtClean="0">
                <a:solidFill>
                  <a:srgbClr val="FF0000"/>
                </a:solidFill>
                <a:latin typeface="Calibri" panose="020F0502020204030204" pitchFamily="34" charset="0"/>
              </a:rPr>
              <a:t>– </a:t>
            </a:r>
            <a:r>
              <a:rPr lang="en-US" sz="1100" dirty="0" smtClean="0">
                <a:solidFill>
                  <a:srgbClr val="00B050"/>
                </a:solidFill>
                <a:latin typeface="Calibri" panose="020F0502020204030204" pitchFamily="34" charset="0"/>
              </a:rPr>
              <a:t>In Progress</a:t>
            </a:r>
            <a:endParaRPr lang="en-US" sz="1100" dirty="0">
              <a:solidFill>
                <a:srgbClr val="00B050"/>
              </a:solidFill>
              <a:latin typeface="Calibri" panose="020F0502020204030204" pitchFamily="34" charset="0"/>
            </a:endParaRPr>
          </a:p>
          <a:p>
            <a:pPr lvl="1">
              <a:buFont typeface="Wingdings" panose="05000000000000000000" pitchFamily="2" charset="2"/>
              <a:buChar char="q"/>
            </a:pPr>
            <a:r>
              <a:rPr lang="en-US" sz="1100" dirty="0" smtClean="0">
                <a:solidFill>
                  <a:srgbClr val="FF0000"/>
                </a:solidFill>
                <a:latin typeface="Calibri" panose="020F0502020204030204" pitchFamily="34" charset="0"/>
              </a:rPr>
              <a:t>Initiate procedure/control </a:t>
            </a:r>
            <a:r>
              <a:rPr lang="en-US" sz="1100" dirty="0">
                <a:solidFill>
                  <a:srgbClr val="FF0000"/>
                </a:solidFill>
                <a:latin typeface="Calibri" panose="020F0502020204030204" pitchFamily="34" charset="0"/>
              </a:rPr>
              <a:t>updates </a:t>
            </a:r>
            <a:r>
              <a:rPr lang="en-US" sz="1100" dirty="0" smtClean="0">
                <a:solidFill>
                  <a:srgbClr val="FF0000"/>
                </a:solidFill>
                <a:latin typeface="Calibri" panose="020F0502020204030204" pitchFamily="34" charset="0"/>
              </a:rPr>
              <a:t>in 4Q’16 (Thompson, Hartmann, Colleen/Yvette)</a:t>
            </a:r>
          </a:p>
          <a:p>
            <a:pPr lvl="1">
              <a:buFont typeface="Wingdings" panose="05000000000000000000" pitchFamily="2" charset="2"/>
              <a:buChar char="q"/>
            </a:pPr>
            <a:r>
              <a:rPr lang="en-US" sz="1100" dirty="0" smtClean="0">
                <a:solidFill>
                  <a:srgbClr val="FF0000"/>
                </a:solidFill>
                <a:latin typeface="Calibri" panose="020F0502020204030204" pitchFamily="34" charset="0"/>
              </a:rPr>
              <a:t>Operator training on schedule for cycle 6 (Spinner) – </a:t>
            </a:r>
            <a:r>
              <a:rPr lang="en-US" sz="1100" dirty="0" smtClean="0">
                <a:solidFill>
                  <a:srgbClr val="00B050"/>
                </a:solidFill>
                <a:latin typeface="Calibri" panose="020F0502020204030204" pitchFamily="34" charset="0"/>
              </a:rPr>
              <a:t>On schedule</a:t>
            </a:r>
          </a:p>
          <a:p>
            <a:pPr marL="0" indent="0">
              <a:buNone/>
            </a:pPr>
            <a:r>
              <a:rPr lang="en-US" sz="1200" b="1" kern="0" dirty="0" smtClean="0">
                <a:latin typeface="Calibri" panose="020F0502020204030204" pitchFamily="34" charset="0"/>
              </a:rPr>
              <a:t>Estimated </a:t>
            </a:r>
            <a:r>
              <a:rPr lang="en-US" sz="1200" b="1" kern="0" dirty="0">
                <a:latin typeface="Calibri" panose="020F0502020204030204" pitchFamily="34" charset="0"/>
              </a:rPr>
              <a:t>Cost</a:t>
            </a:r>
          </a:p>
          <a:p>
            <a:pPr lvl="1">
              <a:buFont typeface="Wingdings" panose="05000000000000000000" pitchFamily="2" charset="2"/>
              <a:buChar char="q"/>
            </a:pPr>
            <a:r>
              <a:rPr lang="en-US" sz="1100" dirty="0" smtClean="0">
                <a:latin typeface="Calibri" panose="020F0502020204030204" pitchFamily="34" charset="0"/>
              </a:rPr>
              <a:t>See NPRR790</a:t>
            </a:r>
            <a:r>
              <a:rPr lang="en-US" sz="1100" dirty="0">
                <a:latin typeface="Calibri" panose="020F0502020204030204" pitchFamily="34" charset="0"/>
              </a:rPr>
              <a:t>	</a:t>
            </a:r>
          </a:p>
          <a:p>
            <a:pPr marL="0" indent="0">
              <a:buNone/>
            </a:pPr>
            <a:r>
              <a:rPr lang="en-US" sz="1200" b="1" kern="0" dirty="0">
                <a:latin typeface="Calibri" panose="020F0502020204030204" pitchFamily="34" charset="0"/>
              </a:rPr>
              <a:t>Risks</a:t>
            </a:r>
          </a:p>
          <a:p>
            <a:pPr marL="685800" lvl="2">
              <a:buFont typeface="Wingdings" panose="05000000000000000000" pitchFamily="2" charset="2"/>
              <a:buChar char="v"/>
            </a:pPr>
            <a:r>
              <a:rPr lang="en-US" sz="1100" dirty="0" smtClean="0">
                <a:latin typeface="Calibri" panose="020F0502020204030204" pitchFamily="34" charset="0"/>
              </a:rPr>
              <a:t>None</a:t>
            </a:r>
          </a:p>
          <a:p>
            <a:pPr marL="0" lvl="1" indent="0">
              <a:buNone/>
            </a:pPr>
            <a:r>
              <a:rPr lang="en-US" sz="1200" b="1" kern="0" dirty="0" smtClean="0">
                <a:latin typeface="Calibri" panose="020F0502020204030204" pitchFamily="34" charset="0"/>
              </a:rPr>
              <a:t>Upcoming </a:t>
            </a:r>
            <a:r>
              <a:rPr lang="en-US" sz="1200" b="1" kern="0" dirty="0">
                <a:latin typeface="Calibri" panose="020F0502020204030204" pitchFamily="34" charset="0"/>
              </a:rPr>
              <a:t>Readiness Milestones</a:t>
            </a:r>
          </a:p>
          <a:p>
            <a:pPr lvl="1">
              <a:buFont typeface="Wingdings" panose="05000000000000000000" pitchFamily="2" charset="2"/>
              <a:buChar char="v"/>
            </a:pPr>
            <a:r>
              <a:rPr lang="en-US" sz="1100" dirty="0" smtClean="0">
                <a:latin typeface="Calibri" panose="020F0502020204030204" pitchFamily="34" charset="0"/>
              </a:rPr>
              <a:t>Share Mapping Document with OWG 8/18; ROS 9/8; NRWG 9/13</a:t>
            </a:r>
            <a:endParaRPr lang="en-US" sz="1100" dirty="0">
              <a:solidFill>
                <a:srgbClr val="00B050"/>
              </a:solidFill>
              <a:latin typeface="Calibri" panose="020F0502020204030204" pitchFamily="34" charset="0"/>
            </a:endParaRPr>
          </a:p>
        </p:txBody>
      </p:sp>
      <p:sp>
        <p:nvSpPr>
          <p:cNvPr id="6" name="Slide Number Placeholder 5"/>
          <p:cNvSpPr>
            <a:spLocks noGrp="1"/>
          </p:cNvSpPr>
          <p:nvPr>
            <p:ph type="sldNum" sz="quarter" idx="4"/>
          </p:nvPr>
        </p:nvSpPr>
        <p:spPr>
          <a:xfrm>
            <a:off x="8610600" y="6561138"/>
            <a:ext cx="381000" cy="212725"/>
          </a:xfrm>
        </p:spPr>
        <p:txBody>
          <a:bodyPr/>
          <a:lstStyle/>
          <a:p>
            <a:fld id="{1D93BD3E-1E9A-4970-A6F7-E7AC52762E0C}" type="slidenum">
              <a:rPr lang="en-US" smtClean="0"/>
              <a:t>7</a:t>
            </a:fld>
            <a:endParaRPr lang="en-US" dirty="0"/>
          </a:p>
        </p:txBody>
      </p:sp>
    </p:spTree>
    <p:extLst>
      <p:ext uri="{BB962C8B-B14F-4D97-AF65-F5344CB8AC3E}">
        <p14:creationId xmlns:p14="http://schemas.microsoft.com/office/powerpoint/2010/main" val="3272025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400" dirty="0">
                <a:latin typeface="Calibri" panose="020F0502020204030204" pitchFamily="34" charset="0"/>
                <a:hlinkClick r:id="rId3"/>
              </a:rPr>
              <a:t>TOP-003-3 Operational Reliability </a:t>
            </a:r>
            <a:r>
              <a:rPr lang="en-US" sz="2400" dirty="0" smtClean="0">
                <a:latin typeface="Calibri" panose="020F0502020204030204" pitchFamily="34" charset="0"/>
                <a:hlinkClick r:id="rId3"/>
              </a:rPr>
              <a:t>Data</a:t>
            </a:r>
            <a:r>
              <a:rPr lang="en-US" sz="2400" dirty="0" smtClean="0">
                <a:latin typeface="Calibri" panose="020F0502020204030204" pitchFamily="34" charset="0"/>
              </a:rPr>
              <a:t> </a:t>
            </a:r>
            <a:r>
              <a:rPr lang="en-US" sz="1400" i="1" dirty="0" smtClean="0">
                <a:solidFill>
                  <a:schemeClr val="tx1"/>
                </a:solidFill>
                <a:latin typeface="Calibri" panose="020F0502020204030204" pitchFamily="34" charset="0"/>
              </a:rPr>
              <a:t>(Related to IRO-010-2)</a:t>
            </a:r>
            <a:endParaRPr lang="en-US" sz="1400" b="1" i="1" dirty="0">
              <a:solidFill>
                <a:schemeClr val="tx1"/>
              </a:solidFill>
            </a:endParaRPr>
          </a:p>
        </p:txBody>
      </p:sp>
      <p:sp>
        <p:nvSpPr>
          <p:cNvPr id="3" name="Content Placeholder 2"/>
          <p:cNvSpPr>
            <a:spLocks noGrp="1"/>
          </p:cNvSpPr>
          <p:nvPr>
            <p:ph idx="1"/>
          </p:nvPr>
        </p:nvSpPr>
        <p:spPr>
          <a:xfrm>
            <a:off x="304800" y="685800"/>
            <a:ext cx="8534400" cy="4319832"/>
          </a:xfrm>
        </p:spPr>
        <p:txBody>
          <a:bodyPr/>
          <a:lstStyle/>
          <a:p>
            <a:pPr marL="0" indent="0">
              <a:buNone/>
            </a:pPr>
            <a:r>
              <a:rPr lang="en-US" sz="1200" b="1" kern="0" dirty="0">
                <a:latin typeface="Calibri" panose="020F0502020204030204" pitchFamily="34" charset="0"/>
              </a:rPr>
              <a:t>Enforcement Date &amp; Applicability</a:t>
            </a:r>
          </a:p>
          <a:p>
            <a:pPr lvl="1">
              <a:buFont typeface="Wingdings" panose="05000000000000000000" pitchFamily="2" charset="2"/>
              <a:buChar char="v"/>
            </a:pPr>
            <a:r>
              <a:rPr lang="en-US" sz="1100" dirty="0" smtClean="0">
                <a:latin typeface="Calibri" panose="020F0502020204030204" pitchFamily="34" charset="0"/>
              </a:rPr>
              <a:t>1/1/17:  R1-R4 (TOP &amp; BA) </a:t>
            </a:r>
          </a:p>
          <a:p>
            <a:pPr lvl="1">
              <a:buFont typeface="Wingdings" panose="05000000000000000000" pitchFamily="2" charset="2"/>
              <a:buChar char="v"/>
            </a:pPr>
            <a:r>
              <a:rPr lang="en-US" sz="1100" dirty="0" smtClean="0">
                <a:latin typeface="Calibri" panose="020F0502020204030204" pitchFamily="34" charset="0"/>
              </a:rPr>
              <a:t>4/1/17:  R5  (TOP, BA, GO, GOP, LSE, TO, DP)</a:t>
            </a:r>
          </a:p>
          <a:p>
            <a:pPr marL="0" indent="0">
              <a:buNone/>
            </a:pPr>
            <a:r>
              <a:rPr lang="en-US" sz="1200" b="1" kern="0" dirty="0">
                <a:latin typeface="Calibri" panose="020F0502020204030204" pitchFamily="34" charset="0"/>
              </a:rPr>
              <a:t>Significant Changes</a:t>
            </a:r>
          </a:p>
          <a:p>
            <a:pPr lvl="1">
              <a:buFont typeface="Wingdings" panose="05000000000000000000" pitchFamily="2" charset="2"/>
              <a:buChar char="v"/>
            </a:pPr>
            <a:r>
              <a:rPr lang="en-US" sz="1100" dirty="0">
                <a:latin typeface="Calibri" panose="020F0502020204030204" pitchFamily="34" charset="0"/>
              </a:rPr>
              <a:t>This Standard is same as IRO-010-2 expect applicability is for the TOP and BA</a:t>
            </a:r>
          </a:p>
          <a:p>
            <a:pPr lvl="1">
              <a:buFont typeface="Wingdings" panose="05000000000000000000" pitchFamily="2" charset="2"/>
              <a:buChar char="v"/>
            </a:pPr>
            <a:r>
              <a:rPr lang="en-US" sz="1100" dirty="0">
                <a:latin typeface="Calibri" panose="020F0502020204030204" pitchFamily="34" charset="0"/>
              </a:rPr>
              <a:t>The TOP/BA shall maintain a documented specification for the data necessary to perform above assessments</a:t>
            </a:r>
          </a:p>
          <a:p>
            <a:pPr lvl="1">
              <a:buFont typeface="Wingdings" panose="05000000000000000000" pitchFamily="2" charset="2"/>
              <a:buChar char="v"/>
            </a:pPr>
            <a:r>
              <a:rPr lang="en-US" sz="1100" dirty="0">
                <a:latin typeface="Calibri" panose="020F0502020204030204" pitchFamily="34" charset="0"/>
              </a:rPr>
              <a:t>The TOP/BA shall distribute its data specification</a:t>
            </a:r>
          </a:p>
          <a:p>
            <a:pPr marL="0" indent="0">
              <a:buNone/>
            </a:pPr>
            <a:r>
              <a:rPr lang="en-US" sz="1200" b="1" kern="0" dirty="0">
                <a:latin typeface="Calibri" panose="020F0502020204030204" pitchFamily="34" charset="0"/>
              </a:rPr>
              <a:t>Initiatives</a:t>
            </a:r>
          </a:p>
          <a:p>
            <a:pPr lvl="1">
              <a:buFont typeface="Wingdings" panose="05000000000000000000" pitchFamily="2" charset="2"/>
              <a:buChar char="v"/>
            </a:pPr>
            <a:r>
              <a:rPr lang="en-US" sz="1100" dirty="0">
                <a:latin typeface="Calibri" panose="020F0502020204030204" pitchFamily="34" charset="0"/>
              </a:rPr>
              <a:t>See details in IRO-010-2 Slide</a:t>
            </a:r>
            <a:endParaRPr lang="en-US" sz="1100" dirty="0">
              <a:latin typeface="Calibri" panose="020F0502020204030204" pitchFamily="34" charset="0"/>
            </a:endParaRPr>
          </a:p>
          <a:p>
            <a:pPr marL="0" indent="0">
              <a:buNone/>
            </a:pPr>
            <a:r>
              <a:rPr lang="en-US" sz="1200" b="1" kern="0" dirty="0" smtClean="0">
                <a:latin typeface="Calibri" panose="020F0502020204030204" pitchFamily="34" charset="0"/>
              </a:rPr>
              <a:t>Estimated Cost</a:t>
            </a:r>
          </a:p>
          <a:p>
            <a:pPr lvl="1">
              <a:buFont typeface="Wingdings" panose="05000000000000000000" pitchFamily="2" charset="2"/>
              <a:buChar char="v"/>
            </a:pPr>
            <a:r>
              <a:rPr lang="en-US" sz="1100" dirty="0">
                <a:latin typeface="Calibri" panose="020F0502020204030204" pitchFamily="34" charset="0"/>
              </a:rPr>
              <a:t>See details in IRO-010-2 Slide</a:t>
            </a:r>
          </a:p>
          <a:p>
            <a:pPr marL="0" indent="0">
              <a:buNone/>
            </a:pPr>
            <a:r>
              <a:rPr lang="en-US" sz="1200" b="1" kern="0" dirty="0" smtClean="0">
                <a:latin typeface="Calibri" panose="020F0502020204030204" pitchFamily="34" charset="0"/>
              </a:rPr>
              <a:t>Risks</a:t>
            </a:r>
          </a:p>
          <a:p>
            <a:pPr lvl="1">
              <a:buFont typeface="Wingdings" panose="05000000000000000000" pitchFamily="2" charset="2"/>
              <a:buChar char="v"/>
            </a:pPr>
            <a:r>
              <a:rPr lang="en-US" sz="1100" dirty="0" smtClean="0">
                <a:latin typeface="Calibri" panose="020F0502020204030204" pitchFamily="34" charset="0"/>
              </a:rPr>
              <a:t>None</a:t>
            </a:r>
            <a:endParaRPr lang="en-US" sz="1200" b="1" kern="0" dirty="0">
              <a:latin typeface="Calibri" panose="020F0502020204030204" pitchFamily="34" charset="0"/>
            </a:endParaRPr>
          </a:p>
          <a:p>
            <a:pPr marL="0" lvl="1" indent="0">
              <a:buNone/>
            </a:pPr>
            <a:r>
              <a:rPr lang="en-US" sz="1200" b="1" kern="0" dirty="0" smtClean="0">
                <a:latin typeface="Calibri" panose="020F0502020204030204" pitchFamily="34" charset="0"/>
              </a:rPr>
              <a:t>Upcoming Readiness </a:t>
            </a:r>
            <a:r>
              <a:rPr lang="en-US" sz="1200" b="1" kern="0" dirty="0" smtClean="0">
                <a:latin typeface="Calibri" panose="020F0502020204030204" pitchFamily="34" charset="0"/>
              </a:rPr>
              <a:t>Milestones</a:t>
            </a:r>
          </a:p>
          <a:p>
            <a:pPr lvl="1">
              <a:buFont typeface="Wingdings" panose="05000000000000000000" pitchFamily="2" charset="2"/>
              <a:buChar char="v"/>
            </a:pPr>
            <a:r>
              <a:rPr lang="en-US" sz="1100" dirty="0">
                <a:latin typeface="Calibri" panose="020F0502020204030204" pitchFamily="34" charset="0"/>
              </a:rPr>
              <a:t>See details in IRO-010-2 Slide</a:t>
            </a:r>
          </a:p>
          <a:p>
            <a:pPr marL="0" lvl="1" indent="0">
              <a:buNone/>
            </a:pPr>
            <a:endParaRPr lang="en-US" sz="1200" b="1" kern="0" dirty="0" smtClean="0">
              <a:latin typeface="Calibri" panose="020F0502020204030204" pitchFamily="34" charset="0"/>
            </a:endParaRPr>
          </a:p>
        </p:txBody>
      </p:sp>
      <p:sp>
        <p:nvSpPr>
          <p:cNvPr id="6" name="Slide Number Placeholder 5"/>
          <p:cNvSpPr>
            <a:spLocks noGrp="1"/>
          </p:cNvSpPr>
          <p:nvPr>
            <p:ph type="sldNum" sz="quarter" idx="4"/>
          </p:nvPr>
        </p:nvSpPr>
        <p:spPr>
          <a:xfrm>
            <a:off x="8534400" y="6561138"/>
            <a:ext cx="457200" cy="212725"/>
          </a:xfrm>
        </p:spPr>
        <p:txBody>
          <a:bodyPr/>
          <a:lstStyle/>
          <a:p>
            <a:fld id="{1D93BD3E-1E9A-4970-A6F7-E7AC52762E0C}" type="slidenum">
              <a:rPr lang="en-US" smtClean="0"/>
              <a:t>8</a:t>
            </a:fld>
            <a:endParaRPr lang="en-US" dirty="0"/>
          </a:p>
        </p:txBody>
      </p:sp>
    </p:spTree>
    <p:extLst>
      <p:ext uri="{BB962C8B-B14F-4D97-AF65-F5344CB8AC3E}">
        <p14:creationId xmlns:p14="http://schemas.microsoft.com/office/powerpoint/2010/main" val="27891366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41" name="Rectangle 40"/>
          <p:cNvSpPr/>
          <p:nvPr/>
        </p:nvSpPr>
        <p:spPr>
          <a:xfrm>
            <a:off x="4708779" y="432262"/>
            <a:ext cx="2332101" cy="975012"/>
          </a:xfrm>
          <a:prstGeom prst="rect">
            <a:avLst/>
          </a:prstGeom>
          <a:noFill/>
          <a:ln w="12700" cap="flat" cmpd="sng" algn="ctr">
            <a:noFill/>
            <a:prstDash val="solid"/>
          </a:ln>
          <a:effectLst/>
        </p:spPr>
        <p:txBody>
          <a:bodyPr lIns="91440" tIns="0" rIns="91440" bIns="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defTabSz="457200">
              <a:defRPr/>
            </a:pPr>
            <a:endParaRPr lang="en-US" b="1" kern="0" dirty="0">
              <a:solidFill>
                <a:srgbClr val="FF0000"/>
              </a:solidFill>
              <a:latin typeface="Arial" pitchFamily="34" charset="0"/>
              <a:cs typeface="Arial" pitchFamily="34" charset="0"/>
            </a:endParaRPr>
          </a:p>
        </p:txBody>
      </p:sp>
      <p:sp>
        <p:nvSpPr>
          <p:cNvPr id="2" name="TextBox 1"/>
          <p:cNvSpPr txBox="1"/>
          <p:nvPr/>
        </p:nvSpPr>
        <p:spPr>
          <a:xfrm>
            <a:off x="383097" y="919768"/>
            <a:ext cx="8839200" cy="923330"/>
          </a:xfrm>
          <a:prstGeom prst="rect">
            <a:avLst/>
          </a:prstGeom>
          <a:noFill/>
        </p:spPr>
        <p:txBody>
          <a:bodyPr wrap="square" rtlCol="0">
            <a:spAutoFit/>
          </a:bodyPr>
          <a:lstStyle/>
          <a:p>
            <a:pPr marL="285750" lvl="0" indent="-285750">
              <a:buFont typeface="Wingdings" panose="05000000000000000000" pitchFamily="2" charset="2"/>
              <a:buChar char="ü"/>
            </a:pPr>
            <a:endParaRPr lang="en-US" dirty="0"/>
          </a:p>
          <a:p>
            <a:pPr marL="285750" lvl="0" indent="-285750">
              <a:buFont typeface="Wingdings" panose="05000000000000000000" pitchFamily="2" charset="2"/>
              <a:buChar char="v"/>
            </a:pPr>
            <a:endParaRPr lang="en-US" dirty="0"/>
          </a:p>
          <a:p>
            <a:pPr marL="285750" indent="-285750">
              <a:buFont typeface="Wingdings" panose="05000000000000000000" pitchFamily="2" charset="2"/>
              <a:buChar char="q"/>
            </a:pPr>
            <a:endParaRPr lang="en-US" dirty="0" smtClean="0"/>
          </a:p>
        </p:txBody>
      </p:sp>
      <p:sp>
        <p:nvSpPr>
          <p:cNvPr id="42" name="Title 1"/>
          <p:cNvSpPr>
            <a:spLocks noGrp="1"/>
          </p:cNvSpPr>
          <p:nvPr>
            <p:ph type="title"/>
          </p:nvPr>
        </p:nvSpPr>
        <p:spPr>
          <a:xfrm>
            <a:off x="381000" y="243682"/>
            <a:ext cx="8458200" cy="4709318"/>
          </a:xfrm>
        </p:spPr>
        <p:txBody>
          <a:bodyPr/>
          <a:lstStyle/>
          <a:p>
            <a:pPr algn="ctr"/>
            <a:r>
              <a:rPr lang="en-US" b="1" dirty="0" smtClean="0">
                <a:solidFill>
                  <a:schemeClr val="accent1"/>
                </a:solidFill>
              </a:rPr>
              <a:t/>
            </a:r>
            <a:br>
              <a:rPr lang="en-US" b="1" dirty="0" smtClean="0">
                <a:solidFill>
                  <a:schemeClr val="accent1"/>
                </a:solidFill>
              </a:rPr>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b="1" dirty="0" smtClean="0">
                <a:solidFill>
                  <a:schemeClr val="accent1"/>
                </a:solidFill>
              </a:rPr>
              <a:t>April 1, 2017 Enforcement</a:t>
            </a:r>
            <a:endParaRPr lang="en-US" b="1" dirty="0">
              <a:solidFill>
                <a:schemeClr val="accent1"/>
              </a:solidFill>
            </a:endParaRPr>
          </a:p>
        </p:txBody>
      </p:sp>
    </p:spTree>
    <p:extLst>
      <p:ext uri="{BB962C8B-B14F-4D97-AF65-F5344CB8AC3E}">
        <p14:creationId xmlns:p14="http://schemas.microsoft.com/office/powerpoint/2010/main" val="2213398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02FFD6B0FAAC479DE293FE5711556A" ma:contentTypeVersion="6" ma:contentTypeDescription="Create a new document." ma:contentTypeScope="" ma:versionID="cc5a23784e6064e772f2efef24b27ce8">
  <xsd:schema xmlns:xsd="http://www.w3.org/2001/XMLSchema" xmlns:xs="http://www.w3.org/2001/XMLSchema" xmlns:p="http://schemas.microsoft.com/office/2006/metadata/properties" xmlns:ns1="http://schemas.microsoft.com/sharepoint/v3" xmlns:ns2="c34af464-7aa1-4edd-9be4-83dffc1cb926" xmlns:ns3="http://schemas.microsoft.com/sharepoint/v3/fields" xmlns:ns4="19de6804-e004-4a91-8f56-4070f03722d5" targetNamespace="http://schemas.microsoft.com/office/2006/metadata/properties" ma:root="true" ma:fieldsID="58fdbe23e0767ef96b6f1aa056524c61" ns1:_="" ns2:_="" ns3:_="" ns4:_="">
    <xsd:import namespace="http://schemas.microsoft.com/sharepoint/v3"/>
    <xsd:import namespace="c34af464-7aa1-4edd-9be4-83dffc1cb926"/>
    <xsd:import namespace="http://schemas.microsoft.com/sharepoint/v3/fields"/>
    <xsd:import namespace="19de6804-e004-4a91-8f56-4070f03722d5"/>
    <xsd:element name="properties">
      <xsd:complexType>
        <xsd:sequence>
          <xsd:element name="documentManagement">
            <xsd:complexType>
              <xsd:all>
                <xsd:element ref="ns2:Information_x0020_Classification"/>
                <xsd:element ref="ns3:_DCDateCreated" minOccurs="0"/>
                <xsd:element ref="ns4:TFE_x0020_Part_x0020_B_x0020_list" minOccurs="0"/>
                <xsd:element ref="ns4:comments" minOccurs="0"/>
                <xsd:element ref="ns1:ArticleStartDate" minOccurs="0"/>
                <xsd:element ref="ns4:Compliance_x0020_Own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rticleStartDate" ma:index="12" nillable="true" ma:displayName="Article Date" ma:description="Date of the document" ma:format="DateOnly" ma:internalName="ArticleStart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2"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DCDateCreated" ma:index="3" nillable="true" ma:displayName="Original Creation Date" ma:default="[today]" ma:description="The date on which this resource was created" ma:format="DateOnly" ma:internalName="_DCDateCreated">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9de6804-e004-4a91-8f56-4070f03722d5" elementFormDefault="qualified">
    <xsd:import namespace="http://schemas.microsoft.com/office/2006/documentManagement/types"/>
    <xsd:import namespace="http://schemas.microsoft.com/office/infopath/2007/PartnerControls"/>
    <xsd:element name="TFE_x0020_Part_x0020_B_x0020_list" ma:index="10" nillable="true" ma:displayName="TFE Part B list" ma:format="Hyperlink" ma:internalName="TFE_x0020_Part_x0020_B_x0020_list">
      <xsd:complexType>
        <xsd:complexContent>
          <xsd:extension base="dms:URL">
            <xsd:sequence>
              <xsd:element name="Url" type="dms:ValidUrl" minOccurs="0" nillable="true"/>
              <xsd:element name="Description" type="xsd:string" nillable="true"/>
            </xsd:sequence>
          </xsd:extension>
        </xsd:complexContent>
      </xsd:complexType>
    </xsd:element>
    <xsd:element name="comments" ma:index="11" nillable="true" ma:displayName="Notes" ma:internalName="comments">
      <xsd:simpleType>
        <xsd:restriction base="dms:Note">
          <xsd:maxLength value="255"/>
        </xsd:restriction>
      </xsd:simpleType>
    </xsd:element>
    <xsd:element name="Compliance_x0020_Owner" ma:index="13" nillable="true" ma:displayName="Compliance Owner" ma:internalName="Compliance_x0020_Owner">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6"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Compliance_x0020_Owner xmlns="19de6804-e004-4a91-8f56-4070f03722d5" xsi:nil="true"/>
    <comments xmlns="19de6804-e004-4a91-8f56-4070f03722d5" xsi:nil="true"/>
    <ArticleStartDate xmlns="http://schemas.microsoft.com/sharepoint/v3" xsi:nil="true"/>
    <TFE_x0020_Part_x0020_B_x0020_list xmlns="19de6804-e004-4a91-8f56-4070f03722d5">
      <Url xsi:nil="true"/>
      <Description xsi:nil="true"/>
    </TFE_x0020_Part_x0020_B_x0020_list>
    <_DCDateCreated xmlns="http://schemas.microsoft.com/sharepoint/v3/fields">2016-02-16T00:23:28+00:00</_DCDateCreated>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DAAC80-E7B6-409D-9A04-283C8C49E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34af464-7aa1-4edd-9be4-83dffc1cb926"/>
    <ds:schemaRef ds:uri="http://schemas.microsoft.com/sharepoint/v3/fields"/>
    <ds:schemaRef ds:uri="19de6804-e004-4a91-8f56-4070f03722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c34af464-7aa1-4edd-9be4-83dffc1cb926"/>
    <ds:schemaRef ds:uri="http://www.w3.org/XML/1998/namespace"/>
    <ds:schemaRef ds:uri="http://schemas.microsoft.com/sharepoint/v3/field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purl.org/dc/dcmitype/"/>
    <ds:schemaRef ds:uri="19de6804-e004-4a91-8f56-4070f03722d5"/>
    <ds:schemaRef ds:uri="http://schemas.microsoft.com/sharepoint/v3"/>
    <ds:schemaRef ds:uri="http://purl.org/dc/terms/"/>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14905</TotalTime>
  <Words>1941</Words>
  <Application>Microsoft Office PowerPoint</Application>
  <PresentationFormat>On-screen Show (4:3)</PresentationFormat>
  <Paragraphs>414</Paragraphs>
  <Slides>27</Slides>
  <Notes>19</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27</vt:i4>
      </vt:variant>
    </vt:vector>
  </HeadingPairs>
  <TitlesOfParts>
    <vt:vector size="33" baseType="lpstr">
      <vt:lpstr>Arial</vt:lpstr>
      <vt:lpstr>Calibri</vt:lpstr>
      <vt:lpstr>Wingdings</vt:lpstr>
      <vt:lpstr>1_Custom Design</vt:lpstr>
      <vt:lpstr>Office Theme</vt:lpstr>
      <vt:lpstr>Custom Design</vt:lpstr>
      <vt:lpstr>PowerPoint Presentation</vt:lpstr>
      <vt:lpstr>NERC Readiness Risk Spotlight</vt:lpstr>
      <vt:lpstr>Legend</vt:lpstr>
      <vt:lpstr>     October 1, 2016 Enforcement</vt:lpstr>
      <vt:lpstr>MOD-031-2:  Demand and Energy Data</vt:lpstr>
      <vt:lpstr>     January 1, 2017 Enforcement</vt:lpstr>
      <vt:lpstr>IRO-010-2: Reliability Coordinator Data Specification and Collection (Related to TOP-003-3)</vt:lpstr>
      <vt:lpstr>TOP-003-3 Operational Reliability Data (Related to IRO-010-2)</vt:lpstr>
      <vt:lpstr>     April 1, 2017 Enforcement</vt:lpstr>
      <vt:lpstr>EOP-010-1 Geomagnetic Disturbance Operations</vt:lpstr>
      <vt:lpstr>EOP-011-1 Operations Planning</vt:lpstr>
      <vt:lpstr>Remedial Action Scheme Definition</vt:lpstr>
      <vt:lpstr>IRO- 001-4 Reliability Coordination - Responsibilities</vt:lpstr>
      <vt:lpstr>IRO-002-4 Reliability Coordination – Monitoring and Analysis</vt:lpstr>
      <vt:lpstr>IRO-008-2 RC Operational Analyses &amp; Real-time Assessments (Related to TOP-002-4)</vt:lpstr>
      <vt:lpstr>TOP-002-4 – Operations Planning (Related to IRO-008-2)</vt:lpstr>
      <vt:lpstr>IRO-014-3 Coordination Among Reliability Coordinators</vt:lpstr>
      <vt:lpstr>IRO-017-1 Outage Coordination</vt:lpstr>
      <vt:lpstr>TOP-001-3 Transmission Operations</vt:lpstr>
      <vt:lpstr>PRC-010-1 Under Voltage Load Shedding</vt:lpstr>
      <vt:lpstr>PRC-010-2 Under Voltage Load Shedding</vt:lpstr>
      <vt:lpstr>     July 1, 2017 Enforcement</vt:lpstr>
      <vt:lpstr>MOD-033-1 Steady-State and Dynamic System Model Validation</vt:lpstr>
      <vt:lpstr>     January 1, 2018 Enforcement</vt:lpstr>
      <vt:lpstr>PRC-026-1 Relay Performance During Stable Power Swings </vt:lpstr>
      <vt:lpstr>BAL-002-2 Disturbance Control Standard </vt:lpstr>
      <vt:lpstr>Template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Landin, Yvette</cp:lastModifiedBy>
  <cp:revision>209</cp:revision>
  <cp:lastPrinted>2016-05-17T14:35:34Z</cp:lastPrinted>
  <dcterms:created xsi:type="dcterms:W3CDTF">2016-01-21T15:20:31Z</dcterms:created>
  <dcterms:modified xsi:type="dcterms:W3CDTF">2016-09-12T20:06:36Z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0x010100E602FFD6B0FAAC479DE293FE5711556A</vt:lpwstr>
  </property>
  <property fmtid="{D5CDD505-2E9C-101B-9397-08002B2CF9AE}" pid="3" name="Status">
    <vt:lpwstr>Active</vt:lpwstr>
  </property>
</Properties>
</file>