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1" r:id="rId9"/>
    <p:sldId id="262" r:id="rId10"/>
    <p:sldId id="263" r:id="rId11"/>
    <p:sldId id="265"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9/16/2016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services/training/course/143#schedul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August </a:t>
            </a:r>
            <a:r>
              <a:rPr lang="en-US" dirty="0" smtClean="0"/>
              <a:t>21,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lnSpcReduction="10000"/>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 </a:t>
            </a:r>
            <a:r>
              <a:rPr lang="en-US" sz="1100" i="1" dirty="0" smtClean="0"/>
              <a:t>Target Release Date is not firmed up until the project moves to Execution (E) phase</a:t>
            </a:r>
            <a:r>
              <a:rPr lang="en-US" sz="1100" dirty="0" smtClean="0"/>
              <a:t>  </a:t>
            </a:r>
            <a:endParaRPr lang="en-US" sz="11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21233"/>
            <a:ext cx="7640522"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900" b="0" dirty="0" smtClean="0"/>
              <a:t>Project Status Codes: NS = Not Started, I = Initiation, P = Planning, E = Execution, H = On </a:t>
            </a:r>
            <a:r>
              <a:rPr lang="en-US" sz="900" b="0" dirty="0" smtClean="0"/>
              <a:t>Hold</a:t>
            </a:r>
          </a:p>
          <a:p>
            <a:pPr eaLnBrk="1" hangingPunct="1"/>
            <a:r>
              <a:rPr lang="en-US" sz="900" b="0" dirty="0" smtClean="0"/>
              <a:t>TBD = To Be Determined</a:t>
            </a:r>
            <a:endParaRPr lang="en-US" sz="900" b="0" dirty="0" smtClean="0"/>
          </a:p>
        </p:txBody>
      </p:sp>
      <p:graphicFrame>
        <p:nvGraphicFramePr>
          <p:cNvPr id="3" name="Table 2"/>
          <p:cNvGraphicFramePr>
            <a:graphicFrameLocks noGrp="1"/>
          </p:cNvGraphicFramePr>
          <p:nvPr>
            <p:extLst>
              <p:ext uri="{D42A27DB-BD31-4B8C-83A1-F6EECF244321}">
                <p14:modId xmlns:p14="http://schemas.microsoft.com/office/powerpoint/2010/main" val="1396653502"/>
              </p:ext>
            </p:extLst>
          </p:nvPr>
        </p:nvGraphicFramePr>
        <p:xfrm>
          <a:off x="777744" y="990603"/>
          <a:ext cx="7611475" cy="3977640"/>
        </p:xfrm>
        <a:graphic>
          <a:graphicData uri="http://schemas.openxmlformats.org/drawingml/2006/table">
            <a:tbl>
              <a:tblPr firstRow="1" bandRow="1"/>
              <a:tblGrid>
                <a:gridCol w="5244026"/>
                <a:gridCol w="840063"/>
                <a:gridCol w="1527386"/>
              </a:tblGrid>
              <a:tr h="441960">
                <a:tc>
                  <a:txBody>
                    <a:bodyPr/>
                    <a:lstStyle/>
                    <a:p>
                      <a:pPr algn="l" rtl="0" fontAlgn="ctr"/>
                      <a:r>
                        <a:rPr lang="en-US" sz="1200" b="1" i="0" u="none" strike="noStrike" dirty="0">
                          <a:solidFill>
                            <a:srgbClr val="FFFFFF"/>
                          </a:solidFill>
                          <a:effectLst/>
                          <a:latin typeface="Arial" panose="020B0604020202020204" pitchFamily="34" charset="0"/>
                        </a:rPr>
                        <a:t>Revision / Change Request</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a:solidFill>
                            <a:srgbClr val="FFFFFF"/>
                          </a:solidFill>
                          <a:effectLst/>
                          <a:latin typeface="Arial" panose="020B0604020202020204" pitchFamily="34" charset="0"/>
                        </a:rPr>
                        <a:t>Project Status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c>
                  <a:txBody>
                    <a:bodyPr/>
                    <a:lstStyle/>
                    <a:p>
                      <a:pPr algn="l" rtl="0" fontAlgn="ctr"/>
                      <a:r>
                        <a:rPr lang="en-US" sz="1200" b="1" i="0" u="none" strike="noStrike" dirty="0">
                          <a:solidFill>
                            <a:srgbClr val="FFFFFF"/>
                          </a:solidFill>
                          <a:effectLst/>
                          <a:latin typeface="Arial" panose="020B0604020202020204" pitchFamily="34" charset="0"/>
                        </a:rPr>
                        <a:t>Target Release Date*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8373"/>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620 – Collateral Requirements for Counter-Parties with No Load or Generation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dirty="0" smtClean="0">
                          <a:solidFill>
                            <a:srgbClr val="000000"/>
                          </a:solidFill>
                          <a:effectLst/>
                          <a:latin typeface="Arial" panose="020B0604020202020204" pitchFamily="34" charset="0"/>
                        </a:rPr>
                        <a:t>NPRR </a:t>
                      </a:r>
                      <a:r>
                        <a:rPr lang="en-US" sz="1200" b="0" i="0" u="none" strike="noStrike" dirty="0">
                          <a:solidFill>
                            <a:srgbClr val="000000"/>
                          </a:solidFill>
                          <a:effectLst/>
                          <a:latin typeface="Arial" panose="020B0604020202020204" pitchFamily="34" charset="0"/>
                        </a:rPr>
                        <a:t>683 –  Revision to Available Credit Limit Calculation</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484 – Phase 1b</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a:solidFill>
                            <a:srgbClr val="000000"/>
                          </a:solidFill>
                          <a:effectLst/>
                          <a:latin typeface="Arial" panose="020B0604020202020204" pitchFamily="34" charset="0"/>
                        </a:rPr>
                        <a:t>NPRR 519 – Exemption of ERS-Only QSEs from Collateral and Capitalization Requirements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41960">
                <a:tc>
                  <a:txBody>
                    <a:bodyPr/>
                    <a:lstStyle/>
                    <a:p>
                      <a:pPr algn="l" rtl="0" fontAlgn="ctr"/>
                      <a:r>
                        <a:rPr lang="en-US" sz="1200" b="0" i="0" u="none" strike="noStrike">
                          <a:solidFill>
                            <a:srgbClr val="000000"/>
                          </a:solidFill>
                          <a:effectLst/>
                          <a:latin typeface="Arial" panose="020B0604020202020204" pitchFamily="34" charset="0"/>
                        </a:rPr>
                        <a:t>NPRR 439 – Updated to Available Credit Limit for DAM</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a:solidFill>
                            <a:srgbClr val="000000"/>
                          </a:solidFill>
                          <a:effectLst/>
                          <a:latin typeface="Arial" panose="020B0604020202020204" pitchFamily="34" charset="0"/>
                        </a:rPr>
                        <a:t>NPRR 702 – Flexible Accounts, Payment of invoices, and Disposition of Interest on Cash Collateral</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a:solidFill>
                            <a:srgbClr val="000000"/>
                          </a:solidFill>
                          <a:effectLst/>
                          <a:latin typeface="Arial" panose="020B0604020202020204" pitchFamily="34" charset="0"/>
                        </a:rPr>
                        <a:t>P</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EDEB"/>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743 – Revision to MCE to have a Floor for Load Exposure</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ctr" rtl="0" fontAlgn="ctr"/>
                      <a:r>
                        <a:rPr lang="en-US" sz="1200" b="0" i="0" u="none" strike="noStrike" dirty="0" smtClean="0">
                          <a:solidFill>
                            <a:srgbClr val="000000"/>
                          </a:solidFill>
                          <a:effectLst/>
                          <a:latin typeface="Arial" panose="020B0604020202020204" pitchFamily="34" charset="0"/>
                        </a:rPr>
                        <a:t>P</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9D5"/>
                    </a:solidFill>
                  </a:tcPr>
                </a:tc>
              </a:tr>
              <a:tr h="441960">
                <a:tc>
                  <a:txBody>
                    <a:bodyPr/>
                    <a:lstStyle/>
                    <a:p>
                      <a:pPr algn="l" rtl="0" fontAlgn="ctr"/>
                      <a:r>
                        <a:rPr lang="en-US" sz="1200" b="0" i="0" u="none" strike="noStrike" dirty="0">
                          <a:solidFill>
                            <a:srgbClr val="000000"/>
                          </a:solidFill>
                          <a:effectLst/>
                          <a:latin typeface="Arial" panose="020B0604020202020204" pitchFamily="34" charset="0"/>
                        </a:rPr>
                        <a:t>NPRR 741 – Clarifications to TPE and EAL Credit Exposure Calculations</a:t>
                      </a: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ctr" rtl="0" fontAlgn="ctr"/>
                      <a:r>
                        <a:rPr lang="en-US" sz="1200" b="0" i="0" u="none" strike="noStrike" dirty="0" smtClean="0">
                          <a:solidFill>
                            <a:srgbClr val="000000"/>
                          </a:solidFill>
                          <a:effectLst/>
                          <a:latin typeface="Arial" panose="020B0604020202020204" pitchFamily="34" charset="0"/>
                        </a:rPr>
                        <a:t>P</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TBD</a:t>
                      </a:r>
                      <a:endParaRPr lang="en-US" sz="1200" b="0" i="0" u="none" strike="noStrike" dirty="0">
                        <a:solidFill>
                          <a:srgbClr val="000000"/>
                        </a:solidFill>
                        <a:effectLst/>
                        <a:latin typeface="Arial" panose="020B0604020202020204" pitchFamily="34" charset="0"/>
                      </a:endParaRPr>
                    </a:p>
                  </a:txBody>
                  <a:tcPr marL="9517" marR="9517" marT="951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DEB"/>
                    </a:solidFill>
                  </a:tcPr>
                </a:tc>
              </a:tr>
            </a:tbl>
          </a:graphicData>
        </a:graphic>
      </p:graphicFrame>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fontScale="92500" lnSpcReduction="20000"/>
          </a:bodyPr>
          <a:lstStyle/>
          <a:p>
            <a:pPr marL="0" indent="0">
              <a:buNone/>
            </a:pPr>
            <a:r>
              <a:rPr lang="en-US" sz="1500" dirty="0" smtClean="0"/>
              <a:t>Outstanding Revision / Change Requests </a:t>
            </a:r>
          </a:p>
          <a:p>
            <a:endParaRPr lang="en-US" sz="1500" dirty="0" smtClean="0"/>
          </a:p>
          <a:p>
            <a:r>
              <a:rPr lang="en-US" sz="1500" dirty="0" smtClean="0"/>
              <a:t>NPRR638 – Revisions to Certain Price Components of EAL</a:t>
            </a:r>
          </a:p>
          <a:p>
            <a:pPr lvl="1"/>
            <a:r>
              <a:rPr lang="en-US" sz="1100" dirty="0" smtClean="0"/>
              <a:t>NPRR submitted for withdrawal</a:t>
            </a:r>
          </a:p>
          <a:p>
            <a:pPr lvl="1"/>
            <a:endParaRPr lang="en-US" sz="1500" dirty="0" smtClean="0"/>
          </a:p>
          <a:p>
            <a:pPr marL="342900" lvl="1" indent="-342900">
              <a:buFont typeface="Arial" panose="020B0604020202020204" pitchFamily="34" charset="0"/>
              <a:buChar char="•"/>
            </a:pPr>
            <a:r>
              <a:rPr lang="en-US" sz="1500" dirty="0"/>
              <a:t>NPRR 755 - Clarifications to TPE and EAL Credit Exposure </a:t>
            </a:r>
            <a:r>
              <a:rPr lang="en-US" sz="1500" dirty="0" smtClean="0"/>
              <a:t>Calculations</a:t>
            </a:r>
          </a:p>
          <a:p>
            <a:pPr lvl="1"/>
            <a:r>
              <a:rPr lang="en-US" sz="1100" dirty="0"/>
              <a:t>TAC in September </a:t>
            </a:r>
          </a:p>
          <a:p>
            <a:pPr lvl="1"/>
            <a:endParaRPr lang="en-US" sz="1500" dirty="0" smtClean="0"/>
          </a:p>
          <a:p>
            <a:r>
              <a:rPr lang="en-US" sz="1500" dirty="0"/>
              <a:t>NPRR </a:t>
            </a:r>
            <a:r>
              <a:rPr lang="en-US" sz="1500" dirty="0" smtClean="0"/>
              <a:t>760 </a:t>
            </a:r>
            <a:r>
              <a:rPr lang="en-US" sz="1500" dirty="0"/>
              <a:t>– C</a:t>
            </a:r>
            <a:r>
              <a:rPr lang="en-US" sz="1500" dirty="0" smtClean="0"/>
              <a:t>alculation of Exposure Variables For Days With No Activity</a:t>
            </a:r>
            <a:endParaRPr lang="en-US" sz="1500" dirty="0"/>
          </a:p>
          <a:p>
            <a:pPr lvl="1"/>
            <a:r>
              <a:rPr lang="en-US" sz="1100" dirty="0" smtClean="0"/>
              <a:t>TAC in September </a:t>
            </a:r>
          </a:p>
          <a:p>
            <a:pPr lvl="1"/>
            <a:endParaRPr lang="en-US" sz="1500" dirty="0" smtClean="0"/>
          </a:p>
          <a:p>
            <a:r>
              <a:rPr lang="en-US" sz="1500" dirty="0"/>
              <a:t>NPRR </a:t>
            </a:r>
            <a:r>
              <a:rPr lang="en-US" sz="1500" dirty="0" smtClean="0"/>
              <a:t>773 </a:t>
            </a:r>
            <a:r>
              <a:rPr lang="en-US" sz="1500" dirty="0"/>
              <a:t>– </a:t>
            </a:r>
            <a:r>
              <a:rPr lang="en-US" sz="1500" dirty="0" smtClean="0"/>
              <a:t>Broadening Scope of Acceptable Letter of Credit Issuers</a:t>
            </a:r>
          </a:p>
          <a:p>
            <a:pPr lvl="1"/>
            <a:r>
              <a:rPr lang="en-US" sz="1100" dirty="0" smtClean="0"/>
              <a:t>TAC in September </a:t>
            </a:r>
          </a:p>
          <a:p>
            <a:pPr lvl="1"/>
            <a:endParaRPr lang="en-US" sz="1500" dirty="0" smtClean="0"/>
          </a:p>
          <a:p>
            <a:r>
              <a:rPr lang="en-US" sz="1500" dirty="0"/>
              <a:t>NPRR </a:t>
            </a:r>
            <a:r>
              <a:rPr lang="en-US" sz="1500" dirty="0" smtClean="0"/>
              <a:t>791 </a:t>
            </a:r>
            <a:r>
              <a:rPr lang="en-US" sz="1500" dirty="0"/>
              <a:t>– </a:t>
            </a:r>
            <a:r>
              <a:rPr lang="en-US" sz="1500" dirty="0" smtClean="0"/>
              <a:t>Clarifications to IEL, MCE and Aggregate Amount Owed by Breaching Party </a:t>
            </a:r>
          </a:p>
          <a:p>
            <a:pPr lvl="1"/>
            <a:r>
              <a:rPr lang="en-US" sz="1100" dirty="0" smtClean="0"/>
              <a:t>Tabled at </a:t>
            </a:r>
            <a:r>
              <a:rPr lang="en-US" sz="1100" dirty="0" smtClean="0"/>
              <a:t>PRS</a:t>
            </a:r>
          </a:p>
          <a:p>
            <a:pPr lvl="1"/>
            <a:endParaRPr lang="en-US" sz="1100" dirty="0"/>
          </a:p>
          <a:p>
            <a:r>
              <a:rPr lang="en-US" sz="1500" dirty="0"/>
              <a:t>NPRR </a:t>
            </a:r>
            <a:r>
              <a:rPr lang="en-US" sz="1500" dirty="0" smtClean="0"/>
              <a:t>800 </a:t>
            </a:r>
            <a:r>
              <a:rPr lang="en-US" sz="1500" dirty="0"/>
              <a:t>– </a:t>
            </a:r>
            <a:r>
              <a:rPr lang="en-US" sz="1600" dirty="0"/>
              <a:t>Revisions to Credit Exposure Calculations to Use Electricity Futures Market Prices</a:t>
            </a:r>
            <a:r>
              <a:rPr lang="en-US" sz="1500" dirty="0" smtClean="0"/>
              <a:t> </a:t>
            </a:r>
            <a:endParaRPr lang="en-US" sz="1500" dirty="0"/>
          </a:p>
          <a:p>
            <a:pPr lvl="1"/>
            <a:r>
              <a:rPr lang="en-US" sz="1100" dirty="0"/>
              <a:t>Tabled at </a:t>
            </a:r>
            <a:r>
              <a:rPr lang="en-US" sz="1100" dirty="0" smtClean="0"/>
              <a:t>PRS and referred to CWG</a:t>
            </a:r>
            <a:endParaRPr lang="en-US" sz="1500" dirty="0"/>
          </a:p>
          <a:p>
            <a:pPr lvl="1"/>
            <a:endParaRPr lang="en-US" sz="1500" dirty="0"/>
          </a:p>
          <a:p>
            <a:r>
              <a:rPr lang="en-US" sz="1500" u="sng" dirty="0" smtClean="0"/>
              <a:t>SCR </a:t>
            </a:r>
            <a:r>
              <a:rPr lang="en-US" sz="1500" u="sng" dirty="0"/>
              <a:t>785 </a:t>
            </a:r>
            <a:r>
              <a:rPr lang="en-US" sz="1500" dirty="0"/>
              <a:t>– Update RTL calculation to include Real-Time Reserve Price Adder-based components </a:t>
            </a:r>
          </a:p>
          <a:p>
            <a:pPr lvl="1"/>
            <a:r>
              <a:rPr lang="en-US" sz="11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r>
              <a:rPr lang="en-US" sz="2000" dirty="0" smtClean="0"/>
              <a:t>Review Market Continuity Credit Processes</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a:t>
            </a:r>
            <a:r>
              <a:rPr lang="en-US" sz="2000" dirty="0" smtClean="0"/>
              <a:t>Refresh  </a:t>
            </a:r>
            <a:endParaRPr lang="en-US" sz="2000" dirty="0" smtClean="0"/>
          </a:p>
          <a:p>
            <a:pPr lvl="1"/>
            <a:r>
              <a:rPr lang="en-US" sz="1600" dirty="0" smtClean="0"/>
              <a:t>Project </a:t>
            </a:r>
            <a:r>
              <a:rPr lang="en-US" sz="1600" dirty="0" smtClean="0"/>
              <a:t>planning in progress</a:t>
            </a:r>
            <a:endParaRPr lang="en-US" sz="1600" dirty="0" smtClean="0"/>
          </a:p>
          <a:p>
            <a:pPr marL="457200" lvl="1" indent="0">
              <a:buNone/>
            </a:pPr>
            <a:endParaRPr lang="en-US" sz="1600" dirty="0" smtClean="0"/>
          </a:p>
          <a:p>
            <a:r>
              <a:rPr lang="en-US" sz="2000" dirty="0" smtClean="0"/>
              <a:t>Credit Management Training</a:t>
            </a:r>
          </a:p>
          <a:p>
            <a:pPr lvl="1"/>
            <a:r>
              <a:rPr lang="en-US" sz="1600" dirty="0">
                <a:hlinkClick r:id="rId3"/>
              </a:rPr>
              <a:t>http://</a:t>
            </a:r>
            <a:r>
              <a:rPr lang="en-US" sz="1600" dirty="0" smtClean="0">
                <a:hlinkClick r:id="rId3"/>
              </a:rPr>
              <a:t>www.ercot.com/services/training/course/143#schedule</a:t>
            </a:r>
            <a:endParaRPr lang="en-US" sz="1600" dirty="0"/>
          </a:p>
          <a:p>
            <a:pPr lvl="2"/>
            <a:r>
              <a:rPr lang="en-US" sz="1200" dirty="0" smtClean="0"/>
              <a:t>October 25 @ NRG Energy, Houston, TX </a:t>
            </a:r>
            <a:endParaRPr lang="en-US" sz="12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Requests</a:t>
            </a:r>
          </a:p>
          <a:p>
            <a:pPr lvl="0" defTabSz="457200" eaLnBrk="0" fontAlgn="base" hangingPunct="0">
              <a:spcAft>
                <a:spcPct val="0"/>
              </a:spcAft>
              <a:buFont typeface="Arial" charset="0"/>
              <a:buChar char="•"/>
              <a:defRPr/>
            </a:pPr>
            <a:r>
              <a:rPr lang="en-US" sz="1600" dirty="0"/>
              <a:t>NPRR 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buFont typeface="Arial" charset="0"/>
              <a:buChar char="•"/>
              <a:defRPr/>
            </a:pPr>
            <a:r>
              <a:rPr lang="en-US" sz="1200" dirty="0" smtClean="0"/>
              <a:t>Implemented only language clarifications part</a:t>
            </a:r>
          </a:p>
          <a:p>
            <a:pPr lvl="1" defTabSz="457200" eaLnBrk="0" fontAlgn="base" hangingPunct="0">
              <a:spcAft>
                <a:spcPct val="0"/>
              </a:spcAft>
              <a:buFont typeface="Arial" charset="0"/>
              <a:buChar char="•"/>
              <a:defRPr/>
            </a:pPr>
            <a:r>
              <a:rPr lang="en-US" sz="1200" dirty="0" smtClean="0"/>
              <a:t>Change for removal of “abs” from MCE formula is not yet </a:t>
            </a:r>
            <a:r>
              <a:rPr lang="en-US" sz="1200" dirty="0" smtClean="0"/>
              <a:t>implemented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1025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dcmitype/"/>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c34af464-7aa1-4edd-9be4-83dffc1cb926"/>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394</TotalTime>
  <Words>437</Words>
  <Application>Microsoft Office PowerPoint</Application>
  <PresentationFormat>On-screen Show (4:3)</PresentationFormat>
  <Paragraphs>134</Paragraphs>
  <Slides>7</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Suresh Pabbisetty</cp:lastModifiedBy>
  <cp:revision>65</cp:revision>
  <cp:lastPrinted>2016-01-21T20:53:15Z</cp:lastPrinted>
  <dcterms:created xsi:type="dcterms:W3CDTF">2016-01-21T15:20:31Z</dcterms:created>
  <dcterms:modified xsi:type="dcterms:W3CDTF">2016-09-16T14:54:50Z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