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5"/>
  </p:sldMasterIdLst>
  <p:notesMasterIdLst>
    <p:notesMasterId r:id="rId30"/>
  </p:notesMasterIdLst>
  <p:handoutMasterIdLst>
    <p:handoutMasterId r:id="rId31"/>
  </p:handoutMasterIdLst>
  <p:sldIdLst>
    <p:sldId id="261" r:id="rId6"/>
    <p:sldId id="374" r:id="rId7"/>
    <p:sldId id="382" r:id="rId8"/>
    <p:sldId id="385" r:id="rId9"/>
    <p:sldId id="389" r:id="rId10"/>
    <p:sldId id="390" r:id="rId11"/>
    <p:sldId id="383" r:id="rId12"/>
    <p:sldId id="391" r:id="rId13"/>
    <p:sldId id="393" r:id="rId14"/>
    <p:sldId id="394" r:id="rId15"/>
    <p:sldId id="395" r:id="rId16"/>
    <p:sldId id="396" r:id="rId17"/>
    <p:sldId id="387" r:id="rId18"/>
    <p:sldId id="392" r:id="rId19"/>
    <p:sldId id="398" r:id="rId20"/>
    <p:sldId id="397" r:id="rId21"/>
    <p:sldId id="402" r:id="rId22"/>
    <p:sldId id="403" r:id="rId23"/>
    <p:sldId id="399" r:id="rId24"/>
    <p:sldId id="400" r:id="rId25"/>
    <p:sldId id="401" r:id="rId26"/>
    <p:sldId id="404" r:id="rId27"/>
    <p:sldId id="388" r:id="rId28"/>
    <p:sldId id="349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cee Carey" initials="JC" lastIdx="1" clrIdx="0">
    <p:extLst>
      <p:ext uri="{19B8F6BF-5375-455C-9EA6-DF929625EA0E}">
        <p15:presenceInfo xmlns:p15="http://schemas.microsoft.com/office/powerpoint/2012/main" userId="Jaycee Carey" providerId="None"/>
      </p:ext>
    </p:extLst>
  </p:cmAuthor>
  <p:cmAuthor id="2" name="Brown, Rochelle" initials="BR" lastIdx="0" clrIdx="1">
    <p:extLst>
      <p:ext uri="{19B8F6BF-5375-455C-9EA6-DF929625EA0E}">
        <p15:presenceInfo xmlns:p15="http://schemas.microsoft.com/office/powerpoint/2012/main" userId="S-1-5-21-3538509700-3427483902-1198720955-3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99FF"/>
    <a:srgbClr val="CC9900"/>
    <a:srgbClr val="3399FF"/>
    <a:srgbClr val="003296"/>
    <a:srgbClr val="0066CC"/>
    <a:srgbClr val="004487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4" autoAdjust="0"/>
    <p:restoredTop sz="93681" autoAdjust="0"/>
  </p:normalViewPr>
  <p:slideViewPr>
    <p:cSldViewPr>
      <p:cViewPr varScale="1">
        <p:scale>
          <a:sx n="93" d="100"/>
          <a:sy n="93" d="100"/>
        </p:scale>
        <p:origin x="3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0538B-60E5-458F-9DD9-E0DE70B08CB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69F018EB-A9D5-49D6-B037-3068AB5677C9}">
      <dgm:prSet phldrT="[Text]"/>
      <dgm:spPr/>
      <dgm:t>
        <a:bodyPr/>
        <a:lstStyle/>
        <a:p>
          <a:r>
            <a:rPr lang="en-US" dirty="0" smtClean="0"/>
            <a:t>SAR is posted for 30 or 45 days	</a:t>
          </a:r>
          <a:endParaRPr lang="en-US" dirty="0"/>
        </a:p>
      </dgm:t>
    </dgm:pt>
    <dgm:pt modelId="{6AB344C0-A50C-4430-80FE-635586B165F2}" type="parTrans" cxnId="{80536C58-2A7A-46FE-9480-28644383E9BA}">
      <dgm:prSet/>
      <dgm:spPr/>
      <dgm:t>
        <a:bodyPr/>
        <a:lstStyle/>
        <a:p>
          <a:endParaRPr lang="en-US"/>
        </a:p>
      </dgm:t>
    </dgm:pt>
    <dgm:pt modelId="{535B0D2E-CA4E-49FA-8E19-A15D3FB024AF}" type="sibTrans" cxnId="{80536C58-2A7A-46FE-9480-28644383E9BA}">
      <dgm:prSet/>
      <dgm:spPr/>
      <dgm:t>
        <a:bodyPr/>
        <a:lstStyle/>
        <a:p>
          <a:endParaRPr lang="en-US"/>
        </a:p>
      </dgm:t>
    </dgm:pt>
    <dgm:pt modelId="{821DBD62-A328-40FA-9EBB-30D1D861FAE6}">
      <dgm:prSet phldrT="[Text]"/>
      <dgm:spPr/>
      <dgm:t>
        <a:bodyPr/>
        <a:lstStyle/>
        <a:p>
          <a:r>
            <a:rPr lang="en-US" dirty="0" smtClean="0"/>
            <a:t>Industry provides comments</a:t>
          </a:r>
          <a:endParaRPr lang="en-US" dirty="0"/>
        </a:p>
      </dgm:t>
    </dgm:pt>
    <dgm:pt modelId="{660B3304-55EF-4B52-B01D-0FC0BDBA5A14}" type="parTrans" cxnId="{D151A849-7106-451B-BB49-0A3925F8D78B}">
      <dgm:prSet/>
      <dgm:spPr/>
      <dgm:t>
        <a:bodyPr/>
        <a:lstStyle/>
        <a:p>
          <a:endParaRPr lang="en-US"/>
        </a:p>
      </dgm:t>
    </dgm:pt>
    <dgm:pt modelId="{D2F37649-AAFF-4695-824A-BEE66549F747}" type="sibTrans" cxnId="{D151A849-7106-451B-BB49-0A3925F8D78B}">
      <dgm:prSet/>
      <dgm:spPr/>
      <dgm:t>
        <a:bodyPr/>
        <a:lstStyle/>
        <a:p>
          <a:endParaRPr lang="en-US"/>
        </a:p>
      </dgm:t>
    </dgm:pt>
    <dgm:pt modelId="{D249E962-0AB1-4D7D-B823-33A2B380C9A2}">
      <dgm:prSet phldrT="[Text]"/>
      <dgm:spPr/>
      <dgm:t>
        <a:bodyPr/>
        <a:lstStyle/>
        <a:p>
          <a:r>
            <a:rPr lang="en-US" dirty="0" smtClean="0"/>
            <a:t>SDT reviews comments</a:t>
          </a:r>
          <a:endParaRPr lang="en-US" dirty="0"/>
        </a:p>
      </dgm:t>
    </dgm:pt>
    <dgm:pt modelId="{D5CF3380-568F-4D2C-AFAE-76FB87BE4948}" type="parTrans" cxnId="{982D3F31-D2E4-4BB0-BF34-06D97B9F79D9}">
      <dgm:prSet/>
      <dgm:spPr/>
      <dgm:t>
        <a:bodyPr/>
        <a:lstStyle/>
        <a:p>
          <a:endParaRPr lang="en-US"/>
        </a:p>
      </dgm:t>
    </dgm:pt>
    <dgm:pt modelId="{C2EE7C5C-BCE2-4AD9-91D7-A1A25A6A8AEC}" type="sibTrans" cxnId="{982D3F31-D2E4-4BB0-BF34-06D97B9F79D9}">
      <dgm:prSet/>
      <dgm:spPr/>
      <dgm:t>
        <a:bodyPr/>
        <a:lstStyle/>
        <a:p>
          <a:endParaRPr lang="en-US"/>
        </a:p>
      </dgm:t>
    </dgm:pt>
    <dgm:pt modelId="{15B8CF75-63BE-453C-9366-C9F38CED8DA7}" type="pres">
      <dgm:prSet presAssocID="{1830538B-60E5-458F-9DD9-E0DE70B08CBE}" presName="CompostProcess" presStyleCnt="0">
        <dgm:presLayoutVars>
          <dgm:dir/>
          <dgm:resizeHandles val="exact"/>
        </dgm:presLayoutVars>
      </dgm:prSet>
      <dgm:spPr/>
    </dgm:pt>
    <dgm:pt modelId="{40095BE6-6032-44BD-B9E5-8832555BF491}" type="pres">
      <dgm:prSet presAssocID="{1830538B-60E5-458F-9DD9-E0DE70B08CBE}" presName="arrow" presStyleLbl="bgShp" presStyleIdx="0" presStyleCnt="1"/>
      <dgm:spPr/>
    </dgm:pt>
    <dgm:pt modelId="{57EFA9D9-CC24-4A65-9A79-ED195B115BA9}" type="pres">
      <dgm:prSet presAssocID="{1830538B-60E5-458F-9DD9-E0DE70B08CBE}" presName="linearProcess" presStyleCnt="0"/>
      <dgm:spPr/>
    </dgm:pt>
    <dgm:pt modelId="{5983616C-F7F5-4F91-BA68-45978F1D6B1D}" type="pres">
      <dgm:prSet presAssocID="{69F018EB-A9D5-49D6-B037-3068AB5677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FFDA0-F7C2-47D3-A76B-AEBAE542D243}" type="pres">
      <dgm:prSet presAssocID="{535B0D2E-CA4E-49FA-8E19-A15D3FB024AF}" presName="sibTrans" presStyleCnt="0"/>
      <dgm:spPr/>
    </dgm:pt>
    <dgm:pt modelId="{FA9C2D0E-A672-46EF-A1B5-AB743A020C15}" type="pres">
      <dgm:prSet presAssocID="{821DBD62-A328-40FA-9EBB-30D1D861FA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5154C-9334-49A4-9E5F-A3D7D040271C}" type="pres">
      <dgm:prSet presAssocID="{D2F37649-AAFF-4695-824A-BEE66549F747}" presName="sibTrans" presStyleCnt="0"/>
      <dgm:spPr/>
    </dgm:pt>
    <dgm:pt modelId="{69792FC6-2EE0-4B4B-AD61-A716507F7E53}" type="pres">
      <dgm:prSet presAssocID="{D249E962-0AB1-4D7D-B823-33A2B380C9A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D3F31-D2E4-4BB0-BF34-06D97B9F79D9}" srcId="{1830538B-60E5-458F-9DD9-E0DE70B08CBE}" destId="{D249E962-0AB1-4D7D-B823-33A2B380C9A2}" srcOrd="2" destOrd="0" parTransId="{D5CF3380-568F-4D2C-AFAE-76FB87BE4948}" sibTransId="{C2EE7C5C-BCE2-4AD9-91D7-A1A25A6A8AEC}"/>
    <dgm:cxn modelId="{517B69F5-B02E-48E3-B097-3649991B02A8}" type="presOf" srcId="{D249E962-0AB1-4D7D-B823-33A2B380C9A2}" destId="{69792FC6-2EE0-4B4B-AD61-A716507F7E53}" srcOrd="0" destOrd="0" presId="urn:microsoft.com/office/officeart/2005/8/layout/hProcess9"/>
    <dgm:cxn modelId="{C1A055EC-3F88-4798-BAAB-0593CB7BFC46}" type="presOf" srcId="{821DBD62-A328-40FA-9EBB-30D1D861FAE6}" destId="{FA9C2D0E-A672-46EF-A1B5-AB743A020C15}" srcOrd="0" destOrd="0" presId="urn:microsoft.com/office/officeart/2005/8/layout/hProcess9"/>
    <dgm:cxn modelId="{D151A849-7106-451B-BB49-0A3925F8D78B}" srcId="{1830538B-60E5-458F-9DD9-E0DE70B08CBE}" destId="{821DBD62-A328-40FA-9EBB-30D1D861FAE6}" srcOrd="1" destOrd="0" parTransId="{660B3304-55EF-4B52-B01D-0FC0BDBA5A14}" sibTransId="{D2F37649-AAFF-4695-824A-BEE66549F747}"/>
    <dgm:cxn modelId="{B69D6394-883B-42F2-AFB3-07EFA714EAB7}" type="presOf" srcId="{1830538B-60E5-458F-9DD9-E0DE70B08CBE}" destId="{15B8CF75-63BE-453C-9366-C9F38CED8DA7}" srcOrd="0" destOrd="0" presId="urn:microsoft.com/office/officeart/2005/8/layout/hProcess9"/>
    <dgm:cxn modelId="{395F9086-BBD5-4543-940A-A8DAC4F414EF}" type="presOf" srcId="{69F018EB-A9D5-49D6-B037-3068AB5677C9}" destId="{5983616C-F7F5-4F91-BA68-45978F1D6B1D}" srcOrd="0" destOrd="0" presId="urn:microsoft.com/office/officeart/2005/8/layout/hProcess9"/>
    <dgm:cxn modelId="{80536C58-2A7A-46FE-9480-28644383E9BA}" srcId="{1830538B-60E5-458F-9DD9-E0DE70B08CBE}" destId="{69F018EB-A9D5-49D6-B037-3068AB5677C9}" srcOrd="0" destOrd="0" parTransId="{6AB344C0-A50C-4430-80FE-635586B165F2}" sibTransId="{535B0D2E-CA4E-49FA-8E19-A15D3FB024AF}"/>
    <dgm:cxn modelId="{364BB718-37C2-469C-81E4-DAD02AECB448}" type="presParOf" srcId="{15B8CF75-63BE-453C-9366-C9F38CED8DA7}" destId="{40095BE6-6032-44BD-B9E5-8832555BF491}" srcOrd="0" destOrd="0" presId="urn:microsoft.com/office/officeart/2005/8/layout/hProcess9"/>
    <dgm:cxn modelId="{A86A2FDC-87D5-49B9-B4F1-AE8D08B6E6DC}" type="presParOf" srcId="{15B8CF75-63BE-453C-9366-C9F38CED8DA7}" destId="{57EFA9D9-CC24-4A65-9A79-ED195B115BA9}" srcOrd="1" destOrd="0" presId="urn:microsoft.com/office/officeart/2005/8/layout/hProcess9"/>
    <dgm:cxn modelId="{C544E942-F4AB-44D5-AC33-19030F539FA5}" type="presParOf" srcId="{57EFA9D9-CC24-4A65-9A79-ED195B115BA9}" destId="{5983616C-F7F5-4F91-BA68-45978F1D6B1D}" srcOrd="0" destOrd="0" presId="urn:microsoft.com/office/officeart/2005/8/layout/hProcess9"/>
    <dgm:cxn modelId="{B791FD6C-FCC6-4BE5-ABFB-813560BDBC6F}" type="presParOf" srcId="{57EFA9D9-CC24-4A65-9A79-ED195B115BA9}" destId="{3C5FFDA0-F7C2-47D3-A76B-AEBAE542D243}" srcOrd="1" destOrd="0" presId="urn:microsoft.com/office/officeart/2005/8/layout/hProcess9"/>
    <dgm:cxn modelId="{3437B1FE-1D70-4ECB-BCEB-DB928E59F229}" type="presParOf" srcId="{57EFA9D9-CC24-4A65-9A79-ED195B115BA9}" destId="{FA9C2D0E-A672-46EF-A1B5-AB743A020C15}" srcOrd="2" destOrd="0" presId="urn:microsoft.com/office/officeart/2005/8/layout/hProcess9"/>
    <dgm:cxn modelId="{E4202F70-EA5D-42C5-8E91-EDFFD58189A9}" type="presParOf" srcId="{57EFA9D9-CC24-4A65-9A79-ED195B115BA9}" destId="{FDD5154C-9334-49A4-9E5F-A3D7D040271C}" srcOrd="3" destOrd="0" presId="urn:microsoft.com/office/officeart/2005/8/layout/hProcess9"/>
    <dgm:cxn modelId="{C337308E-04FD-4CF3-A9F6-BA2BABC6727C}" type="presParOf" srcId="{57EFA9D9-CC24-4A65-9A79-ED195B115BA9}" destId="{69792FC6-2EE0-4B4B-AD61-A716507F7E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A1DC9-12B6-453D-822E-2CC8D682B104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F94399A9-6EC4-4418-8693-C530DCA6B6DE}">
      <dgm:prSet/>
      <dgm:spPr/>
      <dgm:t>
        <a:bodyPr/>
        <a:lstStyle/>
        <a:p>
          <a:pPr rtl="0"/>
          <a:r>
            <a:rPr lang="en-US" b="1" smtClean="0"/>
            <a:t>Standard is posted for initial and formal 45 day comment period</a:t>
          </a:r>
          <a:endParaRPr lang="en-US"/>
        </a:p>
      </dgm:t>
    </dgm:pt>
    <dgm:pt modelId="{28056B6A-5318-41C2-A716-2A66A5F6C31F}" type="parTrans" cxnId="{9AA4CF4C-3373-43F1-94C2-2A703714FA91}">
      <dgm:prSet/>
      <dgm:spPr/>
      <dgm:t>
        <a:bodyPr/>
        <a:lstStyle/>
        <a:p>
          <a:endParaRPr lang="en-US"/>
        </a:p>
      </dgm:t>
    </dgm:pt>
    <dgm:pt modelId="{B0A1C84A-8B84-4E0E-A9DA-3E9581257798}" type="sibTrans" cxnId="{9AA4CF4C-3373-43F1-94C2-2A703714FA91}">
      <dgm:prSet/>
      <dgm:spPr/>
      <dgm:t>
        <a:bodyPr/>
        <a:lstStyle/>
        <a:p>
          <a:endParaRPr lang="en-US"/>
        </a:p>
      </dgm:t>
    </dgm:pt>
    <dgm:pt modelId="{EAE96431-B022-466F-BA10-0440C934CEA1}">
      <dgm:prSet/>
      <dgm:spPr/>
      <dgm:t>
        <a:bodyPr/>
        <a:lstStyle/>
        <a:p>
          <a:pPr rtl="0"/>
          <a:r>
            <a:rPr lang="en-US" b="1" smtClean="0"/>
            <a:t>Join Ballot Pool during the first 30 days of the comment period</a:t>
          </a:r>
          <a:endParaRPr lang="en-US"/>
        </a:p>
      </dgm:t>
    </dgm:pt>
    <dgm:pt modelId="{3184BCC0-1937-4925-996A-A12B252ED7B8}" type="parTrans" cxnId="{55B98D87-DDB1-476E-84F1-B0A706D7DED4}">
      <dgm:prSet/>
      <dgm:spPr/>
      <dgm:t>
        <a:bodyPr/>
        <a:lstStyle/>
        <a:p>
          <a:endParaRPr lang="en-US"/>
        </a:p>
      </dgm:t>
    </dgm:pt>
    <dgm:pt modelId="{62E106CC-F1D7-42ED-83F3-45E04308644E}" type="sibTrans" cxnId="{55B98D87-DDB1-476E-84F1-B0A706D7DED4}">
      <dgm:prSet/>
      <dgm:spPr/>
      <dgm:t>
        <a:bodyPr/>
        <a:lstStyle/>
        <a:p>
          <a:endParaRPr lang="en-US"/>
        </a:p>
      </dgm:t>
    </dgm:pt>
    <dgm:pt modelId="{B1DD7D9D-BBA8-4966-877C-EF48254B7B8F}">
      <dgm:prSet/>
      <dgm:spPr/>
      <dgm:t>
        <a:bodyPr/>
        <a:lstStyle/>
        <a:p>
          <a:pPr rtl="0"/>
          <a:r>
            <a:rPr lang="en-US" b="1" smtClean="0"/>
            <a:t>Industry provides comments </a:t>
          </a:r>
          <a:endParaRPr lang="en-US"/>
        </a:p>
      </dgm:t>
    </dgm:pt>
    <dgm:pt modelId="{7E5050FB-3380-492C-93B4-DE16D5D65152}" type="parTrans" cxnId="{7659CA3E-81FD-4625-892F-3F2C24E1D075}">
      <dgm:prSet/>
      <dgm:spPr/>
      <dgm:t>
        <a:bodyPr/>
        <a:lstStyle/>
        <a:p>
          <a:endParaRPr lang="en-US"/>
        </a:p>
      </dgm:t>
    </dgm:pt>
    <dgm:pt modelId="{E694D760-37DF-4E42-B91E-B4C1708C6B20}" type="sibTrans" cxnId="{7659CA3E-81FD-4625-892F-3F2C24E1D075}">
      <dgm:prSet/>
      <dgm:spPr/>
      <dgm:t>
        <a:bodyPr/>
        <a:lstStyle/>
        <a:p>
          <a:endParaRPr lang="en-US"/>
        </a:p>
      </dgm:t>
    </dgm:pt>
    <dgm:pt modelId="{DC3819F2-1133-4CEE-B0F9-9558683E9707}">
      <dgm:prSet/>
      <dgm:spPr/>
      <dgm:t>
        <a:bodyPr/>
        <a:lstStyle/>
        <a:p>
          <a:pPr rtl="0"/>
          <a:r>
            <a:rPr lang="en-US" b="1" smtClean="0"/>
            <a:t>SDT reviews comments</a:t>
          </a:r>
          <a:endParaRPr lang="en-US"/>
        </a:p>
      </dgm:t>
    </dgm:pt>
    <dgm:pt modelId="{66AED278-2F6B-4667-9BCB-A00621DEEA8D}" type="parTrans" cxnId="{5347521F-8486-4F5D-8C81-31F4269821E9}">
      <dgm:prSet/>
      <dgm:spPr/>
      <dgm:t>
        <a:bodyPr/>
        <a:lstStyle/>
        <a:p>
          <a:endParaRPr lang="en-US"/>
        </a:p>
      </dgm:t>
    </dgm:pt>
    <dgm:pt modelId="{5C363FF1-0698-4E9D-B5CC-90C24979D3CD}" type="sibTrans" cxnId="{5347521F-8486-4F5D-8C81-31F4269821E9}">
      <dgm:prSet/>
      <dgm:spPr/>
      <dgm:t>
        <a:bodyPr/>
        <a:lstStyle/>
        <a:p>
          <a:endParaRPr lang="en-US"/>
        </a:p>
      </dgm:t>
    </dgm:pt>
    <dgm:pt modelId="{8D0BFF62-5395-4931-B8FD-3CD683FD77B0}" type="pres">
      <dgm:prSet presAssocID="{DBBA1DC9-12B6-453D-822E-2CC8D682B1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9A2BF-8B04-4CE6-84BE-1A0B721DDD2B}" type="pres">
      <dgm:prSet presAssocID="{DBBA1DC9-12B6-453D-822E-2CC8D682B104}" presName="arrow" presStyleLbl="bgShp" presStyleIdx="0" presStyleCnt="1"/>
      <dgm:spPr/>
    </dgm:pt>
    <dgm:pt modelId="{475F3472-B23F-4922-A5DE-3A549555B230}" type="pres">
      <dgm:prSet presAssocID="{DBBA1DC9-12B6-453D-822E-2CC8D682B104}" presName="linearProcess" presStyleCnt="0"/>
      <dgm:spPr/>
    </dgm:pt>
    <dgm:pt modelId="{C20CD926-A034-40EC-A723-10DE1771A97C}" type="pres">
      <dgm:prSet presAssocID="{F94399A9-6EC4-4418-8693-C530DCA6B6D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D2FFE-D8BB-4765-8E8D-BF9C84361FE6}" type="pres">
      <dgm:prSet presAssocID="{B0A1C84A-8B84-4E0E-A9DA-3E9581257798}" presName="sibTrans" presStyleCnt="0"/>
      <dgm:spPr/>
    </dgm:pt>
    <dgm:pt modelId="{110631F5-97B4-4869-9EB4-719897968CBC}" type="pres">
      <dgm:prSet presAssocID="{EAE96431-B022-466F-BA10-0440C934CEA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07C51-3C2B-476E-AB49-0DAED36291A3}" type="pres">
      <dgm:prSet presAssocID="{62E106CC-F1D7-42ED-83F3-45E04308644E}" presName="sibTrans" presStyleCnt="0"/>
      <dgm:spPr/>
    </dgm:pt>
    <dgm:pt modelId="{0DD62E12-4798-4C58-86D9-22D5A6249029}" type="pres">
      <dgm:prSet presAssocID="{B1DD7D9D-BBA8-4966-877C-EF48254B7B8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E8CF8-1828-4F93-BDCE-9CF6A2DEA0B6}" type="pres">
      <dgm:prSet presAssocID="{E694D760-37DF-4E42-B91E-B4C1708C6B20}" presName="sibTrans" presStyleCnt="0"/>
      <dgm:spPr/>
    </dgm:pt>
    <dgm:pt modelId="{D91A521E-F5CB-4BC7-91BE-561E6D3D5AB5}" type="pres">
      <dgm:prSet presAssocID="{DC3819F2-1133-4CEE-B0F9-9558683E970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BCD5A-4410-493B-A61E-E48BABCA2CA6}" type="presOf" srcId="{B1DD7D9D-BBA8-4966-877C-EF48254B7B8F}" destId="{0DD62E12-4798-4C58-86D9-22D5A6249029}" srcOrd="0" destOrd="0" presId="urn:microsoft.com/office/officeart/2005/8/layout/hProcess9"/>
    <dgm:cxn modelId="{5347521F-8486-4F5D-8C81-31F4269821E9}" srcId="{DBBA1DC9-12B6-453D-822E-2CC8D682B104}" destId="{DC3819F2-1133-4CEE-B0F9-9558683E9707}" srcOrd="3" destOrd="0" parTransId="{66AED278-2F6B-4667-9BCB-A00621DEEA8D}" sibTransId="{5C363FF1-0698-4E9D-B5CC-90C24979D3CD}"/>
    <dgm:cxn modelId="{7659CA3E-81FD-4625-892F-3F2C24E1D075}" srcId="{DBBA1DC9-12B6-453D-822E-2CC8D682B104}" destId="{B1DD7D9D-BBA8-4966-877C-EF48254B7B8F}" srcOrd="2" destOrd="0" parTransId="{7E5050FB-3380-492C-93B4-DE16D5D65152}" sibTransId="{E694D760-37DF-4E42-B91E-B4C1708C6B20}"/>
    <dgm:cxn modelId="{55B98D87-DDB1-476E-84F1-B0A706D7DED4}" srcId="{DBBA1DC9-12B6-453D-822E-2CC8D682B104}" destId="{EAE96431-B022-466F-BA10-0440C934CEA1}" srcOrd="1" destOrd="0" parTransId="{3184BCC0-1937-4925-996A-A12B252ED7B8}" sibTransId="{62E106CC-F1D7-42ED-83F3-45E04308644E}"/>
    <dgm:cxn modelId="{212BA0B5-4F72-4AD0-9071-EA9D7C7605A4}" type="presOf" srcId="{DBBA1DC9-12B6-453D-822E-2CC8D682B104}" destId="{8D0BFF62-5395-4931-B8FD-3CD683FD77B0}" srcOrd="0" destOrd="0" presId="urn:microsoft.com/office/officeart/2005/8/layout/hProcess9"/>
    <dgm:cxn modelId="{9AA4CF4C-3373-43F1-94C2-2A703714FA91}" srcId="{DBBA1DC9-12B6-453D-822E-2CC8D682B104}" destId="{F94399A9-6EC4-4418-8693-C530DCA6B6DE}" srcOrd="0" destOrd="0" parTransId="{28056B6A-5318-41C2-A716-2A66A5F6C31F}" sibTransId="{B0A1C84A-8B84-4E0E-A9DA-3E9581257798}"/>
    <dgm:cxn modelId="{AEE5080F-0F7F-4E25-AAAC-B51C6C4BA90F}" type="presOf" srcId="{DC3819F2-1133-4CEE-B0F9-9558683E9707}" destId="{D91A521E-F5CB-4BC7-91BE-561E6D3D5AB5}" srcOrd="0" destOrd="0" presId="urn:microsoft.com/office/officeart/2005/8/layout/hProcess9"/>
    <dgm:cxn modelId="{D5672460-77EF-4DED-B11C-84217457C89F}" type="presOf" srcId="{EAE96431-B022-466F-BA10-0440C934CEA1}" destId="{110631F5-97B4-4869-9EB4-719897968CBC}" srcOrd="0" destOrd="0" presId="urn:microsoft.com/office/officeart/2005/8/layout/hProcess9"/>
    <dgm:cxn modelId="{C8B7D1ED-4BE6-4ED6-8A90-CC552F954953}" type="presOf" srcId="{F94399A9-6EC4-4418-8693-C530DCA6B6DE}" destId="{C20CD926-A034-40EC-A723-10DE1771A97C}" srcOrd="0" destOrd="0" presId="urn:microsoft.com/office/officeart/2005/8/layout/hProcess9"/>
    <dgm:cxn modelId="{F8D66E04-3C0A-4B51-A85A-301091944486}" type="presParOf" srcId="{8D0BFF62-5395-4931-B8FD-3CD683FD77B0}" destId="{2E29A2BF-8B04-4CE6-84BE-1A0B721DDD2B}" srcOrd="0" destOrd="0" presId="urn:microsoft.com/office/officeart/2005/8/layout/hProcess9"/>
    <dgm:cxn modelId="{D7A8B5DB-3A54-4646-B140-FCC996FB3A66}" type="presParOf" srcId="{8D0BFF62-5395-4931-B8FD-3CD683FD77B0}" destId="{475F3472-B23F-4922-A5DE-3A549555B230}" srcOrd="1" destOrd="0" presId="urn:microsoft.com/office/officeart/2005/8/layout/hProcess9"/>
    <dgm:cxn modelId="{F80154EA-8749-4D77-9D16-6944EE3612DD}" type="presParOf" srcId="{475F3472-B23F-4922-A5DE-3A549555B230}" destId="{C20CD926-A034-40EC-A723-10DE1771A97C}" srcOrd="0" destOrd="0" presId="urn:microsoft.com/office/officeart/2005/8/layout/hProcess9"/>
    <dgm:cxn modelId="{8116D4FE-D5ED-4642-B13E-11C09FC8C8F3}" type="presParOf" srcId="{475F3472-B23F-4922-A5DE-3A549555B230}" destId="{C00D2FFE-D8BB-4765-8E8D-BF9C84361FE6}" srcOrd="1" destOrd="0" presId="urn:microsoft.com/office/officeart/2005/8/layout/hProcess9"/>
    <dgm:cxn modelId="{28169E74-9905-4AA4-8EAF-3AA04BBD76F2}" type="presParOf" srcId="{475F3472-B23F-4922-A5DE-3A549555B230}" destId="{110631F5-97B4-4869-9EB4-719897968CBC}" srcOrd="2" destOrd="0" presId="urn:microsoft.com/office/officeart/2005/8/layout/hProcess9"/>
    <dgm:cxn modelId="{2A2D96F2-12DA-4B50-9A1A-F805270FF6BA}" type="presParOf" srcId="{475F3472-B23F-4922-A5DE-3A549555B230}" destId="{EBF07C51-3C2B-476E-AB49-0DAED36291A3}" srcOrd="3" destOrd="0" presId="urn:microsoft.com/office/officeart/2005/8/layout/hProcess9"/>
    <dgm:cxn modelId="{D8654FBB-6F15-4F21-8D1C-4B23C5BA43E9}" type="presParOf" srcId="{475F3472-B23F-4922-A5DE-3A549555B230}" destId="{0DD62E12-4798-4C58-86D9-22D5A6249029}" srcOrd="4" destOrd="0" presId="urn:microsoft.com/office/officeart/2005/8/layout/hProcess9"/>
    <dgm:cxn modelId="{98C0A28D-1B0C-4B43-A3F9-695908AA90FF}" type="presParOf" srcId="{475F3472-B23F-4922-A5DE-3A549555B230}" destId="{370E8CF8-1828-4F93-BDCE-9CF6A2DEA0B6}" srcOrd="5" destOrd="0" presId="urn:microsoft.com/office/officeart/2005/8/layout/hProcess9"/>
    <dgm:cxn modelId="{F3678792-45A9-43E9-9EAA-723A5748AFC0}" type="presParOf" srcId="{475F3472-B23F-4922-A5DE-3A549555B230}" destId="{D91A521E-F5CB-4BC7-91BE-561E6D3D5A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BB4A5-C2E6-4926-A31D-D8C6B22F0FDC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58CFDCBE-EB92-47C5-9783-D732309FF123}">
      <dgm:prSet phldrT="[Text]"/>
      <dgm:spPr/>
      <dgm:t>
        <a:bodyPr/>
        <a:lstStyle/>
        <a:p>
          <a:r>
            <a:rPr lang="en-US" dirty="0" smtClean="0"/>
            <a:t>Standard is posted for 10 day initial ballot period</a:t>
          </a:r>
          <a:endParaRPr lang="en-US" dirty="0"/>
        </a:p>
      </dgm:t>
    </dgm:pt>
    <dgm:pt modelId="{0695C41B-4D58-4C62-AF69-AE375006DBC8}" type="parTrans" cxnId="{AF46524B-6193-4213-B83C-22B3B2CD96B6}">
      <dgm:prSet/>
      <dgm:spPr/>
      <dgm:t>
        <a:bodyPr/>
        <a:lstStyle/>
        <a:p>
          <a:endParaRPr lang="en-US"/>
        </a:p>
      </dgm:t>
    </dgm:pt>
    <dgm:pt modelId="{66A55850-747B-412E-9552-1E8DBB3CB64F}" type="sibTrans" cxnId="{AF46524B-6193-4213-B83C-22B3B2CD96B6}">
      <dgm:prSet/>
      <dgm:spPr/>
      <dgm:t>
        <a:bodyPr/>
        <a:lstStyle/>
        <a:p>
          <a:endParaRPr lang="en-US"/>
        </a:p>
      </dgm:t>
    </dgm:pt>
    <dgm:pt modelId="{0FCEA4B8-C1AA-4AC5-B545-E8ABBD07BF2F}">
      <dgm:prSet phldrT="[Text]"/>
      <dgm:spPr/>
      <dgm:t>
        <a:bodyPr/>
        <a:lstStyle/>
        <a:p>
          <a:r>
            <a:rPr lang="en-US" dirty="0" smtClean="0"/>
            <a:t>Industry votes</a:t>
          </a:r>
          <a:endParaRPr lang="en-US" dirty="0"/>
        </a:p>
      </dgm:t>
    </dgm:pt>
    <dgm:pt modelId="{E480AA19-EE71-4398-B7E0-8AF1027E540E}" type="parTrans" cxnId="{E725BA30-54F9-4D06-98DE-5909AF22A929}">
      <dgm:prSet/>
      <dgm:spPr/>
      <dgm:t>
        <a:bodyPr/>
        <a:lstStyle/>
        <a:p>
          <a:endParaRPr lang="en-US"/>
        </a:p>
      </dgm:t>
    </dgm:pt>
    <dgm:pt modelId="{2B178295-6C0A-44E7-98EB-6557629A805A}" type="sibTrans" cxnId="{E725BA30-54F9-4D06-98DE-5909AF22A929}">
      <dgm:prSet/>
      <dgm:spPr/>
      <dgm:t>
        <a:bodyPr/>
        <a:lstStyle/>
        <a:p>
          <a:endParaRPr lang="en-US"/>
        </a:p>
      </dgm:t>
    </dgm:pt>
    <dgm:pt modelId="{05AD960B-70B0-436A-A5BF-457F190DF562}">
      <dgm:prSet phldrT="[Text]"/>
      <dgm:spPr/>
      <dgm:t>
        <a:bodyPr/>
        <a:lstStyle/>
        <a:p>
          <a:r>
            <a:rPr lang="en-US" dirty="0" smtClean="0"/>
            <a:t>NERC provides ballot results</a:t>
          </a:r>
          <a:endParaRPr lang="en-US" dirty="0"/>
        </a:p>
      </dgm:t>
    </dgm:pt>
    <dgm:pt modelId="{BFE28C0A-CAF2-47CA-A707-DBC12F59C428}" type="parTrans" cxnId="{2BC09125-03AA-439A-900F-5C632DBDF3C4}">
      <dgm:prSet/>
      <dgm:spPr/>
      <dgm:t>
        <a:bodyPr/>
        <a:lstStyle/>
        <a:p>
          <a:endParaRPr lang="en-US"/>
        </a:p>
      </dgm:t>
    </dgm:pt>
    <dgm:pt modelId="{030C3360-FEAD-440C-A5BD-26BD0425EC3E}" type="sibTrans" cxnId="{2BC09125-03AA-439A-900F-5C632DBDF3C4}">
      <dgm:prSet/>
      <dgm:spPr/>
      <dgm:t>
        <a:bodyPr/>
        <a:lstStyle/>
        <a:p>
          <a:endParaRPr lang="en-US"/>
        </a:p>
      </dgm:t>
    </dgm:pt>
    <dgm:pt modelId="{94265236-A24C-4A1E-AC52-02682662A2D8}" type="pres">
      <dgm:prSet presAssocID="{80EBB4A5-C2E6-4926-A31D-D8C6B22F0FDC}" presName="CompostProcess" presStyleCnt="0">
        <dgm:presLayoutVars>
          <dgm:dir/>
          <dgm:resizeHandles val="exact"/>
        </dgm:presLayoutVars>
      </dgm:prSet>
      <dgm:spPr/>
    </dgm:pt>
    <dgm:pt modelId="{2EC01A04-0BA3-45C0-81C7-83EFAF9AC24C}" type="pres">
      <dgm:prSet presAssocID="{80EBB4A5-C2E6-4926-A31D-D8C6B22F0FDC}" presName="arrow" presStyleLbl="bgShp" presStyleIdx="0" presStyleCnt="1"/>
      <dgm:spPr/>
    </dgm:pt>
    <dgm:pt modelId="{B3C9DADE-505E-4FFB-8F06-11DDD5683526}" type="pres">
      <dgm:prSet presAssocID="{80EBB4A5-C2E6-4926-A31D-D8C6B22F0FDC}" presName="linearProcess" presStyleCnt="0"/>
      <dgm:spPr/>
    </dgm:pt>
    <dgm:pt modelId="{2DB576BC-505A-4B90-97C8-8ECC55BD7C36}" type="pres">
      <dgm:prSet presAssocID="{58CFDCBE-EB92-47C5-9783-D732309FF12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BF85-70F7-481E-80DB-80E05B555D8C}" type="pres">
      <dgm:prSet presAssocID="{66A55850-747B-412E-9552-1E8DBB3CB64F}" presName="sibTrans" presStyleCnt="0"/>
      <dgm:spPr/>
    </dgm:pt>
    <dgm:pt modelId="{57537D5A-5662-4DAA-9D10-D8F229E4C40C}" type="pres">
      <dgm:prSet presAssocID="{0FCEA4B8-C1AA-4AC5-B545-E8ABBD07BF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83261-BA2D-43D1-9F72-806C5618A41F}" type="pres">
      <dgm:prSet presAssocID="{2B178295-6C0A-44E7-98EB-6557629A805A}" presName="sibTrans" presStyleCnt="0"/>
      <dgm:spPr/>
    </dgm:pt>
    <dgm:pt modelId="{5CB31982-EA25-407E-BD73-6612713620D9}" type="pres">
      <dgm:prSet presAssocID="{05AD960B-70B0-436A-A5BF-457F190DF56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BCA81-21F6-48DF-9CA7-8675DE1A0EEE}" type="presOf" srcId="{80EBB4A5-C2E6-4926-A31D-D8C6B22F0FDC}" destId="{94265236-A24C-4A1E-AC52-02682662A2D8}" srcOrd="0" destOrd="0" presId="urn:microsoft.com/office/officeart/2005/8/layout/hProcess9"/>
    <dgm:cxn modelId="{BF0E3B33-5E11-4AE8-AC33-8083A8E942D6}" type="presOf" srcId="{58CFDCBE-EB92-47C5-9783-D732309FF123}" destId="{2DB576BC-505A-4B90-97C8-8ECC55BD7C36}" srcOrd="0" destOrd="0" presId="urn:microsoft.com/office/officeart/2005/8/layout/hProcess9"/>
    <dgm:cxn modelId="{2BC09125-03AA-439A-900F-5C632DBDF3C4}" srcId="{80EBB4A5-C2E6-4926-A31D-D8C6B22F0FDC}" destId="{05AD960B-70B0-436A-A5BF-457F190DF562}" srcOrd="2" destOrd="0" parTransId="{BFE28C0A-CAF2-47CA-A707-DBC12F59C428}" sibTransId="{030C3360-FEAD-440C-A5BD-26BD0425EC3E}"/>
    <dgm:cxn modelId="{E2DD6A7F-DB57-4DDC-A4DB-6A0072A58BF6}" type="presOf" srcId="{05AD960B-70B0-436A-A5BF-457F190DF562}" destId="{5CB31982-EA25-407E-BD73-6612713620D9}" srcOrd="0" destOrd="0" presId="urn:microsoft.com/office/officeart/2005/8/layout/hProcess9"/>
    <dgm:cxn modelId="{AF46524B-6193-4213-B83C-22B3B2CD96B6}" srcId="{80EBB4A5-C2E6-4926-A31D-D8C6B22F0FDC}" destId="{58CFDCBE-EB92-47C5-9783-D732309FF123}" srcOrd="0" destOrd="0" parTransId="{0695C41B-4D58-4C62-AF69-AE375006DBC8}" sibTransId="{66A55850-747B-412E-9552-1E8DBB3CB64F}"/>
    <dgm:cxn modelId="{E725BA30-54F9-4D06-98DE-5909AF22A929}" srcId="{80EBB4A5-C2E6-4926-A31D-D8C6B22F0FDC}" destId="{0FCEA4B8-C1AA-4AC5-B545-E8ABBD07BF2F}" srcOrd="1" destOrd="0" parTransId="{E480AA19-EE71-4398-B7E0-8AF1027E540E}" sibTransId="{2B178295-6C0A-44E7-98EB-6557629A805A}"/>
    <dgm:cxn modelId="{968B4257-0BEA-4438-9318-5210781F59E8}" type="presOf" srcId="{0FCEA4B8-C1AA-4AC5-B545-E8ABBD07BF2F}" destId="{57537D5A-5662-4DAA-9D10-D8F229E4C40C}" srcOrd="0" destOrd="0" presId="urn:microsoft.com/office/officeart/2005/8/layout/hProcess9"/>
    <dgm:cxn modelId="{E9BC640F-2154-4A56-BB99-BF3FEE0A15B4}" type="presParOf" srcId="{94265236-A24C-4A1E-AC52-02682662A2D8}" destId="{2EC01A04-0BA3-45C0-81C7-83EFAF9AC24C}" srcOrd="0" destOrd="0" presId="urn:microsoft.com/office/officeart/2005/8/layout/hProcess9"/>
    <dgm:cxn modelId="{E17396E5-501C-4996-B27D-0A39E27D01B9}" type="presParOf" srcId="{94265236-A24C-4A1E-AC52-02682662A2D8}" destId="{B3C9DADE-505E-4FFB-8F06-11DDD5683526}" srcOrd="1" destOrd="0" presId="urn:microsoft.com/office/officeart/2005/8/layout/hProcess9"/>
    <dgm:cxn modelId="{5825475F-DB51-4C36-9A12-7C27922FEDA8}" type="presParOf" srcId="{B3C9DADE-505E-4FFB-8F06-11DDD5683526}" destId="{2DB576BC-505A-4B90-97C8-8ECC55BD7C36}" srcOrd="0" destOrd="0" presId="urn:microsoft.com/office/officeart/2005/8/layout/hProcess9"/>
    <dgm:cxn modelId="{A90AC0DC-BDF2-455D-9A41-B21745E477C9}" type="presParOf" srcId="{B3C9DADE-505E-4FFB-8F06-11DDD5683526}" destId="{AE5ABF85-70F7-481E-80DB-80E05B555D8C}" srcOrd="1" destOrd="0" presId="urn:microsoft.com/office/officeart/2005/8/layout/hProcess9"/>
    <dgm:cxn modelId="{A35F0AD4-05A8-486B-B852-6E39490E06DE}" type="presParOf" srcId="{B3C9DADE-505E-4FFB-8F06-11DDD5683526}" destId="{57537D5A-5662-4DAA-9D10-D8F229E4C40C}" srcOrd="2" destOrd="0" presId="urn:microsoft.com/office/officeart/2005/8/layout/hProcess9"/>
    <dgm:cxn modelId="{5979DF7D-B930-400E-A1D2-1D7B31DD4CBC}" type="presParOf" srcId="{B3C9DADE-505E-4FFB-8F06-11DDD5683526}" destId="{07183261-BA2D-43D1-9F72-806C5618A41F}" srcOrd="3" destOrd="0" presId="urn:microsoft.com/office/officeart/2005/8/layout/hProcess9"/>
    <dgm:cxn modelId="{B84BACAC-CF1E-4ED6-A110-83842BD84843}" type="presParOf" srcId="{B3C9DADE-505E-4FFB-8F06-11DDD5683526}" destId="{5CB31982-EA25-407E-BD73-6612713620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95BE6-6032-44BD-B9E5-8832555BF491}">
      <dsp:nvSpPr>
        <dsp:cNvPr id="0" name=""/>
        <dsp:cNvSpPr/>
      </dsp:nvSpPr>
      <dsp:spPr>
        <a:xfrm>
          <a:off x="731519" y="0"/>
          <a:ext cx="8290560" cy="47243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3616C-F7F5-4F91-BA68-45978F1D6B1D}">
      <dsp:nvSpPr>
        <dsp:cNvPr id="0" name=""/>
        <dsp:cNvSpPr/>
      </dsp:nvSpPr>
      <dsp:spPr>
        <a:xfrm>
          <a:off x="10477" y="1417319"/>
          <a:ext cx="3139440" cy="1889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SAR is posted for 30 or 45 days	</a:t>
          </a:r>
          <a:endParaRPr lang="en-US" sz="3300" kern="1200" dirty="0"/>
        </a:p>
      </dsp:txBody>
      <dsp:txXfrm>
        <a:off x="102727" y="1509569"/>
        <a:ext cx="2954940" cy="1705260"/>
      </dsp:txXfrm>
    </dsp:sp>
    <dsp:sp modelId="{FA9C2D0E-A672-46EF-A1B5-AB743A020C15}">
      <dsp:nvSpPr>
        <dsp:cNvPr id="0" name=""/>
        <dsp:cNvSpPr/>
      </dsp:nvSpPr>
      <dsp:spPr>
        <a:xfrm>
          <a:off x="3307080" y="1417319"/>
          <a:ext cx="3139440" cy="1889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Industry provides comments</a:t>
          </a:r>
          <a:endParaRPr lang="en-US" sz="3300" kern="1200" dirty="0"/>
        </a:p>
      </dsp:txBody>
      <dsp:txXfrm>
        <a:off x="3399330" y="1509569"/>
        <a:ext cx="2954940" cy="1705260"/>
      </dsp:txXfrm>
    </dsp:sp>
    <dsp:sp modelId="{69792FC6-2EE0-4B4B-AD61-A716507F7E53}">
      <dsp:nvSpPr>
        <dsp:cNvPr id="0" name=""/>
        <dsp:cNvSpPr/>
      </dsp:nvSpPr>
      <dsp:spPr>
        <a:xfrm>
          <a:off x="6603682" y="1417319"/>
          <a:ext cx="3139440" cy="1889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SDT reviews comments</a:t>
          </a:r>
          <a:endParaRPr lang="en-US" sz="3300" kern="1200" dirty="0"/>
        </a:p>
      </dsp:txBody>
      <dsp:txXfrm>
        <a:off x="6695932" y="1509569"/>
        <a:ext cx="2954940" cy="17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9A2BF-8B04-4CE6-84BE-1A0B721DDD2B}">
      <dsp:nvSpPr>
        <dsp:cNvPr id="0" name=""/>
        <dsp:cNvSpPr/>
      </dsp:nvSpPr>
      <dsp:spPr>
        <a:xfrm>
          <a:off x="731519" y="0"/>
          <a:ext cx="8290560" cy="4724399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CD926-A034-40EC-A723-10DE1771A97C}">
      <dsp:nvSpPr>
        <dsp:cNvPr id="0" name=""/>
        <dsp:cNvSpPr/>
      </dsp:nvSpPr>
      <dsp:spPr>
        <a:xfrm>
          <a:off x="4881" y="1417319"/>
          <a:ext cx="2347912" cy="18897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Standard is posted for initial and formal 45 day comment period</a:t>
          </a:r>
          <a:endParaRPr lang="en-US" sz="2000" kern="1200"/>
        </a:p>
      </dsp:txBody>
      <dsp:txXfrm>
        <a:off x="97131" y="1509569"/>
        <a:ext cx="2163412" cy="1705260"/>
      </dsp:txXfrm>
    </dsp:sp>
    <dsp:sp modelId="{110631F5-97B4-4869-9EB4-719897968CBC}">
      <dsp:nvSpPr>
        <dsp:cNvPr id="0" name=""/>
        <dsp:cNvSpPr/>
      </dsp:nvSpPr>
      <dsp:spPr>
        <a:xfrm>
          <a:off x="2470189" y="1417319"/>
          <a:ext cx="2347912" cy="1889760"/>
        </a:xfrm>
        <a:prstGeom prst="roundRect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Join Ballot Pool during the first 30 days of the comment period</a:t>
          </a:r>
          <a:endParaRPr lang="en-US" sz="2000" kern="1200"/>
        </a:p>
      </dsp:txBody>
      <dsp:txXfrm>
        <a:off x="2562439" y="1509569"/>
        <a:ext cx="2163412" cy="1705260"/>
      </dsp:txXfrm>
    </dsp:sp>
    <dsp:sp modelId="{0DD62E12-4798-4C58-86D9-22D5A6249029}">
      <dsp:nvSpPr>
        <dsp:cNvPr id="0" name=""/>
        <dsp:cNvSpPr/>
      </dsp:nvSpPr>
      <dsp:spPr>
        <a:xfrm>
          <a:off x="4935497" y="1417319"/>
          <a:ext cx="2347912" cy="1889760"/>
        </a:xfrm>
        <a:prstGeom prst="roundRect">
          <a:avLst/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Industry provides comments </a:t>
          </a:r>
          <a:endParaRPr lang="en-US" sz="2000" kern="1200"/>
        </a:p>
      </dsp:txBody>
      <dsp:txXfrm>
        <a:off x="5027747" y="1509569"/>
        <a:ext cx="2163412" cy="1705260"/>
      </dsp:txXfrm>
    </dsp:sp>
    <dsp:sp modelId="{D91A521E-F5CB-4BC7-91BE-561E6D3D5AB5}">
      <dsp:nvSpPr>
        <dsp:cNvPr id="0" name=""/>
        <dsp:cNvSpPr/>
      </dsp:nvSpPr>
      <dsp:spPr>
        <a:xfrm>
          <a:off x="7400805" y="1417319"/>
          <a:ext cx="2347912" cy="1889760"/>
        </a:xfrm>
        <a:prstGeom prst="roundRect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SDT reviews comments</a:t>
          </a:r>
          <a:endParaRPr lang="en-US" sz="2000" kern="1200"/>
        </a:p>
      </dsp:txBody>
      <dsp:txXfrm>
        <a:off x="7493055" y="1509569"/>
        <a:ext cx="2163412" cy="170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01A04-0BA3-45C0-81C7-83EFAF9AC24C}">
      <dsp:nvSpPr>
        <dsp:cNvPr id="0" name=""/>
        <dsp:cNvSpPr/>
      </dsp:nvSpPr>
      <dsp:spPr>
        <a:xfrm>
          <a:off x="731519" y="0"/>
          <a:ext cx="8290560" cy="47243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576BC-505A-4B90-97C8-8ECC55BD7C36}">
      <dsp:nvSpPr>
        <dsp:cNvPr id="0" name=""/>
        <dsp:cNvSpPr/>
      </dsp:nvSpPr>
      <dsp:spPr>
        <a:xfrm>
          <a:off x="330517" y="1417319"/>
          <a:ext cx="2926080" cy="18897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Standard is posted for 10 day initial ballot period</a:t>
          </a:r>
          <a:endParaRPr lang="en-US" sz="2800" kern="1200" dirty="0"/>
        </a:p>
      </dsp:txBody>
      <dsp:txXfrm>
        <a:off x="422767" y="1509569"/>
        <a:ext cx="2741580" cy="1705260"/>
      </dsp:txXfrm>
    </dsp:sp>
    <dsp:sp modelId="{57537D5A-5662-4DAA-9D10-D8F229E4C40C}">
      <dsp:nvSpPr>
        <dsp:cNvPr id="0" name=""/>
        <dsp:cNvSpPr/>
      </dsp:nvSpPr>
      <dsp:spPr>
        <a:xfrm>
          <a:off x="3413760" y="1417319"/>
          <a:ext cx="2926080" cy="1889760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Industry votes</a:t>
          </a:r>
          <a:endParaRPr lang="en-US" sz="2800" kern="1200" dirty="0"/>
        </a:p>
      </dsp:txBody>
      <dsp:txXfrm>
        <a:off x="3506010" y="1509569"/>
        <a:ext cx="2741580" cy="1705260"/>
      </dsp:txXfrm>
    </dsp:sp>
    <dsp:sp modelId="{5CB31982-EA25-407E-BD73-6612713620D9}">
      <dsp:nvSpPr>
        <dsp:cNvPr id="0" name=""/>
        <dsp:cNvSpPr/>
      </dsp:nvSpPr>
      <dsp:spPr>
        <a:xfrm>
          <a:off x="6497002" y="1417319"/>
          <a:ext cx="2926080" cy="188976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NERC provides ballot results</a:t>
          </a:r>
          <a:endParaRPr lang="en-US" sz="2800" kern="1200" dirty="0"/>
        </a:p>
      </dsp:txBody>
      <dsp:txXfrm>
        <a:off x="6589252" y="1509569"/>
        <a:ext cx="2741580" cy="170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FCC34-E2D0-48DA-A91E-F626B855C49A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1079-FF5C-416D-8F80-7F580E95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6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9182" cy="4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7" rIns="93130" bIns="46567" numCol="1" anchor="t" anchorCtr="0" compatLnSpc="1">
            <a:prstTxWarp prst="textNoShape">
              <a:avLst/>
            </a:prstTxWarp>
          </a:bodyPr>
          <a:lstStyle>
            <a:lvl1pPr defTabSz="9316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674" y="1"/>
            <a:ext cx="3039182" cy="4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7" rIns="93130" bIns="46567" numCol="1" anchor="t" anchorCtr="0" compatLnSpc="1">
            <a:prstTxWarp prst="textNoShape">
              <a:avLst/>
            </a:prstTxWarp>
          </a:bodyPr>
          <a:lstStyle>
            <a:lvl1pPr algn="r" defTabSz="9316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1" y="4417043"/>
            <a:ext cx="5607700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7" rIns="93130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395"/>
            <a:ext cx="3039182" cy="4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7" rIns="93130" bIns="46567" numCol="1" anchor="b" anchorCtr="0" compatLnSpc="1">
            <a:prstTxWarp prst="textNoShape">
              <a:avLst/>
            </a:prstTxWarp>
          </a:bodyPr>
          <a:lstStyle>
            <a:lvl1pPr defTabSz="93162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674" y="8829395"/>
            <a:ext cx="3039182" cy="4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7" rIns="93130" bIns="46567" numCol="1" anchor="b" anchorCtr="0" compatLnSpc="1">
            <a:prstTxWarp prst="textNoShape">
              <a:avLst/>
            </a:prstTxWarp>
          </a:bodyPr>
          <a:lstStyle>
            <a:lvl1pPr algn="r" defTabSz="931629">
              <a:defRPr sz="1200">
                <a:latin typeface="Arial" charset="0"/>
              </a:defRPr>
            </a:lvl1pPr>
          </a:lstStyle>
          <a:p>
            <a:pPr>
              <a:defRPr/>
            </a:pPr>
            <a:fld id="{B329C74D-B450-4B42-BEA1-F6B173EBC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1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Ballot</a:t>
            </a:r>
            <a:r>
              <a:rPr lang="en-US" baseline="0" dirty="0" smtClean="0"/>
              <a:t> pool formation.  Join ballot pool.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7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my contact info be on here somewhere?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1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6019800"/>
            <a:ext cx="12192000" cy="46038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1600201"/>
            <a:ext cx="12192000" cy="92075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9753600" cy="1143000"/>
          </a:xfrm>
        </p:spPr>
        <p:txBody>
          <a:bodyPr/>
          <a:lstStyle>
            <a:lvl1pPr marL="0" indent="0" algn="ctr">
              <a:buFont typeface="Arial" charset="0"/>
              <a:buNone/>
              <a:defRPr b="0">
                <a:solidFill>
                  <a:srgbClr val="00329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19200" y="1905001"/>
            <a:ext cx="9753600" cy="1241425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24600"/>
            <a:ext cx="32512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534400" y="6286500"/>
            <a:ext cx="3048000" cy="4191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5308"/>
            <a:ext cx="436005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8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"/>
            <a:ext cx="2794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8178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1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7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8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1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Compliance 101  October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975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6235700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117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1722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mtClean="0"/>
              <a:t>Compliance 101  October 22, 2014</a:t>
            </a:r>
            <a:endParaRPr lang="en-US" dirty="0"/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4572000" y="6477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B1D24C9-3E0E-4BD4-B080-4072BA8C4DD6}" type="slidenum">
              <a:rPr lang="en-US" sz="1200"/>
              <a:pPr algn="ctr"/>
              <a:t>‹#›</a:t>
            </a:fld>
            <a:endParaRPr lang="en-US" sz="1200" dirty="0"/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0" y="822326"/>
            <a:ext cx="12192000" cy="92075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/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0" y="6049964"/>
            <a:ext cx="12192000" cy="46037"/>
          </a:xfrm>
          <a:prstGeom prst="rect">
            <a:avLst/>
          </a:prstGeom>
          <a:gradFill rotWithShape="1">
            <a:gsLst>
              <a:gs pos="0">
                <a:srgbClr val="003296"/>
              </a:gs>
              <a:gs pos="100000">
                <a:srgbClr val="ADADA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218003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Arial" charset="0"/>
        <a:buChar char="♦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c.com/pa/Stand/Pages/Balloting.aspx" TargetMode="External"/><Relationship Id="rId2" Type="http://schemas.openxmlformats.org/officeDocument/2006/relationships/hyperlink" Target="https://sbs.nerc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bs.nerc.ne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re.org/Pages/Defaul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bs.nerc.net/" TargetMode="External"/><Relationship Id="rId3" Type="http://schemas.openxmlformats.org/officeDocument/2006/relationships/hyperlink" Target="http://www.nerc.com/pa/Stand/Pages/default.aspx" TargetMode="External"/><Relationship Id="rId7" Type="http://schemas.openxmlformats.org/officeDocument/2006/relationships/hyperlink" Target="http://lists.texasre.org/scripts/wa-TEXASRE.exe?INDEX" TargetMode="External"/><Relationship Id="rId2" Type="http://schemas.openxmlformats.org/officeDocument/2006/relationships/hyperlink" Target="http://www.nerc.com/FilingsOrders/us/RuleOfProcedureDL/Appendix_3A_StandardProcessesManual_2013062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rc.com/pa/Stand/Pages/Balloting.aspx" TargetMode="External"/><Relationship Id="rId5" Type="http://schemas.openxmlformats.org/officeDocument/2006/relationships/hyperlink" Target="http://www.nerc.net/standardsreports/standardssummary.aspx" TargetMode="External"/><Relationship Id="rId4" Type="http://schemas.openxmlformats.org/officeDocument/2006/relationships/hyperlink" Target="http://www.nerc.com/pa/stand/Pages/ReliabilityStandardsUnitedStates.aspx?jurisdiction=United%20Stat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c.com/pa/Stand/Pages/Balloting.aspx" TargetMode="External"/><Relationship Id="rId2" Type="http://schemas.openxmlformats.org/officeDocument/2006/relationships/hyperlink" Target="https://sbs.nerc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.jpg"/><Relationship Id="rId4" Type="http://schemas.openxmlformats.org/officeDocument/2006/relationships/hyperlink" Target="mailto:rsm@texasr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Rachel Coyne</a:t>
            </a:r>
            <a:br>
              <a:rPr lang="en-US" dirty="0"/>
            </a:br>
            <a:r>
              <a:rPr lang="en-US" dirty="0"/>
              <a:t>Manager, Reliability Standards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102</a:t>
            </a:r>
            <a:endParaRPr lang="en-US" sz="27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77" y="1143000"/>
            <a:ext cx="4876800" cy="1219200"/>
          </a:xfrm>
        </p:spPr>
        <p:txBody>
          <a:bodyPr/>
          <a:lstStyle/>
          <a:p>
            <a:r>
              <a:rPr lang="en-US" dirty="0"/>
              <a:t>Does the Standard apply to my organization?</a:t>
            </a:r>
          </a:p>
          <a:p>
            <a:pPr lvl="1"/>
            <a:r>
              <a:rPr lang="en-US" dirty="0"/>
              <a:t>Check applicability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Functional Applicability Spreadsheet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81" t="23043" r="19260" b="5384"/>
          <a:stretch/>
        </p:blipFill>
        <p:spPr>
          <a:xfrm>
            <a:off x="5334000" y="1219200"/>
            <a:ext cx="6096000" cy="3962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32004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114" y="1066800"/>
            <a:ext cx="9885486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Draft comments</a:t>
            </a:r>
          </a:p>
          <a:p>
            <a:pPr lvl="1"/>
            <a:r>
              <a:rPr lang="en-US" dirty="0"/>
              <a:t>Are there any other pain points in this Standard?</a:t>
            </a:r>
          </a:p>
          <a:p>
            <a:pPr lvl="1"/>
            <a:r>
              <a:rPr lang="en-US" dirty="0"/>
              <a:t>Are there any implications for this region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363200" cy="4724400"/>
          </a:xfrm>
        </p:spPr>
        <p:txBody>
          <a:bodyPr/>
          <a:lstStyle/>
          <a:p>
            <a:r>
              <a:rPr lang="en-US" dirty="0"/>
              <a:t>Submit comments using the </a:t>
            </a:r>
            <a:r>
              <a:rPr lang="en-US" dirty="0">
                <a:hlinkClick r:id="rId2"/>
              </a:rPr>
              <a:t>NERC Standards Balloting System</a:t>
            </a:r>
            <a:r>
              <a:rPr lang="en-US" dirty="0"/>
              <a:t> (SBS).</a:t>
            </a:r>
          </a:p>
          <a:p>
            <a:r>
              <a:rPr lang="en-US" dirty="0" smtClean="0"/>
              <a:t>Training </a:t>
            </a:r>
            <a:r>
              <a:rPr lang="en-US" dirty="0"/>
              <a:t>slides for SBS located on NERC’s website: </a:t>
            </a:r>
            <a:r>
              <a:rPr lang="en-US" dirty="0">
                <a:hlinkClick r:id="rId3"/>
              </a:rPr>
              <a:t>Balloting and Commenting </a:t>
            </a:r>
            <a:r>
              <a:rPr lang="en-US" dirty="0"/>
              <a:t>page.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/>
          <a:srcRect l="2259" t="25001" r="38571" b="17741"/>
          <a:stretch/>
        </p:blipFill>
        <p:spPr bwMode="auto">
          <a:xfrm>
            <a:off x="4267200" y="2438400"/>
            <a:ext cx="6233746" cy="32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Standard is Posted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0540"/>
              </p:ext>
            </p:extLst>
          </p:nvPr>
        </p:nvGraphicFramePr>
        <p:xfrm>
          <a:off x="1219200" y="1066800"/>
          <a:ext cx="975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7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1" y="1493281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NERC sends a Standards Announcement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3" t="39231" r="41824" b="1"/>
          <a:stretch/>
        </p:blipFill>
        <p:spPr>
          <a:xfrm>
            <a:off x="5321299" y="1493281"/>
            <a:ext cx="5490533" cy="3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29718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up project on the project page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07" t="18140" r="10889" b="2807"/>
          <a:stretch/>
        </p:blipFill>
        <p:spPr>
          <a:xfrm>
            <a:off x="4172164" y="1143001"/>
            <a:ext cx="767044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689" t="15499" r="8197" b="732"/>
          <a:stretch/>
        </p:blipFill>
        <p:spPr>
          <a:xfrm>
            <a:off x="4495800" y="1063868"/>
            <a:ext cx="7010400" cy="50074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063869"/>
            <a:ext cx="41910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up project on the project </a:t>
            </a:r>
            <a:r>
              <a:rPr lang="en-US" dirty="0" smtClean="0"/>
              <a:t>page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2819400"/>
            <a:ext cx="1371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77" y="1143000"/>
            <a:ext cx="4876800" cy="1219200"/>
          </a:xfrm>
        </p:spPr>
        <p:txBody>
          <a:bodyPr/>
          <a:lstStyle/>
          <a:p>
            <a:r>
              <a:rPr lang="en-US" dirty="0"/>
              <a:t>Does the Standard apply to my organization?</a:t>
            </a:r>
          </a:p>
          <a:p>
            <a:pPr lvl="1"/>
            <a:r>
              <a:rPr lang="en-US" dirty="0"/>
              <a:t>Check applicability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Functional Applicability Spreadsheet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81" t="23043" r="19260" b="5384"/>
          <a:stretch/>
        </p:blipFill>
        <p:spPr>
          <a:xfrm>
            <a:off x="5334000" y="1219200"/>
            <a:ext cx="6096000" cy="3962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32004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Ballot Pool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9" t="25001" r="38571" b="17741"/>
          <a:stretch/>
        </p:blipFill>
        <p:spPr>
          <a:xfrm>
            <a:off x="700454" y="2362200"/>
            <a:ext cx="6233746" cy="3246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769" y="1219200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Ballot pool is established during the first 30 calendar days of the 45-day formal comment period.</a:t>
            </a:r>
            <a:endParaRPr lang="en-US" sz="2200" b="1" dirty="0" smtClean="0">
              <a:hlinkClick r:id="rId4"/>
            </a:endParaRPr>
          </a:p>
          <a:p>
            <a:r>
              <a:rPr lang="en-US" sz="2200" b="1" dirty="0" smtClean="0">
                <a:hlinkClick r:id="rId4"/>
              </a:rPr>
              <a:t>NERC </a:t>
            </a:r>
            <a:r>
              <a:rPr lang="en-US" sz="2200" b="1" dirty="0">
                <a:hlinkClick r:id="rId4"/>
              </a:rPr>
              <a:t>Standards Balloting System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329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114" y="1066800"/>
            <a:ext cx="9885486" cy="3505200"/>
          </a:xfrm>
        </p:spPr>
        <p:txBody>
          <a:bodyPr/>
          <a:lstStyle/>
          <a:p>
            <a:r>
              <a:rPr lang="en-US" dirty="0"/>
              <a:t>Draft comments</a:t>
            </a:r>
          </a:p>
          <a:p>
            <a:pPr lvl="1"/>
            <a:r>
              <a:rPr lang="en-US" dirty="0"/>
              <a:t>Review comments submitted during SAR phase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Will the proposed revisions change the way things are done in this region? </a:t>
            </a:r>
            <a:endParaRPr lang="en-US" dirty="0" smtClean="0"/>
          </a:p>
          <a:p>
            <a:pPr lvl="1"/>
            <a:r>
              <a:rPr lang="en-US" dirty="0" smtClean="0"/>
              <a:t>Review the draft RSAW.</a:t>
            </a:r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>
                <a:hlinkClick r:id="rId2"/>
              </a:rPr>
              <a:t>Texas RE Website </a:t>
            </a:r>
            <a:r>
              <a:rPr lang="en-US" dirty="0" smtClean="0"/>
              <a:t>&gt; Standards &gt; National Reliability Standards &gt; NERC Standards Review Guidance and Checklist for Registered Entities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Rules of Procedure Appendix 3A – Standards </a:t>
            </a:r>
            <a:r>
              <a:rPr lang="en-US" dirty="0" smtClean="0">
                <a:hlinkClick r:id="rId2"/>
              </a:rPr>
              <a:t>Processes </a:t>
            </a:r>
            <a:r>
              <a:rPr lang="en-US" dirty="0">
                <a:hlinkClick r:id="rId2"/>
              </a:rPr>
              <a:t>Manual</a:t>
            </a:r>
            <a:endParaRPr lang="en-US" dirty="0"/>
          </a:p>
          <a:p>
            <a:pPr marL="342900" lvl="1" indent="-342900">
              <a:buClr>
                <a:srgbClr val="6699FF"/>
              </a:buClr>
              <a:buFont typeface="Arial" charset="0"/>
              <a:buChar char="●"/>
            </a:pPr>
            <a:r>
              <a:rPr lang="en-US" dirty="0">
                <a:hlinkClick r:id="rId3"/>
              </a:rPr>
              <a:t>NERC Standards Webpage </a:t>
            </a:r>
            <a:endParaRPr lang="en-US" dirty="0" smtClean="0"/>
          </a:p>
          <a:p>
            <a:pPr lvl="1"/>
            <a:r>
              <a:rPr lang="en-US" dirty="0" smtClean="0"/>
              <a:t>One Stop Shop Spreadsheet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Reliability </a:t>
            </a:r>
            <a:r>
              <a:rPr lang="en-US" dirty="0">
                <a:hlinkClick r:id="rId4"/>
              </a:rPr>
              <a:t>Standards</a:t>
            </a:r>
            <a:endParaRPr lang="en-US" dirty="0"/>
          </a:p>
          <a:p>
            <a:pPr lvl="1"/>
            <a:r>
              <a:rPr lang="en-US" dirty="0" smtClean="0">
                <a:hlinkClick r:id="rId5"/>
              </a:rPr>
              <a:t>U.S. </a:t>
            </a:r>
            <a:r>
              <a:rPr lang="en-US" dirty="0">
                <a:hlinkClick r:id="rId5"/>
              </a:rPr>
              <a:t>Enforcement Dates</a:t>
            </a:r>
            <a:endParaRPr lang="en-US" dirty="0"/>
          </a:p>
          <a:p>
            <a:pPr lvl="1"/>
            <a:r>
              <a:rPr lang="en-US" dirty="0"/>
              <a:t>Functional Applicability Spreadsheet</a:t>
            </a:r>
          </a:p>
          <a:p>
            <a:pPr lvl="1"/>
            <a:r>
              <a:rPr lang="en-US" dirty="0">
                <a:hlinkClick r:id="rId6"/>
              </a:rPr>
              <a:t>Balloting and </a:t>
            </a:r>
            <a:r>
              <a:rPr lang="en-US" dirty="0" smtClean="0">
                <a:hlinkClick r:id="rId6"/>
              </a:rPr>
              <a:t>Commenting</a:t>
            </a:r>
            <a:endParaRPr lang="en-US" dirty="0"/>
          </a:p>
          <a:p>
            <a:pPr marL="742950" lvl="2" indent="-342900">
              <a:buFont typeface="Arial" charset="0"/>
              <a:buChar char="●"/>
            </a:pPr>
            <a:endParaRPr lang="en-US" dirty="0"/>
          </a:p>
          <a:p>
            <a:r>
              <a:rPr lang="en-US" dirty="0" smtClean="0">
                <a:hlinkClick r:id="rId7"/>
              </a:rPr>
              <a:t>NSRS Mailing List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NERC Standards Balloting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is Posted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4800600"/>
          </a:xfrm>
        </p:spPr>
        <p:txBody>
          <a:bodyPr/>
          <a:lstStyle/>
          <a:p>
            <a:r>
              <a:rPr lang="en-US" dirty="0" smtClean="0"/>
              <a:t>Submit comments using the </a:t>
            </a:r>
            <a:r>
              <a:rPr lang="en-US" dirty="0" smtClean="0">
                <a:hlinkClick r:id="rId2"/>
              </a:rPr>
              <a:t>NERC Standards Balloting System</a:t>
            </a:r>
            <a:r>
              <a:rPr lang="en-US" dirty="0" smtClean="0"/>
              <a:t> (SBS).</a:t>
            </a:r>
          </a:p>
          <a:p>
            <a:r>
              <a:rPr lang="en-US" dirty="0" smtClean="0"/>
              <a:t>Training slides for SBS located on NERC’s website: </a:t>
            </a:r>
            <a:r>
              <a:rPr lang="en-US" dirty="0" smtClean="0">
                <a:hlinkClick r:id="rId3"/>
              </a:rPr>
              <a:t>Balloting and Commenting </a:t>
            </a:r>
            <a:r>
              <a:rPr lang="en-US" dirty="0" smtClean="0"/>
              <a:t>page.</a:t>
            </a:r>
          </a:p>
          <a:p>
            <a:r>
              <a:rPr lang="en-US" dirty="0" smtClean="0"/>
              <a:t>The Standard Drafting will then meet and review all 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Ballot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40791"/>
              </p:ext>
            </p:extLst>
          </p:nvPr>
        </p:nvGraphicFramePr>
        <p:xfrm>
          <a:off x="1219200" y="1066800"/>
          <a:ext cx="975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1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9753600" cy="4724400"/>
          </a:xfrm>
        </p:spPr>
        <p:txBody>
          <a:bodyPr/>
          <a:lstStyle/>
          <a:p>
            <a:r>
              <a:rPr lang="en-US" dirty="0" smtClean="0"/>
              <a:t>NERC sends a Standards Announcement</a:t>
            </a:r>
          </a:p>
          <a:p>
            <a:r>
              <a:rPr lang="en-US" dirty="0" smtClean="0"/>
              <a:t>Submit vote via NERC SBS, if you had previously joined the ballot pool.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and Final Ballots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99" y="1441450"/>
            <a:ext cx="6499201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066800"/>
            <a:ext cx="9372600" cy="1066800"/>
          </a:xfrm>
        </p:spPr>
        <p:txBody>
          <a:bodyPr/>
          <a:lstStyle/>
          <a:p>
            <a:r>
              <a:rPr lang="en-US" dirty="0" smtClean="0"/>
              <a:t>Contact Rachel Coyne at </a:t>
            </a:r>
            <a:r>
              <a:rPr lang="en-US" dirty="0" smtClean="0">
                <a:hlinkClick r:id="rId4"/>
              </a:rPr>
              <a:t>rsm@texasre.org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512-583-4956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4203953" cy="37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NERC Standards Webpage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27" t="13392" r="9322" b="3150"/>
          <a:stretch/>
        </p:blipFill>
        <p:spPr>
          <a:xfrm>
            <a:off x="685800" y="1066799"/>
            <a:ext cx="8610600" cy="46567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09600" y="2133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23622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9600" y="25781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600" y="31242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67400" y="50292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 Posting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91067"/>
              </p:ext>
            </p:extLst>
          </p:nvPr>
        </p:nvGraphicFramePr>
        <p:xfrm>
          <a:off x="1219200" y="1066800"/>
          <a:ext cx="975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0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760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Standard Authorization Request (SAR) is the form used to document the scope and reliability benefit of a proposed project for one or more new or modified Reliability Standards or definitions or the benefit of retiring one ore more approved Reliability Standards.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49" t="21860" r="20168" b="4750"/>
          <a:stretch/>
        </p:blipFill>
        <p:spPr>
          <a:xfrm>
            <a:off x="3276600" y="2133600"/>
            <a:ext cx="52578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25" y="1143000"/>
            <a:ext cx="33528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NERC sends a Standards Announcement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05" t="42612" r="43229"/>
          <a:stretch/>
        </p:blipFill>
        <p:spPr>
          <a:xfrm>
            <a:off x="4724400" y="1143000"/>
            <a:ext cx="6477000" cy="44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 Posting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47" t="17010" r="9860" b="3799"/>
          <a:stretch/>
        </p:blipFill>
        <p:spPr>
          <a:xfrm>
            <a:off x="4190980" y="1124550"/>
            <a:ext cx="7696220" cy="44380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2659" y="3343575"/>
            <a:ext cx="1066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3581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up project on the project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3581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up project on the project page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07" t="18140" r="10889" b="2807"/>
          <a:stretch/>
        </p:blipFill>
        <p:spPr>
          <a:xfrm>
            <a:off x="3623408" y="1474177"/>
            <a:ext cx="8153400" cy="42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 Posting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168" t="17742" r="10071" b="19355"/>
          <a:stretch/>
        </p:blipFill>
        <p:spPr>
          <a:xfrm>
            <a:off x="1752600" y="1246414"/>
            <a:ext cx="8382000" cy="46699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71800" y="3581399"/>
            <a:ext cx="1524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30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1&quot;/&gt;&lt;/TableIndex&gt;&lt;/ShapeTextInfo&gt;"/>
</p:tagLst>
</file>

<file path=ppt/theme/theme1.xml><?xml version="1.0" encoding="utf-8"?>
<a:theme xmlns:a="http://schemas.openxmlformats.org/drawingml/2006/main" name="Texas Reliability Entity PowerPoin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xas RE Power Point Presentation - Widescreen" id="{4F35F92A-9DE6-4F1F-809B-908FBC8399B7}" vid="{0C2BF312-763C-4AC5-8DF3-85289F74F4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10027bdfe142329bf6495d373e582b xmlns="b42784b6-6597-4871-bae6-0c82224fd2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1f356b94-fd24-4fe3-9668-f10239981293</TermId>
        </TermInfo>
      </Terms>
    </c810027bdfe142329bf6495d373e582b>
    <Invoice_x0020_Date xmlns="b42784b6-6597-4871-bae6-0c82224fd28b">2016-08-02T05:00:00+00:00</Invoice_x0020_Date>
    <IconOverlay xmlns="http://schemas.microsoft.com/sharepoint/v4" xsi:nil="true"/>
    <Visible_x0020_in_x0020_Training_x0020_Update_x003f_ xmlns="b42784b6-6597-4871-bae6-0c82224fd28b">No</Visible_x0020_in_x0020_Training_x0020_Update_x003f_>
    <Workshop_x0020_Subject xmlns="b42784b6-6597-4871-bae6-0c82224fd28b">101</Workshop_x0020_Subject>
    <Reference_x0020_Year xmlns="b42784b6-6597-4871-bae6-0c82224fd28b">2016</Reference_x0020_Year>
    <TaxKeywordTaxHTField xmlns="b42784b6-6597-4871-bae6-0c82224fd28b">
      <Terms xmlns="http://schemas.microsoft.com/office/infopath/2007/PartnerControls"/>
    </TaxKeywordTaxHTField>
    <ol_Department xmlns="http://schemas.microsoft.com/sharepoint/v3">External Relations</ol_Department>
    <TaxCatchAll xmlns="b42784b6-6597-4871-bae6-0c82224fd28b">
      <Value>193</Value>
      <Value>1277</Value>
    </TaxCatchAll>
    <Training_x0020_Type xmlns="bcf68ca5-59cd-42b6-a995-18e8e95f9adb">External</Training_x0020_Type>
    <RetentionInactiveDate xmlns="b42784b6-6597-4871-bae6-0c82224fd28b">2016-12-31T06:00:00+00:00</RetentionInactiveDate>
    <_dlc_ExpireDateSaved xmlns="http://schemas.microsoft.com/sharepoint/v3" xsi:nil="true"/>
    <_dlc_ExpireDate xmlns="http://schemas.microsoft.com/sharepoint/v3">2017-01-01T06:00:00+00:00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ining Session Document" ma:contentTypeID="0x010100598C21B87A1B487BB5A794BBB36DFA5900030F37C9921041D9A3FA4CBE3453CE9A00A619C2297A6544BB8B549EEFD5B1BDB5008E0A55888EC70745B59901DEA18ECBD301003182A38A98C7DC49AACFF188C00FE830" ma:contentTypeVersion="35" ma:contentTypeDescription="" ma:contentTypeScope="" ma:versionID="b593789a5982341735aa40a5c05bcad2">
  <xsd:schema xmlns:xsd="http://www.w3.org/2001/XMLSchema" xmlns:xs="http://www.w3.org/2001/XMLSchema" xmlns:p="http://schemas.microsoft.com/office/2006/metadata/properties" xmlns:ns1="http://schemas.microsoft.com/sharepoint/v3" xmlns:ns2="b42784b6-6597-4871-bae6-0c82224fd28b" xmlns:ns3="http://schemas.microsoft.com/sharepoint/v4" xmlns:ns4="bcf68ca5-59cd-42b6-a995-18e8e95f9adb" targetNamespace="http://schemas.microsoft.com/office/2006/metadata/properties" ma:root="true" ma:fieldsID="4ca0aa9933728a192ee9fd8814bb9fb8" ns1:_="" ns2:_="" ns3:_="" ns4:_="">
    <xsd:import namespace="http://schemas.microsoft.com/sharepoint/v3"/>
    <xsd:import namespace="b42784b6-6597-4871-bae6-0c82224fd28b"/>
    <xsd:import namespace="http://schemas.microsoft.com/sharepoint/v4"/>
    <xsd:import namespace="bcf68ca5-59cd-42b6-a995-18e8e95f9adb"/>
    <xsd:element name="properties">
      <xsd:complexType>
        <xsd:sequence>
          <xsd:element name="documentManagement">
            <xsd:complexType>
              <xsd:all>
                <xsd:element ref="ns1:ol_Department"/>
                <xsd:element ref="ns2:Visible_x0020_in_x0020_Training_x0020_Update_x003f_" minOccurs="0"/>
                <xsd:element ref="ns2:Invoice_x0020_Date" minOccurs="0"/>
                <xsd:element ref="ns2:RetentionInactiveDate" minOccurs="0"/>
                <xsd:element ref="ns2:Workshop_x0020_Subject" minOccurs="0"/>
                <xsd:element ref="ns2:Reference_x0020_Year" minOccurs="0"/>
                <xsd:element ref="ns2:TaxKeywordTaxHTField" minOccurs="0"/>
                <xsd:element ref="ns2:c810027bdfe142329bf6495d373e582b" minOccurs="0"/>
                <xsd:element ref="ns2:TaxCatchAll" minOccurs="0"/>
                <xsd:element ref="ns1:_dlc_Exempt" minOccurs="0"/>
                <xsd:element ref="ns1:_dlc_ExpireDateSaved" minOccurs="0"/>
                <xsd:element ref="ns1:_dlc_ExpireDate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2:TaxCatchAllLabel" minOccurs="0"/>
                <xsd:element ref="ns4:Training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2" ma:displayName="Department" ma:internalName="ol_Department">
      <xsd:simpleType>
        <xsd:restriction base="dms:Text"/>
      </xsd:simpleType>
    </xsd:element>
    <xsd:element name="_dlc_Exempt" ma:index="1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784b6-6597-4871-bae6-0c82224fd28b" elementFormDefault="qualified">
    <xsd:import namespace="http://schemas.microsoft.com/office/2006/documentManagement/types"/>
    <xsd:import namespace="http://schemas.microsoft.com/office/infopath/2007/PartnerControls"/>
    <xsd:element name="Visible_x0020_in_x0020_Training_x0020_Update_x003f_" ma:index="3" nillable="true" ma:displayName="Viewable in Training updates" ma:default="No" ma:description="Specifies whether this information is displayed on Training Update in intranet landing page." ma:format="Dropdown" ma:internalName="Visible_x0020_in_x0020_Training_x0020_Update_x003F_">
      <xsd:simpleType>
        <xsd:restriction base="dms:Choice">
          <xsd:enumeration value="No"/>
          <xsd:enumeration value="Yes"/>
        </xsd:restriction>
      </xsd:simpleType>
    </xsd:element>
    <xsd:element name="Invoice_x0020_Date" ma:index="4" nillable="true" ma:displayName="Effective Date" ma:description="Date current item in effect (e.g. Policy Active Date, Invoice Bill Date, PO Issue Date, etc.)" ma:format="DateOnly" ma:internalName="Invoice_x0020_Date">
      <xsd:simpleType>
        <xsd:restriction base="dms:DateTime"/>
      </xsd:simpleType>
    </xsd:element>
    <xsd:element name="RetentionInactiveDate" ma:index="6" nillable="true" ma:displayName="Inactive Date" ma:format="DateOnly" ma:internalName="RetentionInactiveDate" ma:readOnly="false">
      <xsd:simpleType>
        <xsd:restriction base="dms:DateTime"/>
      </xsd:simpleType>
    </xsd:element>
    <xsd:element name="Workshop_x0020_Subject" ma:index="7" nillable="true" ma:displayName="Workshop Subject" ma:format="Dropdown" ma:internalName="Workshop_x0020_Subject">
      <xsd:simpleType>
        <xsd:union memberTypes="dms:Text">
          <xsd:simpleType>
            <xsd:restriction base="dms:Choice">
              <xsd:enumeration value="Standards &amp; Compliance"/>
              <xsd:enumeration value="CIP"/>
              <xsd:enumeration value="101"/>
              <xsd:enumeration value="Winterization"/>
              <xsd:enumeration value="Talk with Texas RE"/>
              <xsd:enumeration value="DP-LSE"/>
              <xsd:enumeration value="Energy Management System"/>
              <xsd:enumeration value="External Meetings and Training"/>
              <xsd:enumeration value="NRWG"/>
              <xsd:enumeration value="NERC"/>
              <xsd:enumeration value="CIPWG"/>
            </xsd:restriction>
          </xsd:simpleType>
        </xsd:union>
      </xsd:simpleType>
    </xsd:element>
    <xsd:element name="Reference_x0020_Year" ma:index="9" nillable="true" ma:displayName="Effective Year" ma:default="2014" ma:description="Define the year referred to by a document if different from creation year (e.g. past financial year)" ma:format="Dropdown" ma:internalName="Reference_x0020_Year">
      <xsd:simpleType>
        <xsd:union memberTypes="dms:Text">
          <xsd:simpleType>
            <xsd:restriction base="dms:Choice">
              <xsd:enumeration value="2015"/>
              <xsd:enumeration value="2014"/>
              <xsd:enumeration value="2013"/>
              <xsd:enumeration value="2012"/>
              <xsd:enumeration value="2011"/>
              <xsd:enumeration value="2010"/>
              <xsd:enumeration value="2009"/>
              <xsd:enumeration value="2008"/>
              <xsd:enumeration value="Perpetual"/>
            </xsd:restriction>
          </xsd:simpleType>
        </xsd:union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9a2ed173-384a-406c-b054-648784e2373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810027bdfe142329bf6495d373e582b" ma:index="15" ma:taxonomy="true" ma:internalName="c810027bdfe142329bf6495d373e582b" ma:taxonomyFieldName="Training_x0020_Session_x0020_Document_x0020_Type" ma:displayName="Training Session Document Type" ma:default="" ma:fieldId="{c810027b-dfe1-4232-9bf6-495d373e582b}" ma:sspId="9a2ed173-384a-406c-b054-648784e2373f" ma:termSetId="1bddf8c9-32b1-4ae1-a84d-1bc44ef8457a" ma:anchorId="34bf8a95-b693-4753-98f2-4f3e14a665b1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c3eea1e8-8f91-420b-9e2a-392535c19d87}" ma:internalName="TaxCatchAll" ma:showField="CatchAllData" ma:web="b42784b6-6597-4871-bae6-0c82224fd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c3eea1e8-8f91-420b-9e2a-392535c19d87}" ma:internalName="TaxCatchAllLabel" ma:readOnly="true" ma:showField="CatchAllDataLabel" ma:web="b42784b6-6597-4871-bae6-0c82224fd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68ca5-59cd-42b6-a995-18e8e95f9adb" elementFormDefault="qualified">
    <xsd:import namespace="http://schemas.microsoft.com/office/2006/documentManagement/types"/>
    <xsd:import namespace="http://schemas.microsoft.com/office/infopath/2007/PartnerControls"/>
    <xsd:element name="Training_x0020_Type" ma:index="26" nillable="true" ma:displayName="Training Type" ma:default="External" ma:format="Dropdown" ma:internalName="Training_x0020_Type">
      <xsd:simpleType>
        <xsd:restriction base="dms:Choice">
          <xsd:enumeration value="External"/>
          <xsd:enumeration value="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Training Session Document</p:Name>
  <p:Description/>
  <p:Statement/>
  <p:PolicyItems>
    <p:PolicyItem featureId="Microsoft.Office.RecordsManagement.PolicyFeatures.Expiration" staticId="0x010100598C21B87A1B487BB5A794BBB36DFA5900030F37C9921041D9A3FA4CBE3453CE9A00A619C2297A6544BB8B549EEFD5B1BDB5008E0A55888EC70745B59901DEA18ECBD301003182A38A98C7DC49AACFF188C00FE830|1665974403" UniqueId="9595c2af-13e7-46c2-a2f4-aa040e04c799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1</number>
                  <property>RetentionInactiveDate</property>
                  <period>days</period>
                </formula>
                <action type="action" id="Microsoft.Office.RecordsManagement.PolicyFeatures.Expiration.Action.Record"/>
              </data>
            </stages>
          </Schedule>
          <Schedule type="Record">
            <stages>
              <data stageId="2">
                <formula id="TexasREIntranet.EndOfFiscalYear2"/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70FF0310-E3EF-4900-962D-3F2925C69EB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bcf68ca5-59cd-42b6-a995-18e8e95f9adb"/>
    <ds:schemaRef ds:uri="b42784b6-6597-4871-bae6-0c82224fd28b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28CB21-F2C6-44F8-9111-6AF5E5803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8F917-7110-4926-AB1A-98AE17C95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2784b6-6597-4871-bae6-0c82224fd28b"/>
    <ds:schemaRef ds:uri="http://schemas.microsoft.com/sharepoint/v4"/>
    <ds:schemaRef ds:uri="bcf68ca5-59cd-42b6-a995-18e8e95f9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C772C0-A78D-474B-B403-8DE6D0B2B80C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 1 - 1 - Compliance 101 - Jaycee Rivas</Template>
  <TotalTime>4721</TotalTime>
  <Words>469</Words>
  <Application>Microsoft Office PowerPoint</Application>
  <PresentationFormat>Widescreen</PresentationFormat>
  <Paragraphs>86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Wingdings</vt:lpstr>
      <vt:lpstr>Texas Reliability Entity PowerPoint template</vt:lpstr>
      <vt:lpstr>Standards 102</vt:lpstr>
      <vt:lpstr>Resources</vt:lpstr>
      <vt:lpstr>NERC Standards Webpage</vt:lpstr>
      <vt:lpstr>SAR Posting</vt:lpstr>
      <vt:lpstr>SAR Posting</vt:lpstr>
      <vt:lpstr>SAR Posting</vt:lpstr>
      <vt:lpstr>SAR Posting</vt:lpstr>
      <vt:lpstr>SAR Posting</vt:lpstr>
      <vt:lpstr>SAR Posting</vt:lpstr>
      <vt:lpstr>SAR Posting</vt:lpstr>
      <vt:lpstr>SAR Posting</vt:lpstr>
      <vt:lpstr>SAR Posting</vt:lpstr>
      <vt:lpstr>Draft Standard is Posted</vt:lpstr>
      <vt:lpstr>Draft Standard is Posted</vt:lpstr>
      <vt:lpstr>Draft Standard is Posted</vt:lpstr>
      <vt:lpstr>Draft Standard is Posted</vt:lpstr>
      <vt:lpstr>Draft Standard is Posted</vt:lpstr>
      <vt:lpstr>Join Ballot Pool</vt:lpstr>
      <vt:lpstr>Draft Standard is Posted</vt:lpstr>
      <vt:lpstr>Draft Standard is Posted</vt:lpstr>
      <vt:lpstr>Conduct Ballot</vt:lpstr>
      <vt:lpstr>Conduct Ballot</vt:lpstr>
      <vt:lpstr>Additional and Final Ballots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101</dc:title>
  <dc:creator>Rivas, Jaycee</dc:creator>
  <cp:keywords/>
  <cp:lastModifiedBy>Coyne, Rachel</cp:lastModifiedBy>
  <cp:revision>308</cp:revision>
  <cp:lastPrinted>2016-09-12T20:53:18Z</cp:lastPrinted>
  <dcterms:created xsi:type="dcterms:W3CDTF">2013-10-23T15:33:35Z</dcterms:created>
  <dcterms:modified xsi:type="dcterms:W3CDTF">2016-09-12T20:57:24Z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0x010100598C21B87A1B487BB5A794BBB36DFA5900030F37C9921041D9A3FA4CBE3453CE9A00A619C2297A6544BB8B549EEFD5B1BDB5008E0A55888EC70745B59901DEA18ECBD301003182A38A98C7DC49AACFF188C00FE830</vt:lpwstr>
  </property>
  <property fmtid="{D5CDD505-2E9C-101B-9397-08002B2CF9AE}" pid="3" name="_dlc_policyId">
    <vt:lpwstr>0x010100598C21B87A1B487BB5A794BBB36DFA5900030F37C9921041D9A3FA4CBE3453CE9A00A619C2297A6544BB8B549EEFD5B1BDB5008E0A55888EC70745B59901DEA18ECBD301003182A38A98C7DC49AACFF188C00FE830|1665974403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id="Microsoft.Office.RecordsManagement.PolicyFeatures.Expiration.Formula.BuiltIn"&gt;&lt;number&gt;1&lt;/number&gt;&lt;property&gt;RetentionInactiveDate&lt;/property&gt;&lt;period&gt;days&lt;/period&gt;&lt;/formula&gt;</vt:lpwstr>
  </property>
  <property fmtid="{D5CDD505-2E9C-101B-9397-08002B2CF9AE}" pid="5" name="Legal_x0020_Document_x0020_Type">
    <vt:lpwstr/>
  </property>
  <property fmtid="{D5CDD505-2E9C-101B-9397-08002B2CF9AE}" pid="6" name="Legal Document Type">
    <vt:lpwstr/>
  </property>
  <property fmtid="{D5CDD505-2E9C-101B-9397-08002B2CF9AE}" pid="7" name="g0a6ce1da10a45c2b5a1d5e5f1df1754">
    <vt:lpwstr/>
  </property>
  <property fmtid="{D5CDD505-2E9C-101B-9397-08002B2CF9AE}" pid="8" name="TaxKeyword">
    <vt:lpwstr/>
  </property>
  <property fmtid="{D5CDD505-2E9C-101B-9397-08002B2CF9AE}" pid="9" name="Training_x0020_Session_x0020_Document_x0020_Type">
    <vt:lpwstr>1277;#Presentation|1f356b94-fd24-4fe3-9668-f10239981293</vt:lpwstr>
  </property>
  <property fmtid="{D5CDD505-2E9C-101B-9397-08002B2CF9AE}" pid="10" name="Training Session Document Type">
    <vt:lpwstr>1277;#Presentation|1f356b94-fd24-4fe3-9668-f10239981293</vt:lpwstr>
  </property>
  <property fmtid="{D5CDD505-2E9C-101B-9397-08002B2CF9AE}" pid="11" name="External_x0020_Relations_x0020_Document_x0020_Type">
    <vt:lpwstr/>
  </property>
  <property fmtid="{D5CDD505-2E9C-101B-9397-08002B2CF9AE}" pid="12" name="Newsletter_x0020_Document_x0020_Type">
    <vt:lpwstr/>
  </property>
  <property fmtid="{D5CDD505-2E9C-101B-9397-08002B2CF9AE}" pid="13" name="gf55f403ebf248e49d245cb3e2d67f73">
    <vt:lpwstr/>
  </property>
  <property fmtid="{D5CDD505-2E9C-101B-9397-08002B2CF9AE}" pid="14" name="k1e8c951d74c4add8c6236c67b6f04ec">
    <vt:lpwstr/>
  </property>
  <property fmtid="{D5CDD505-2E9C-101B-9397-08002B2CF9AE}" pid="15" name="PublicationType">
    <vt:lpwstr/>
  </property>
  <property fmtid="{D5CDD505-2E9C-101B-9397-08002B2CF9AE}" pid="16" name="h4f469e95b974e04a0a2299c6344b8b7">
    <vt:lpwstr>Publication|65dde1c3-8aa7-4a8e-83de-8c4cc8b49094</vt:lpwstr>
  </property>
  <property fmtid="{D5CDD505-2E9C-101B-9397-08002B2CF9AE}" pid="17" name="i6a2e250d190412080172fe6787fc6e3">
    <vt:lpwstr/>
  </property>
  <property fmtid="{D5CDD505-2E9C-101B-9397-08002B2CF9AE}" pid="18" name="Engagement_x0020_Activity">
    <vt:lpwstr>193;#Publication|65dde1c3-8aa7-4a8e-83de-8c4cc8b49094</vt:lpwstr>
  </property>
  <property fmtid="{D5CDD505-2E9C-101B-9397-08002B2CF9AE}" pid="19" name="ecm_ItemDeleteBlockHolders">
    <vt:lpwstr/>
  </property>
  <property fmtid="{D5CDD505-2E9C-101B-9397-08002B2CF9AE}" pid="20" name="_dlc_ItemScheduleId">
    <vt:lpwstr>0</vt:lpwstr>
  </property>
  <property fmtid="{D5CDD505-2E9C-101B-9397-08002B2CF9AE}" pid="21" name="_dlc_ItemStageId">
    <vt:lpwstr/>
  </property>
  <property fmtid="{D5CDD505-2E9C-101B-9397-08002B2CF9AE}" pid="22" name="ecm_RecordRestrictions">
    <vt:lpwstr/>
  </property>
  <property fmtid="{D5CDD505-2E9C-101B-9397-08002B2CF9AE}" pid="23" name="ecm_ItemLockHolders">
    <vt:lpwstr/>
  </property>
  <property fmtid="{D5CDD505-2E9C-101B-9397-08002B2CF9AE}" pid="24" name="Training Type">
    <vt:lpwstr>External</vt:lpwstr>
  </property>
  <property fmtid="{D5CDD505-2E9C-101B-9397-08002B2CF9AE}" pid="25" name="c810027bdfe142329bf6495d373e582b">
    <vt:lpwstr>|1f356b94-fd24-4fe3-9668-f10239981293</vt:lpwstr>
  </property>
  <property fmtid="{D5CDD505-2E9C-101B-9397-08002B2CF9AE}" pid="26" name="External?">
    <vt:bool>false</vt:bool>
  </property>
  <property fmtid="{D5CDD505-2E9C-101B-9397-08002B2CF9AE}" pid="27" name="Engagement Activity">
    <vt:lpwstr>193;#Publication|65dde1c3-8aa7-4a8e-83de-8c4cc8b49094</vt:lpwstr>
  </property>
  <property fmtid="{D5CDD505-2E9C-101B-9397-08002B2CF9AE}" pid="28" name="Intended Users">
    <vt:lpwstr>External</vt:lpwstr>
  </property>
  <property fmtid="{D5CDD505-2E9C-101B-9397-08002B2CF9AE}" pid="29" name="External Relations Document Type">
    <vt:lpwstr/>
  </property>
  <property fmtid="{D5CDD505-2E9C-101B-9397-08002B2CF9AE}" pid="30" name="Newsletter Document Type">
    <vt:lpwstr/>
  </property>
</Properties>
</file>