
<file path=[Content_Types].xml><?xml version="1.0" encoding="utf-8"?>
<Types xmlns="http://schemas.openxmlformats.org/package/2006/content-types">
  <Default Extension="jpeg" ContentType="image/jpeg"/>
  <Default Extension="wmf" ContentType="image/x-wmf"/>
  <Default Extension="xls" ContentType="application/vnd.ms-excel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8" r:id="rId1"/>
  </p:sldMasterIdLst>
  <p:notesMasterIdLst>
    <p:notesMasterId r:id="rId9"/>
  </p:notesMasterIdLst>
  <p:sldIdLst>
    <p:sldId id="256" r:id="rId2"/>
    <p:sldId id="257" r:id="rId3"/>
    <p:sldId id="259" r:id="rId4"/>
    <p:sldId id="258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500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885A89D-ED69-4C73-98FB-DF3843A51E45}" type="datetimeFigureOut">
              <a:rPr lang="en-US" smtClean="0"/>
              <a:t>9/6/2016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54CCE02-E479-4C30-B4B6-1F2F4B0B08A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38642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9A2670-297F-457E-AEDF-046D21366850}" type="datetime1">
              <a:rPr lang="en-US" smtClean="0"/>
              <a:t>9/6/2016</a:t>
            </a:fld>
            <a:endParaRPr lang="en-US" dirty="0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TAC Structural Review to RMS 9/13/16 </a:t>
            </a:r>
            <a:endParaRPr lang="en-US" dirty="0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C0BEAA-A2CC-47F6-B009-323A7457549B}" type="slidenum">
              <a:rPr lang="en-US" smtClean="0"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F71E13-31B2-4C0B-8DC8-8426AC7F0517}" type="datetime1">
              <a:rPr lang="en-US" smtClean="0"/>
              <a:t>9/6/2016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TAC Structural Review to RMS 9/13/16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C0BEAA-A2CC-47F6-B009-323A7457549B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3FE77-C2AB-46A9-9F9E-B5C39DFC19C4}" type="datetime1">
              <a:rPr lang="en-US" smtClean="0"/>
              <a:t>9/6/2016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TAC Structural Review to RMS 9/13/16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C0BEAA-A2CC-47F6-B009-323A7457549B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111474-3828-408A-936E-CAC8439ACBE2}" type="datetime1">
              <a:rPr lang="en-US" smtClean="0"/>
              <a:t>9/6/2016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TAC Structural Review to RMS 9/13/16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C0BEAA-A2CC-47F6-B009-323A7457549B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4825D-89FC-4208-9FBB-26AFB84DE16B}" type="datetime1">
              <a:rPr lang="en-US" smtClean="0"/>
              <a:t>9/6/2016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TAC Structural Review to RMS 9/13/16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C0BEAA-A2CC-47F6-B009-323A7457549B}" type="slidenum">
              <a:rPr lang="en-US" smtClean="0"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D8353B-3243-4667-990D-37C9EEC85C4F}" type="datetime1">
              <a:rPr lang="en-US" smtClean="0"/>
              <a:t>9/6/2016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TAC Structural Review to RMS 9/13/16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C0BEAA-A2CC-47F6-B009-323A7457549B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F9E24C-09EF-471A-84A3-F1A31DECF66E}" type="datetime1">
              <a:rPr lang="en-US" smtClean="0"/>
              <a:t>9/6/2016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TAC Structural Review to RMS 9/13/16 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C0BEAA-A2CC-47F6-B009-323A7457549B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A89291-9D86-47A6-AA31-F5D029302776}" type="datetime1">
              <a:rPr lang="en-US" smtClean="0"/>
              <a:t>9/6/2016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TAC Structural Review to RMS 9/13/16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C0BEAA-A2CC-47F6-B009-323A7457549B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38F90C-5280-4C80-8FB3-42BB71D7694F}" type="datetime1">
              <a:rPr lang="en-US" smtClean="0"/>
              <a:t>9/6/2016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TAC Structural Review to RMS 9/13/16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C0BEAA-A2CC-47F6-B009-323A7457549B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E58424-B0FF-43D0-936A-2EA66F4F33F0}" type="datetime1">
              <a:rPr lang="en-US" smtClean="0"/>
              <a:t>9/6/2016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TAC Structural Review to RMS 9/13/16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C0BEAA-A2CC-47F6-B009-323A7457549B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2F56D8-6E0B-4975-A74C-AC3426DEDF99}" type="datetime1">
              <a:rPr lang="en-US" smtClean="0"/>
              <a:t>9/6/2016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TAC Structural Review to RMS 9/13/16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81C0BEAA-A2CC-47F6-B009-323A7457549B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361F013B-1819-42EC-BCE9-1F65BEDC5945}" type="datetime1">
              <a:rPr lang="en-US" smtClean="0"/>
              <a:t>9/6/2016</a:t>
            </a:fld>
            <a:endParaRPr lang="en-US" dirty="0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r>
              <a:rPr lang="en-US" dirty="0" smtClean="0"/>
              <a:t>TAC Structural Review to RMS 9/13/16 </a:t>
            </a:r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81C0BEAA-A2CC-47F6-B009-323A7457549B}" type="slidenum">
              <a:rPr lang="en-US" smtClean="0"/>
              <a:t>‹#›</a:t>
            </a:fld>
            <a:endParaRPr lang="en-US" dirty="0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p:hf hdr="0" dt="0"/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ercot.com/content/wcm/key_documents_lists/102545/Meeting_Materials_TAC_Structural_Review_20160825.zip" TargetMode="Externa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2.wmf"/><Relationship Id="rId4" Type="http://schemas.openxmlformats.org/officeDocument/2006/relationships/oleObject" Target="../embeddings/Microsoft_Excel_97-2003_Worksheet1.xls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ercot.com/committees/other/cipwg" TargetMode="External"/><Relationship Id="rId2" Type="http://schemas.openxmlformats.org/officeDocument/2006/relationships/hyperlink" Target="http://ercot.com/committees/other/nrwg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ercot.com/committees/other/grwg" TargetMode="Externa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TAC/TAC Subcommittee Structural Review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Update to Retail Market Subcommittee (RMS)</a:t>
            </a:r>
          </a:p>
          <a:p>
            <a:r>
              <a:rPr lang="en-US" dirty="0" smtClean="0"/>
              <a:t>September 13, 2016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C0BEAA-A2CC-47F6-B009-323A7457549B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20546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90600"/>
            <a:ext cx="8610600" cy="1143000"/>
          </a:xfrm>
        </p:spPr>
        <p:txBody>
          <a:bodyPr>
            <a:noAutofit/>
          </a:bodyPr>
          <a:lstStyle/>
          <a:p>
            <a:pPr hangingPunct="0"/>
            <a:r>
              <a:rPr lang="en-US" sz="4000" b="1" dirty="0"/>
              <a:t>Alignment of TAC Goals </a:t>
            </a:r>
            <a:r>
              <a:rPr lang="en-US" sz="4000" b="1" dirty="0" smtClean="0"/>
              <a:t>and supporting Approved </a:t>
            </a:r>
            <a:r>
              <a:rPr lang="en-US" sz="4000" b="1" dirty="0"/>
              <a:t>Revision </a:t>
            </a:r>
            <a:r>
              <a:rPr lang="en-US" sz="4000" b="1" dirty="0" smtClean="0"/>
              <a:t>Requests</a:t>
            </a:r>
            <a:endParaRPr lang="en-US" sz="4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  <a:p>
            <a:pPr lvl="1" hangingPunct="0"/>
            <a:r>
              <a:rPr lang="en-US" dirty="0" smtClean="0"/>
              <a:t>Subcommittee’s  and Market Participants should </a:t>
            </a:r>
            <a:r>
              <a:rPr lang="en-US" dirty="0"/>
              <a:t>review the </a:t>
            </a:r>
            <a:r>
              <a:rPr lang="en-US" dirty="0" smtClean="0"/>
              <a:t>draft </a:t>
            </a:r>
            <a:r>
              <a:rPr lang="en-US" dirty="0" smtClean="0"/>
              <a:t>Goals alignment </a:t>
            </a:r>
            <a:r>
              <a:rPr lang="en-US" dirty="0" smtClean="0"/>
              <a:t>spreadsheet that includes </a:t>
            </a:r>
            <a:r>
              <a:rPr lang="en-US" dirty="0" smtClean="0"/>
              <a:t> </a:t>
            </a:r>
            <a:r>
              <a:rPr lang="en-US" dirty="0" smtClean="0"/>
              <a:t>approved Market Revision Requests to </a:t>
            </a:r>
            <a:r>
              <a:rPr lang="en-US" dirty="0"/>
              <a:t>determine if the </a:t>
            </a:r>
            <a:r>
              <a:rPr lang="en-US" dirty="0" smtClean="0"/>
              <a:t>alignment </a:t>
            </a:r>
            <a:r>
              <a:rPr lang="en-US" dirty="0" smtClean="0"/>
              <a:t>assigned </a:t>
            </a:r>
            <a:r>
              <a:rPr lang="en-US" dirty="0"/>
              <a:t>are correct.  </a:t>
            </a:r>
            <a:endParaRPr lang="en-US" dirty="0" smtClean="0"/>
          </a:p>
          <a:p>
            <a:pPr lvl="2" hangingPunct="0"/>
            <a:r>
              <a:rPr lang="en-US" dirty="0">
                <a:hlinkClick r:id="rId3"/>
              </a:rPr>
              <a:t>http://</a:t>
            </a:r>
            <a:r>
              <a:rPr lang="en-US" dirty="0" smtClean="0">
                <a:hlinkClick r:id="rId3"/>
              </a:rPr>
              <a:t>ercot.com/content/wcm/key_documents_lists/102545/Meeting_Materials_TAC_Structural_Review_20160825.zip</a:t>
            </a:r>
            <a:r>
              <a:rPr lang="en-US" dirty="0" smtClean="0"/>
              <a:t> </a:t>
            </a:r>
          </a:p>
          <a:p>
            <a:pPr lvl="3" hangingPunct="0"/>
            <a:endParaRPr lang="en-US" dirty="0"/>
          </a:p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C0BEAA-A2CC-47F6-B009-323A7457549B}" type="slidenum">
              <a:rPr lang="en-US" smtClean="0"/>
              <a:t>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n-US" dirty="0" smtClean="0"/>
              <a:t>TAC Structural Review to RMS 9/13/16 </a:t>
            </a:r>
            <a:endParaRPr lang="en-US" dirty="0"/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02962244"/>
              </p:ext>
            </p:extLst>
          </p:nvPr>
        </p:nvGraphicFramePr>
        <p:xfrm>
          <a:off x="3733800" y="4876800"/>
          <a:ext cx="914400" cy="771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4" name="Worksheet" showAsIcon="1" r:id="rId4" imgW="914400" imgH="771480" progId="Excel.Sheet.8">
                  <p:embed/>
                </p:oleObj>
              </mc:Choice>
              <mc:Fallback>
                <p:oleObj name="Worksheet" showAsIcon="1" r:id="rId4" imgW="914400" imgH="771480" progId="Excel.Sheet.8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3733800" y="4876800"/>
                        <a:ext cx="914400" cy="7715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886929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sz="4300" b="1" dirty="0"/>
              <a:t>TAC Subcommittee Structural Review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b="1" dirty="0" smtClean="0"/>
              <a:t>Discussed Committee Strategic Alignment</a:t>
            </a:r>
          </a:p>
          <a:p>
            <a:r>
              <a:rPr lang="en-US" b="1" dirty="0" smtClean="0"/>
              <a:t>Discussed Frequency/Efficiency of Meetings</a:t>
            </a:r>
          </a:p>
          <a:p>
            <a:pPr lvl="2" hangingPunct="0"/>
            <a:r>
              <a:rPr lang="en-US" sz="2400" dirty="0" smtClean="0"/>
              <a:t>Cancellations </a:t>
            </a:r>
            <a:r>
              <a:rPr lang="en-US" sz="2400" dirty="0"/>
              <a:t>of meetings have been utilized, which is </a:t>
            </a:r>
            <a:r>
              <a:rPr lang="en-US" sz="2400" b="1" i="1" dirty="0"/>
              <a:t>a </a:t>
            </a:r>
            <a:r>
              <a:rPr lang="en-US" sz="2400" b="1" i="1" dirty="0" smtClean="0"/>
              <a:t>Good Thing </a:t>
            </a:r>
            <a:endParaRPr lang="en-US" sz="2400" b="1" i="1" dirty="0"/>
          </a:p>
          <a:p>
            <a:pPr lvl="2" hangingPunct="0"/>
            <a:r>
              <a:rPr lang="en-US" sz="2400" b="1" i="1" dirty="0" smtClean="0"/>
              <a:t>Utilization </a:t>
            </a:r>
            <a:r>
              <a:rPr lang="en-US" sz="2400" b="1" i="1" dirty="0"/>
              <a:t>of </a:t>
            </a:r>
            <a:r>
              <a:rPr lang="en-US" sz="2400" b="1" i="1" dirty="0" smtClean="0"/>
              <a:t>WebEx/web conferences has </a:t>
            </a:r>
            <a:r>
              <a:rPr lang="en-US" sz="2400" b="1" i="1" dirty="0"/>
              <a:t>been good instead of </a:t>
            </a:r>
            <a:r>
              <a:rPr lang="en-US" sz="2400" b="1" i="1" dirty="0" smtClean="0"/>
              <a:t>always meeting face-to-face</a:t>
            </a:r>
            <a:endParaRPr lang="en-US" sz="2400" b="1" i="1" dirty="0"/>
          </a:p>
          <a:p>
            <a:pPr lvl="2" hangingPunct="0"/>
            <a:r>
              <a:rPr lang="en-US" sz="2400" dirty="0"/>
              <a:t>Use of meeting schedule to every other month with </a:t>
            </a:r>
            <a:r>
              <a:rPr lang="en-US" sz="2400" dirty="0" smtClean="0"/>
              <a:t>WebEx/web conferences scheduled for meeting updates </a:t>
            </a:r>
            <a:r>
              <a:rPr lang="en-US" sz="2400" dirty="0"/>
              <a:t>in between </a:t>
            </a:r>
            <a:r>
              <a:rPr lang="en-US" sz="2400" dirty="0" smtClean="0"/>
              <a:t>for face </a:t>
            </a:r>
            <a:r>
              <a:rPr lang="en-US" sz="2400" dirty="0"/>
              <a:t>to face meetings </a:t>
            </a:r>
            <a:r>
              <a:rPr lang="en-US" sz="2400" dirty="0" smtClean="0"/>
              <a:t>may be </a:t>
            </a:r>
            <a:r>
              <a:rPr lang="en-US" sz="2400" dirty="0"/>
              <a:t>useful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C0BEAA-A2CC-47F6-B009-323A7457549B}" type="slidenum">
              <a:rPr lang="en-US" smtClean="0"/>
              <a:t>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n-US" dirty="0" smtClean="0"/>
              <a:t>TAC Structural Review to RMS 9/13/16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0602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sz="4300" b="1" dirty="0"/>
              <a:t>TAC Subcommittee Structural Review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sz="2900" b="1" dirty="0" smtClean="0"/>
              <a:t>Discussed Working </a:t>
            </a:r>
            <a:r>
              <a:rPr lang="en-US" sz="2900" b="1" dirty="0"/>
              <a:t>Groups/Task </a:t>
            </a:r>
            <a:r>
              <a:rPr lang="en-US" sz="2900" b="1" dirty="0" smtClean="0"/>
              <a:t>Forces</a:t>
            </a:r>
          </a:p>
          <a:p>
            <a:pPr lvl="2" hangingPunct="0"/>
            <a:r>
              <a:rPr lang="en-US" dirty="0" smtClean="0"/>
              <a:t>Agreed to continue </a:t>
            </a:r>
            <a:r>
              <a:rPr lang="en-US" dirty="0" smtClean="0"/>
              <a:t>heavy </a:t>
            </a:r>
            <a:r>
              <a:rPr lang="en-US" dirty="0"/>
              <a:t>lifting work be completed </a:t>
            </a:r>
            <a:r>
              <a:rPr lang="en-US" dirty="0" smtClean="0"/>
              <a:t>at the </a:t>
            </a:r>
            <a:r>
              <a:rPr lang="en-US" dirty="0"/>
              <a:t>Working Groups and Taskforces </a:t>
            </a:r>
            <a:r>
              <a:rPr lang="en-US" dirty="0" smtClean="0"/>
              <a:t>levels with their </a:t>
            </a:r>
            <a:r>
              <a:rPr lang="en-US" dirty="0"/>
              <a:t>recommendations referred to the Subcommittee for voting on </a:t>
            </a:r>
            <a:r>
              <a:rPr lang="en-US" dirty="0" smtClean="0"/>
              <a:t>their work product(s)</a:t>
            </a:r>
            <a:endParaRPr lang="en-US" dirty="0"/>
          </a:p>
          <a:p>
            <a:pPr lvl="2" hangingPunct="0"/>
            <a:r>
              <a:rPr lang="en-US" dirty="0"/>
              <a:t>ERCOT asked should the Working Groups make </a:t>
            </a:r>
            <a:r>
              <a:rPr lang="en-US" dirty="0" smtClean="0"/>
              <a:t>requests </a:t>
            </a:r>
            <a:r>
              <a:rPr lang="en-US" dirty="0"/>
              <a:t>of ERCOT resources or should </a:t>
            </a:r>
            <a:r>
              <a:rPr lang="en-US" dirty="0" smtClean="0"/>
              <a:t>those requests only </a:t>
            </a:r>
            <a:r>
              <a:rPr lang="en-US" dirty="0" smtClean="0"/>
              <a:t>come from </a:t>
            </a:r>
            <a:r>
              <a:rPr lang="en-US" dirty="0"/>
              <a:t>Subcommittees/Committee </a:t>
            </a:r>
            <a:r>
              <a:rPr lang="en-US" dirty="0" smtClean="0"/>
              <a:t>levels?  ERCOT was </a:t>
            </a:r>
            <a:r>
              <a:rPr lang="en-US" dirty="0"/>
              <a:t>willing to provide some examples </a:t>
            </a:r>
            <a:r>
              <a:rPr lang="en-US" dirty="0" smtClean="0"/>
              <a:t>of </a:t>
            </a:r>
            <a:r>
              <a:rPr lang="en-US" dirty="0"/>
              <a:t>requests received from Working Groups and Taskforces. </a:t>
            </a:r>
          </a:p>
          <a:p>
            <a:pPr lvl="3" hangingPunct="0"/>
            <a:r>
              <a:rPr lang="en-US" b="1" dirty="0" smtClean="0"/>
              <a:t>Recommendation</a:t>
            </a:r>
            <a:r>
              <a:rPr lang="en-US" dirty="0" smtClean="0"/>
              <a:t>: Let </a:t>
            </a:r>
            <a:r>
              <a:rPr lang="en-US" dirty="0"/>
              <a:t>ERCOT make the determination if they will need to refer </a:t>
            </a:r>
            <a:r>
              <a:rPr lang="en-US" dirty="0" smtClean="0"/>
              <a:t>Working Groups and Taskforce requests </a:t>
            </a:r>
            <a:r>
              <a:rPr lang="en-US" dirty="0"/>
              <a:t>to the voting </a:t>
            </a:r>
            <a:r>
              <a:rPr lang="en-US" dirty="0" smtClean="0"/>
              <a:t>body.   </a:t>
            </a:r>
            <a:endParaRPr lang="en-US" dirty="0"/>
          </a:p>
          <a:p>
            <a:pPr lvl="2" hangingPunct="0"/>
            <a:r>
              <a:rPr lang="en-US" dirty="0" smtClean="0"/>
              <a:t>ROS and WMS leadership </a:t>
            </a:r>
            <a:r>
              <a:rPr lang="en-US" dirty="0"/>
              <a:t>was asked to review all their assigned Working Groups and/or TF to see if their efforts could be combined </a:t>
            </a:r>
            <a:r>
              <a:rPr lang="en-US" dirty="0" smtClean="0"/>
              <a:t>with other groups or </a:t>
            </a:r>
            <a:r>
              <a:rPr lang="en-US" dirty="0"/>
              <a:t>completely eliminated.  </a:t>
            </a:r>
          </a:p>
          <a:p>
            <a:pPr lvl="2" hangingPunct="0"/>
            <a:r>
              <a:rPr lang="en-US" dirty="0" smtClean="0"/>
              <a:t>Reviewed list of  </a:t>
            </a:r>
            <a:r>
              <a:rPr lang="en-US" dirty="0"/>
              <a:t>“Other Groups”</a:t>
            </a:r>
            <a:endParaRPr lang="en-US" dirty="0" smtClean="0"/>
          </a:p>
          <a:p>
            <a:pPr lvl="3" hangingPunct="0"/>
            <a:r>
              <a:rPr lang="en-US" dirty="0" smtClean="0"/>
              <a:t>“</a:t>
            </a:r>
            <a:r>
              <a:rPr lang="en-US" dirty="0"/>
              <a:t>FAST” </a:t>
            </a:r>
            <a:r>
              <a:rPr lang="en-US" dirty="0" smtClean="0"/>
              <a:t>should it be </a:t>
            </a:r>
            <a:r>
              <a:rPr lang="en-US" dirty="0"/>
              <a:t>retired for now with determinations made later if new one is </a:t>
            </a:r>
            <a:r>
              <a:rPr lang="en-US" dirty="0" smtClean="0"/>
              <a:t>needed?  QMWG should provide </a:t>
            </a:r>
            <a:r>
              <a:rPr lang="en-US" dirty="0"/>
              <a:t>some direction to WMS and WMS </a:t>
            </a:r>
            <a:r>
              <a:rPr lang="en-US" dirty="0" smtClean="0"/>
              <a:t>should provide final recommendation </a:t>
            </a:r>
            <a:r>
              <a:rPr lang="en-US" dirty="0"/>
              <a:t>to </a:t>
            </a:r>
            <a:r>
              <a:rPr lang="en-US" dirty="0" smtClean="0"/>
              <a:t>TAC.   </a:t>
            </a:r>
            <a:endParaRPr lang="en-US" dirty="0"/>
          </a:p>
          <a:p>
            <a:pPr lvl="3" hangingPunct="0"/>
            <a:r>
              <a:rPr lang="en-US" dirty="0" smtClean="0"/>
              <a:t>Long-Term </a:t>
            </a:r>
            <a:r>
              <a:rPr lang="en-US" dirty="0"/>
              <a:t>Study Taskforce (LTSTF) </a:t>
            </a:r>
            <a:r>
              <a:rPr lang="en-US" dirty="0" smtClean="0"/>
              <a:t>should </a:t>
            </a:r>
            <a:r>
              <a:rPr lang="en-US" dirty="0"/>
              <a:t>they </a:t>
            </a:r>
            <a:r>
              <a:rPr lang="en-US" dirty="0" smtClean="0"/>
              <a:t>continue as </a:t>
            </a:r>
            <a:r>
              <a:rPr lang="en-US" dirty="0" smtClean="0"/>
              <a:t>currently established, </a:t>
            </a:r>
            <a:r>
              <a:rPr lang="en-US" dirty="0" smtClean="0"/>
              <a:t>merge </a:t>
            </a:r>
            <a:r>
              <a:rPr lang="en-US" dirty="0"/>
              <a:t>with other group or </a:t>
            </a:r>
            <a:r>
              <a:rPr lang="en-US" dirty="0" smtClean="0"/>
              <a:t>eliminated?</a:t>
            </a:r>
            <a:endParaRPr lang="en-US" dirty="0"/>
          </a:p>
          <a:p>
            <a:pPr lvl="3" hangingPunct="0"/>
            <a:r>
              <a:rPr lang="en-US" dirty="0" smtClean="0"/>
              <a:t>Competitive </a:t>
            </a:r>
            <a:r>
              <a:rPr lang="en-US" dirty="0"/>
              <a:t>Renewable Energy Zone Taskforce – (CREZ TF) </a:t>
            </a:r>
            <a:r>
              <a:rPr lang="en-US" dirty="0" smtClean="0"/>
              <a:t>consensus </a:t>
            </a:r>
            <a:r>
              <a:rPr lang="en-US" dirty="0"/>
              <a:t>during this meeting CREZ TF can be </a:t>
            </a:r>
            <a:r>
              <a:rPr lang="en-US" dirty="0" smtClean="0"/>
              <a:t>eliminated</a:t>
            </a:r>
            <a:r>
              <a:rPr lang="en-US" dirty="0"/>
              <a:t>.  </a:t>
            </a:r>
          </a:p>
          <a:p>
            <a:pPr marL="393192" lvl="1" indent="0">
              <a:buNone/>
            </a:pP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C0BEAA-A2CC-47F6-B009-323A7457549B}" type="slidenum">
              <a:rPr lang="en-US" smtClean="0"/>
              <a:t>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n-US" dirty="0" smtClean="0"/>
              <a:t>TAC Structural Review to RMS 9/13/16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0997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300" b="1" dirty="0"/>
              <a:t>TAC Subcommittee Structural Review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Discussed Governance </a:t>
            </a:r>
            <a:r>
              <a:rPr lang="en-US" dirty="0"/>
              <a:t>of </a:t>
            </a:r>
            <a:r>
              <a:rPr lang="en-US" dirty="0" smtClean="0"/>
              <a:t>“Other Groups” list</a:t>
            </a:r>
            <a:endParaRPr lang="en-US" dirty="0" smtClean="0"/>
          </a:p>
          <a:p>
            <a:pPr lvl="2" hangingPunct="0"/>
            <a:r>
              <a:rPr lang="en-US" sz="2400" dirty="0" smtClean="0"/>
              <a:t>Who </a:t>
            </a:r>
            <a:r>
              <a:rPr lang="en-US" sz="2400" dirty="0"/>
              <a:t>should </a:t>
            </a:r>
            <a:r>
              <a:rPr lang="en-US" sz="2400" dirty="0" smtClean="0"/>
              <a:t>the “Other </a:t>
            </a:r>
            <a:r>
              <a:rPr lang="en-US" sz="2400" dirty="0" smtClean="0"/>
              <a:t>Groups” </a:t>
            </a:r>
            <a:r>
              <a:rPr lang="en-US" sz="2400" dirty="0" smtClean="0"/>
              <a:t>report </a:t>
            </a:r>
            <a:r>
              <a:rPr lang="en-US" sz="2400" dirty="0"/>
              <a:t>to if they have no reporting structure at ERCOT?  </a:t>
            </a:r>
            <a:endParaRPr lang="en-US" sz="2400" dirty="0" smtClean="0"/>
          </a:p>
          <a:p>
            <a:pPr lvl="2" hangingPunct="0"/>
            <a:r>
              <a:rPr lang="en-US" sz="2400" dirty="0" smtClean="0"/>
              <a:t>What </a:t>
            </a:r>
            <a:r>
              <a:rPr lang="en-US" sz="2400" dirty="0"/>
              <a:t>should be the governance within ERCOT for Working Groups shown under “Other Groups</a:t>
            </a:r>
            <a:r>
              <a:rPr lang="en-US" sz="2400" dirty="0" smtClean="0"/>
              <a:t>”?</a:t>
            </a:r>
          </a:p>
          <a:p>
            <a:pPr lvl="3" hangingPunct="0"/>
            <a:r>
              <a:rPr lang="en-US" sz="2300" dirty="0" smtClean="0"/>
              <a:t>For </a:t>
            </a:r>
            <a:r>
              <a:rPr lang="en-US" sz="2300" dirty="0"/>
              <a:t>example:</a:t>
            </a:r>
          </a:p>
          <a:p>
            <a:pPr lvl="4" hangingPunct="0"/>
            <a:r>
              <a:rPr lang="en-US" dirty="0"/>
              <a:t>NERC Reliability Working Group </a:t>
            </a:r>
          </a:p>
          <a:p>
            <a:pPr lvl="5" hangingPunct="0"/>
            <a:r>
              <a:rPr lang="en-US" dirty="0">
                <a:hlinkClick r:id="rId2"/>
              </a:rPr>
              <a:t>http://ercot.com/committees/other/nrwg</a:t>
            </a:r>
            <a:r>
              <a:rPr lang="en-US" dirty="0"/>
              <a:t> </a:t>
            </a:r>
          </a:p>
          <a:p>
            <a:pPr lvl="4" hangingPunct="0"/>
            <a:r>
              <a:rPr lang="en-US" dirty="0"/>
              <a:t>Critical Infrastructure Protection Working Group</a:t>
            </a:r>
          </a:p>
          <a:p>
            <a:pPr lvl="5" hangingPunct="0"/>
            <a:r>
              <a:rPr lang="en-US" dirty="0">
                <a:hlinkClick r:id="rId3"/>
              </a:rPr>
              <a:t>http://ercot.com/committees/other/cipwg</a:t>
            </a:r>
            <a:endParaRPr lang="en-US" dirty="0"/>
          </a:p>
          <a:p>
            <a:pPr lvl="4" hangingPunct="0"/>
            <a:r>
              <a:rPr lang="en-US" dirty="0"/>
              <a:t>Grid Resilience Working Group (GRWG)</a:t>
            </a:r>
          </a:p>
          <a:p>
            <a:pPr lvl="5" hangingPunct="0"/>
            <a:r>
              <a:rPr lang="en-US" dirty="0">
                <a:hlinkClick r:id="rId4"/>
              </a:rPr>
              <a:t>http://ercot.com/committees/other/grwg</a:t>
            </a:r>
            <a:r>
              <a:rPr lang="en-US" dirty="0"/>
              <a:t> </a:t>
            </a:r>
          </a:p>
          <a:p>
            <a:pPr lvl="3" hangingPunct="0"/>
            <a:r>
              <a:rPr lang="en-US" sz="2300" dirty="0" smtClean="0"/>
              <a:t>  </a:t>
            </a:r>
            <a:endParaRPr lang="en-US" sz="2300" dirty="0"/>
          </a:p>
          <a:p>
            <a:pPr lvl="1"/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C0BEAA-A2CC-47F6-B009-323A7457549B}" type="slidenum">
              <a:rPr lang="en-US" smtClean="0"/>
              <a:t>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TAC Structural Review to RMS 9/13/16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2136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300" b="1" dirty="0"/>
              <a:t>TAC Subcommittee Structural Review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hangingPunct="0"/>
            <a:r>
              <a:rPr lang="en-US" sz="2400" dirty="0"/>
              <a:t>Revision Request Process Discussion</a:t>
            </a:r>
          </a:p>
          <a:p>
            <a:pPr lvl="1" hangingPunct="0"/>
            <a:r>
              <a:rPr lang="en-US" sz="1800" dirty="0"/>
              <a:t>ERCOT stated they would like to include the underlining associated revision requests </a:t>
            </a:r>
            <a:r>
              <a:rPr lang="en-US" sz="1800" dirty="0" smtClean="0"/>
              <a:t>as part of</a:t>
            </a:r>
            <a:r>
              <a:rPr lang="en-US" sz="1800" dirty="0" smtClean="0"/>
              <a:t> </a:t>
            </a:r>
            <a:r>
              <a:rPr lang="en-US" sz="1800" dirty="0"/>
              <a:t>the background material to the Board, even though the Board may not </a:t>
            </a:r>
            <a:r>
              <a:rPr lang="en-US" sz="1800" dirty="0" smtClean="0"/>
              <a:t>take </a:t>
            </a:r>
            <a:r>
              <a:rPr lang="en-US" sz="1800" dirty="0"/>
              <a:t>any action </a:t>
            </a:r>
            <a:r>
              <a:rPr lang="en-US" sz="1800" dirty="0" smtClean="0"/>
              <a:t>on </a:t>
            </a:r>
            <a:r>
              <a:rPr lang="en-US" sz="1800" dirty="0"/>
              <a:t>such documents the additional information maybe </a:t>
            </a:r>
            <a:r>
              <a:rPr lang="en-US" sz="1800" dirty="0" smtClean="0"/>
              <a:t>beneficial in bringing the pieces together. </a:t>
            </a:r>
            <a:endParaRPr lang="en-US" sz="1800" dirty="0" smtClean="0"/>
          </a:p>
          <a:p>
            <a:pPr lvl="2" hangingPunct="0"/>
            <a:r>
              <a:rPr lang="en-US" sz="1500" dirty="0" smtClean="0"/>
              <a:t>Suggestion: When </a:t>
            </a:r>
            <a:r>
              <a:rPr lang="en-US" sz="1500" dirty="0"/>
              <a:t>there are related Revision Requests they should be taken-up as </a:t>
            </a:r>
            <a:r>
              <a:rPr lang="en-US" sz="1500" dirty="0" smtClean="0"/>
              <a:t>a package </a:t>
            </a:r>
            <a:r>
              <a:rPr lang="en-US" sz="1500" dirty="0"/>
              <a:t>instead of separately.  This discussion should be brought before TAC </a:t>
            </a:r>
            <a:r>
              <a:rPr lang="en-US" sz="1500" dirty="0" smtClean="0"/>
              <a:t>for a recommendation during the September 29</a:t>
            </a:r>
            <a:r>
              <a:rPr lang="en-US" sz="1500" baseline="30000" dirty="0" smtClean="0"/>
              <a:t>th</a:t>
            </a:r>
            <a:r>
              <a:rPr lang="en-US" sz="1500" dirty="0" smtClean="0"/>
              <a:t> meeting.   </a:t>
            </a:r>
            <a:endParaRPr lang="en-US" sz="1500" dirty="0"/>
          </a:p>
          <a:p>
            <a:r>
              <a:rPr lang="en-US" sz="2400" dirty="0"/>
              <a:t>Other Binding </a:t>
            </a:r>
            <a:r>
              <a:rPr lang="en-US" sz="2400" dirty="0" smtClean="0"/>
              <a:t>Documents Discussion</a:t>
            </a:r>
            <a:endParaRPr lang="en-US" sz="2400" dirty="0"/>
          </a:p>
          <a:p>
            <a:pPr lvl="1"/>
            <a:r>
              <a:rPr lang="en-US" sz="1800" dirty="0"/>
              <a:t>ERCOT thought </a:t>
            </a:r>
            <a:r>
              <a:rPr lang="en-US" sz="1800" dirty="0" smtClean="0"/>
              <a:t>placing </a:t>
            </a:r>
            <a:r>
              <a:rPr lang="en-US" sz="1800" dirty="0" smtClean="0"/>
              <a:t>these </a:t>
            </a:r>
            <a:r>
              <a:rPr lang="en-US" sz="1800" dirty="0"/>
              <a:t>forms into an appendix document would be better, but ERCOT would like </a:t>
            </a:r>
            <a:r>
              <a:rPr lang="en-US" sz="1800" dirty="0" smtClean="0"/>
              <a:t>TAC and the market’s </a:t>
            </a:r>
            <a:r>
              <a:rPr lang="en-US" sz="1800" dirty="0" smtClean="0"/>
              <a:t>input.  </a:t>
            </a:r>
            <a:endParaRPr lang="en-US" sz="1800" dirty="0" smtClean="0"/>
          </a:p>
          <a:p>
            <a:r>
              <a:rPr lang="en-US" sz="2400" dirty="0" smtClean="0"/>
              <a:t>Reviewed TAC’s Open </a:t>
            </a:r>
            <a:r>
              <a:rPr lang="en-US" sz="2400" dirty="0"/>
              <a:t>Action </a:t>
            </a:r>
            <a:r>
              <a:rPr lang="en-US" sz="2400" dirty="0" smtClean="0"/>
              <a:t>Items:</a:t>
            </a:r>
          </a:p>
          <a:p>
            <a:pPr lvl="1"/>
            <a:r>
              <a:rPr lang="en-US" sz="2000" dirty="0"/>
              <a:t>Agreed to clean up for now and bring to </a:t>
            </a:r>
            <a:r>
              <a:rPr lang="en-US" sz="2000" dirty="0" smtClean="0"/>
              <a:t>TAC’s September 29</a:t>
            </a:r>
            <a:r>
              <a:rPr lang="en-US" sz="2000" baseline="30000" dirty="0" smtClean="0"/>
              <a:t>th</a:t>
            </a:r>
            <a:r>
              <a:rPr lang="en-US" sz="2000" dirty="0" smtClean="0"/>
              <a:t> meeting a discussion pertaining to what </a:t>
            </a:r>
            <a:r>
              <a:rPr lang="en-US" sz="2000" dirty="0"/>
              <a:t>should be </a:t>
            </a:r>
            <a:r>
              <a:rPr lang="en-US" sz="2000" dirty="0" smtClean="0"/>
              <a:t>excluded </a:t>
            </a:r>
            <a:r>
              <a:rPr lang="en-US" sz="2000" dirty="0"/>
              <a:t>or </a:t>
            </a:r>
            <a:r>
              <a:rPr lang="en-US" sz="2000" dirty="0" smtClean="0"/>
              <a:t>included in the Open </a:t>
            </a:r>
            <a:r>
              <a:rPr lang="en-US" sz="2000" dirty="0"/>
              <a:t>Action </a:t>
            </a:r>
            <a:r>
              <a:rPr lang="en-US" sz="2000" dirty="0" smtClean="0"/>
              <a:t>Items list going forward?  </a:t>
            </a:r>
            <a:endParaRPr lang="en-US" sz="2200" dirty="0"/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C0BEAA-A2CC-47F6-B009-323A7457549B}" type="slidenum">
              <a:rPr lang="en-US" smtClean="0"/>
              <a:t>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n-US" dirty="0" smtClean="0"/>
              <a:t>TAC Structural Review to RMS 9/13/16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5616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C0BEAA-A2CC-47F6-B009-323A7457549B}" type="slidenum">
              <a:rPr lang="en-US" smtClean="0"/>
              <a:t>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n-US" dirty="0" smtClean="0"/>
              <a:t>TAC Structural Review to RMS 9/13/16 </a:t>
            </a:r>
            <a:endParaRPr lang="en-US" dirty="0"/>
          </a:p>
        </p:txBody>
      </p:sp>
      <p:pic>
        <p:nvPicPr>
          <p:cNvPr id="2050" name="Picture 2" descr="C:\Users\00015621\AppData\Local\Microsoft\Windows\Temporary Internet Files\Content.IE5\M2YDF2H6\passe-compose-ou-imparfait-grammaire-bdf-19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1752600"/>
            <a:ext cx="7086600" cy="4102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89251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102</TotalTime>
  <Words>596</Words>
  <Application>Microsoft Office PowerPoint</Application>
  <PresentationFormat>On-screen Show (4:3)</PresentationFormat>
  <Paragraphs>57</Paragraphs>
  <Slides>7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9" baseType="lpstr">
      <vt:lpstr>Flow</vt:lpstr>
      <vt:lpstr>Worksheet</vt:lpstr>
      <vt:lpstr>TAC/TAC Subcommittee Structural Review </vt:lpstr>
      <vt:lpstr>Alignment of TAC Goals and supporting Approved Revision Requests</vt:lpstr>
      <vt:lpstr>TAC Subcommittee Structural Review</vt:lpstr>
      <vt:lpstr>TAC Subcommittee Structural Review</vt:lpstr>
      <vt:lpstr>TAC Subcommittee Structural Review</vt:lpstr>
      <vt:lpstr>TAC Subcommittee Structural Review</vt:lpstr>
      <vt:lpstr>Questions </vt:lpstr>
    </vt:vector>
  </TitlesOfParts>
  <Company>CenterPoint Energy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TAC/TAC Subcommittee Structural Review </dc:title>
  <dc:creator>Kathy Scott</dc:creator>
  <cp:lastModifiedBy>Kathy Scott </cp:lastModifiedBy>
  <cp:revision>13</cp:revision>
  <dcterms:created xsi:type="dcterms:W3CDTF">2016-09-02T03:21:05Z</dcterms:created>
  <dcterms:modified xsi:type="dcterms:W3CDTF">2016-09-07T03:53:42Z</dcterms:modified>
</cp:coreProperties>
</file>