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00337-8DD2-4242-8BB7-CBF2D6BBBC62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5C15F-E6D8-4BB2-81C8-9DFF3E928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7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736D-AEDF-46C9-AEDF-EB5618DC4631}" type="datetime1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9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55C24-E9C3-4F91-9CC3-D0DE47E079F0}" type="datetime1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17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37B5-A05A-4475-84E2-D4F253AAB914}" type="datetime1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18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3473-0126-460C-9A38-49BB617C5D26}" type="datetime1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2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BCAC7-68AF-4DC2-8C46-22520D94A89B}" type="datetime1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2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1F69-7B6B-4E02-9404-881930FF5069}" type="datetime1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F76-0A79-443C-AE3E-228A060D157A}" type="datetime1">
              <a:rPr lang="en-US" smtClean="0"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0840-B8F8-4568-93AD-749ACB9479FE}" type="datetime1">
              <a:rPr lang="en-US" smtClean="0"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2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66B0D-AEB0-4026-936C-1BAC13B157E2}" type="datetime1">
              <a:rPr lang="en-US" smtClean="0"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4201-CC25-459F-9694-3473FDBD3C3D}" type="datetime1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0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666CC-4717-4186-B633-AB9C0B400B19}" type="datetime1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1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4E6AA-1660-4746-ACDB-12C3A09060AD}" type="datetime1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C0C5B-DFEA-4F3B-8E14-C189CC7AE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3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143000"/>
            <a:ext cx="8763000" cy="2743199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/>
              <a:t>September 13, 2016</a:t>
            </a:r>
            <a:br>
              <a:rPr lang="en-US" sz="3000" dirty="0" smtClean="0"/>
            </a:br>
            <a:r>
              <a:rPr lang="en-US" sz="1100" b="1" dirty="0" smtClean="0"/>
              <a:t/>
            </a:r>
            <a:br>
              <a:rPr lang="en-US" sz="1100" b="1" dirty="0" smtClean="0"/>
            </a:br>
            <a:r>
              <a:rPr lang="en-US" sz="4000" b="1" dirty="0" smtClean="0"/>
              <a:t>Preliminary </a:t>
            </a:r>
            <a:r>
              <a:rPr lang="en-US" sz="4000" b="1" dirty="0"/>
              <a:t>Discussion: </a:t>
            </a: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en-US" sz="3600" i="1" dirty="0" smtClean="0"/>
              <a:t>Market </a:t>
            </a:r>
            <a:r>
              <a:rPr lang="en-US" sz="3600" i="1" dirty="0"/>
              <a:t>Notice </a:t>
            </a:r>
            <a:r>
              <a:rPr lang="en-US" sz="3600" i="1" dirty="0" smtClean="0"/>
              <a:t>Request, TDSP </a:t>
            </a:r>
            <a:r>
              <a:rPr lang="en-US" sz="3600" i="1" dirty="0"/>
              <a:t>Rate Rider and </a:t>
            </a:r>
            <a:r>
              <a:rPr lang="en-US" sz="3600" i="1" dirty="0" smtClean="0"/>
              <a:t>DSC Revisions</a:t>
            </a: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Rebecca Reed Zerwas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3810000"/>
            <a:ext cx="86106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27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Market Notice Request, TDSP Rate Rider and DSC Revisions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Request: </a:t>
            </a:r>
          </a:p>
          <a:p>
            <a:pPr lvl="1"/>
            <a:r>
              <a:rPr lang="en-US" dirty="0" smtClean="0"/>
              <a:t>Standardized Market </a:t>
            </a:r>
            <a:r>
              <a:rPr lang="en-US" dirty="0" smtClean="0"/>
              <a:t>Participant (TDSP) generated notice for revisions to rate schedules including delivery system charges and discretionary service charges</a:t>
            </a:r>
          </a:p>
          <a:p>
            <a:pPr lvl="1"/>
            <a:r>
              <a:rPr lang="en-US" dirty="0" smtClean="0"/>
              <a:t>Standardized notice format</a:t>
            </a:r>
          </a:p>
          <a:p>
            <a:pPr lvl="1"/>
            <a:r>
              <a:rPr lang="en-US" dirty="0" smtClean="0"/>
              <a:t>Standardized attachment </a:t>
            </a:r>
            <a:r>
              <a:rPr lang="en-US" dirty="0" smtClean="0"/>
              <a:t>Excel format</a:t>
            </a:r>
            <a:endParaRPr lang="en-US" dirty="0" smtClean="0"/>
          </a:p>
          <a:p>
            <a:pPr lvl="1"/>
            <a:r>
              <a:rPr lang="en-US" dirty="0" smtClean="0"/>
              <a:t>Standardized information including:</a:t>
            </a:r>
          </a:p>
          <a:p>
            <a:pPr lvl="2"/>
            <a:r>
              <a:rPr lang="en-US" dirty="0" smtClean="0"/>
              <a:t>PUCT Docket</a:t>
            </a:r>
          </a:p>
          <a:p>
            <a:pPr lvl="2"/>
            <a:r>
              <a:rPr lang="en-US" dirty="0" smtClean="0"/>
              <a:t>SAC04 Code</a:t>
            </a:r>
          </a:p>
          <a:p>
            <a:pPr lvl="2"/>
            <a:r>
              <a:rPr lang="en-US" dirty="0" smtClean="0"/>
              <a:t>Description</a:t>
            </a:r>
          </a:p>
          <a:p>
            <a:pPr lvl="2"/>
            <a:r>
              <a:rPr lang="en-US" dirty="0" smtClean="0"/>
              <a:t>Rate Information</a:t>
            </a:r>
          </a:p>
          <a:p>
            <a:pPr lvl="2"/>
            <a:r>
              <a:rPr lang="en-US" dirty="0" smtClean="0"/>
              <a:t>Effective Date </a:t>
            </a:r>
          </a:p>
          <a:p>
            <a:pPr lvl="2"/>
            <a:r>
              <a:rPr lang="en-US" dirty="0" smtClean="0"/>
              <a:t>Expiration Date (if applicable)</a:t>
            </a:r>
          </a:p>
          <a:p>
            <a:pPr lvl="2"/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1295400"/>
            <a:ext cx="86106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Example: Current </a:t>
            </a:r>
            <a:r>
              <a:rPr lang="en-US" sz="3600" dirty="0" smtClean="0"/>
              <a:t>Notice (AEP TCRF)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2"/>
          </a:xfrm>
        </p:spPr>
        <p:txBody>
          <a:bodyPr/>
          <a:lstStyle/>
          <a:p>
            <a:pPr algn="ctr"/>
            <a:r>
              <a:rPr lang="en-US" b="0" dirty="0" smtClean="0"/>
              <a:t>Notice to RMS Listserv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041775" cy="639762"/>
          </a:xfrm>
        </p:spPr>
        <p:txBody>
          <a:bodyPr/>
          <a:lstStyle/>
          <a:p>
            <a:pPr algn="ctr"/>
            <a:r>
              <a:rPr lang="en-US" b="0" dirty="0" smtClean="0"/>
              <a:t>Copy of Clean Tariff Sheet</a:t>
            </a:r>
            <a:endParaRPr lang="en-US" b="0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363" y="2209800"/>
            <a:ext cx="3498274" cy="3951288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3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1295400"/>
            <a:ext cx="86106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" y="1981200"/>
            <a:ext cx="4066374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648200" y="1981200"/>
            <a:ext cx="40386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33600"/>
            <a:ext cx="3809999" cy="441960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945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Proposed: Standardized Excel Format</a:t>
            </a:r>
            <a:endParaRPr lang="en-US" sz="32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963660"/>
              </p:ext>
            </p:extLst>
          </p:nvPr>
        </p:nvGraphicFramePr>
        <p:xfrm>
          <a:off x="152399" y="2133599"/>
          <a:ext cx="8839202" cy="3352800"/>
        </p:xfrm>
        <a:graphic>
          <a:graphicData uri="http://schemas.openxmlformats.org/drawingml/2006/table">
            <a:tbl>
              <a:tblPr/>
              <a:tblGrid>
                <a:gridCol w="381048"/>
                <a:gridCol w="703473"/>
                <a:gridCol w="703473"/>
                <a:gridCol w="1384960"/>
                <a:gridCol w="703473"/>
                <a:gridCol w="791406"/>
                <a:gridCol w="945290"/>
                <a:gridCol w="696144"/>
                <a:gridCol w="439670"/>
                <a:gridCol w="544092"/>
                <a:gridCol w="718128"/>
                <a:gridCol w="828045"/>
              </a:tblGrid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TDSP</a:t>
                      </a:r>
                    </a:p>
                  </a:txBody>
                  <a:tcPr marL="5118" marR="5118" marT="51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DOCKET_ID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SAC04 Code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Description 810_02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Tariff Description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TDSP Rate Class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TDSP Rate Class (Subclass)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RATE_VALUE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UNIT_ID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Effective Date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Expiration Date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COMMENTS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AEP TCC</a:t>
                      </a:r>
                    </a:p>
                  </a:txBody>
                  <a:tcPr marL="46061" marR="5118" marT="51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45998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TRN002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Transmission Cost Recovery Factor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Rider TCRF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Residential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0.009004 </a:t>
                      </a:r>
                    </a:p>
                  </a:txBody>
                  <a:tcPr marL="5118" marR="46061" marT="51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$/kWh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9/1/2016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12/31/9999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AEP TCC</a:t>
                      </a:r>
                    </a:p>
                  </a:txBody>
                  <a:tcPr marL="46061" marR="5118" marT="51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45998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TRN002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Transmission Cost Recovery Factor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Rider TCRF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Secondary ≤ 10 kW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0.004085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$/kWh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9/1/2016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12/31/9999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AEP TCC</a:t>
                      </a:r>
                    </a:p>
                  </a:txBody>
                  <a:tcPr marL="46061" marR="5118" marT="51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45998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TRN002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Transmission Cost Recovery Factor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Rider TCRF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Secondary &gt; 10 kW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IDR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1.883427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$/kW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9/1/2016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12/31/9999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AEP TCC</a:t>
                      </a:r>
                    </a:p>
                  </a:txBody>
                  <a:tcPr marL="46061" marR="5118" marT="51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45998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TRN002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Transmission Cost Recovery Factor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Rider TCRF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Secondary &gt; 10 kW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 IDR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1.94021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$/NCPkW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9/1/2016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12/31/9999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AEP TCC</a:t>
                      </a:r>
                    </a:p>
                  </a:txBody>
                  <a:tcPr marL="46061" marR="5118" marT="51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45998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TRN002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Transmission Cost Recovery Factor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Rider TCRF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Primary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IDR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3.104608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$/kW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9/1/2016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12/31/9999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AEP TCC</a:t>
                      </a:r>
                    </a:p>
                  </a:txBody>
                  <a:tcPr marL="46061" marR="5118" marT="51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45998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TRN002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Transmission Cost Recovery Factor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Rider TCRF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Primary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 IDR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2.861318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$/NCPkW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9/1/2016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12/31/9999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AEP TCC</a:t>
                      </a:r>
                    </a:p>
                  </a:txBody>
                  <a:tcPr marL="46061" marR="5118" marT="51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45998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TRN002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Transmission Cost Recovery Factor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Rider TCRF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Transmission</a:t>
                      </a:r>
                    </a:p>
                  </a:txBody>
                  <a:tcPr marL="46061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2.175719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$/kW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9/1/2016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12/31/9999</a:t>
                      </a:r>
                    </a:p>
                  </a:txBody>
                  <a:tcPr marL="5118" marR="46061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18" marR="5118" marT="51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228600" y="1295400"/>
            <a:ext cx="86106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4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0C5B-DFEA-4F3B-8E14-C189CC7AE69E}" type="slidenum">
              <a:rPr lang="en-US" smtClean="0"/>
              <a:t>5</a:t>
            </a:fld>
            <a:endParaRPr lang="en-US"/>
          </a:p>
        </p:txBody>
      </p:sp>
      <p:pic>
        <p:nvPicPr>
          <p:cNvPr id="1027" name="Picture 3" descr="C:\Users\rreed2\AppData\Local\Microsoft\Windows\Temporary Internet Files\Content.IE5\RLZ1UVF5\purzen-Icon-with-question-mar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662363" cy="3662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431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245</Words>
  <Application>Microsoft Office PowerPoint</Application>
  <PresentationFormat>On-screen Show (4:3)</PresentationFormat>
  <Paragraphs>120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September 13, 2016  Preliminary Discussion:  Market Notice Request, TDSP Rate Rider and DSC Revisions</vt:lpstr>
      <vt:lpstr>Market Notice Request, TDSP Rate Rider and DSC Revisions</vt:lpstr>
      <vt:lpstr>Example: Current Notice (AEP TCRF)</vt:lpstr>
      <vt:lpstr>Proposed: Standardized Excel Format</vt:lpstr>
      <vt:lpstr>Questions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Discussion: Market Notice Request</dc:title>
  <dc:creator>Zerwas (Reed), Rebecca</dc:creator>
  <cp:lastModifiedBy>Zerwas (Reed), Rebecca</cp:lastModifiedBy>
  <cp:revision>14</cp:revision>
  <dcterms:created xsi:type="dcterms:W3CDTF">2016-09-09T17:21:31Z</dcterms:created>
  <dcterms:modified xsi:type="dcterms:W3CDTF">2016-09-09T21:48:29Z</dcterms:modified>
</cp:coreProperties>
</file>