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0"/>
  </p:notesMasterIdLst>
  <p:handoutMasterIdLst>
    <p:handoutMasterId r:id="rId11"/>
  </p:handoutMasterIdLst>
  <p:sldIdLst>
    <p:sldId id="260" r:id="rId7"/>
    <p:sldId id="257" r:id="rId8"/>
    <p:sldId id="263" r:id="rId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45" autoAdjust="0"/>
    <p:restoredTop sz="94660"/>
  </p:normalViewPr>
  <p:slideViewPr>
    <p:cSldViewPr showGuides="1">
      <p:cViewPr varScale="1">
        <p:scale>
          <a:sx n="92" d="100"/>
          <a:sy n="92" d="100"/>
        </p:scale>
        <p:origin x="1698" y="8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9/9/2016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9/9/2016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9867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ERCOT Public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ERCOT Public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ERCOT Public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1981200"/>
            <a:ext cx="564603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Information Technology Report</a:t>
            </a:r>
            <a:endParaRPr lang="en-US" dirty="0" smtClean="0"/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 smtClean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 smtClean="0">
                <a:solidFill>
                  <a:srgbClr val="000000"/>
                </a:solidFill>
                <a:latin typeface="Arial Black" pitchFamily="34" charset="0"/>
              </a:rPr>
              <a:t>Dave </a:t>
            </a: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Pagliai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Manager, IT Support Services</a:t>
            </a:r>
          </a:p>
          <a:p>
            <a:endParaRPr lang="en-US" dirty="0" smtClean="0"/>
          </a:p>
          <a:p>
            <a:endParaRPr lang="en-US" dirty="0"/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ERCOT </a:t>
            </a:r>
            <a:r>
              <a:rPr lang="en-US" b="1" dirty="0" smtClean="0">
                <a:solidFill>
                  <a:srgbClr val="000000"/>
                </a:solidFill>
              </a:rPr>
              <a:t>Public</a:t>
            </a:r>
          </a:p>
          <a:p>
            <a:pPr lvl="0" defTabSz="457200"/>
            <a:r>
              <a:rPr lang="en-US" b="1" dirty="0" smtClean="0">
                <a:solidFill>
                  <a:srgbClr val="000000"/>
                </a:solidFill>
              </a:rPr>
              <a:t>September 2016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Incident Report Highlights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410200"/>
          </a:xfrm>
        </p:spPr>
        <p:txBody>
          <a:bodyPr/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endParaRPr lang="en-US" sz="1600" b="1" kern="0" dirty="0">
              <a:solidFill>
                <a:srgbClr val="000000"/>
              </a:solidFill>
            </a:endParaRPr>
          </a:p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r>
              <a:rPr lang="en-US" sz="1600" b="1" kern="0" dirty="0">
                <a:solidFill>
                  <a:srgbClr val="000000"/>
                </a:solidFill>
              </a:rPr>
              <a:t>Service Availability – </a:t>
            </a:r>
            <a:r>
              <a:rPr lang="en-US" sz="1600" b="1" kern="0" dirty="0" smtClean="0">
                <a:solidFill>
                  <a:srgbClr val="000000"/>
                </a:solidFill>
              </a:rPr>
              <a:t>August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Retail Market IT systems met all SLA targets</a:t>
            </a:r>
          </a:p>
          <a:p>
            <a:pPr marL="0" lvl="0" indent="0" eaLnBrk="0" fontAlgn="base" hangingPunct="0">
              <a:spcAft>
                <a:spcPct val="0"/>
              </a:spcAft>
              <a:buNone/>
            </a:pPr>
            <a:endParaRPr lang="en-US" sz="1600" b="1" kern="0" dirty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>
                <a:solidFill>
                  <a:srgbClr val="000000"/>
                </a:solidFill>
              </a:rPr>
              <a:t>Incidents &amp; Maintenance – </a:t>
            </a:r>
            <a:r>
              <a:rPr lang="en-US" sz="1600" b="1" kern="0" dirty="0" smtClean="0">
                <a:solidFill>
                  <a:srgbClr val="000000"/>
                </a:solidFill>
              </a:rPr>
              <a:t>August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08/14/16 </a:t>
            </a:r>
            <a:r>
              <a:rPr lang="en-US" sz="1600" dirty="0"/>
              <a:t>– Planned Maintenance </a:t>
            </a:r>
            <a:r>
              <a:rPr lang="en-US" sz="1600" dirty="0" smtClean="0"/>
              <a:t>(Site </a:t>
            </a:r>
            <a:r>
              <a:rPr lang="en-US" sz="1600" dirty="0"/>
              <a:t>Failover – Retail Processing, </a:t>
            </a:r>
            <a:r>
              <a:rPr lang="en-US" sz="1600" dirty="0" err="1" smtClean="0"/>
              <a:t>MarkeTrak</a:t>
            </a:r>
            <a:r>
              <a:rPr lang="en-US" sz="1600" dirty="0" smtClean="0"/>
              <a:t>, </a:t>
            </a:r>
            <a:r>
              <a:rPr lang="en-US" sz="1600" dirty="0" err="1" smtClean="0"/>
              <a:t>FindESIID</a:t>
            </a:r>
            <a:r>
              <a:rPr lang="en-US" sz="1600" dirty="0" smtClean="0"/>
              <a:t>, </a:t>
            </a:r>
            <a:r>
              <a:rPr lang="en-US" sz="1600" dirty="0" err="1" smtClean="0"/>
              <a:t>FindTransaction</a:t>
            </a:r>
            <a:r>
              <a:rPr lang="en-US" sz="1600" dirty="0" smtClean="0"/>
              <a:t>)</a:t>
            </a:r>
            <a:endParaRPr lang="en-US" sz="1600" dirty="0"/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kern="0" dirty="0" smtClean="0">
                <a:solidFill>
                  <a:srgbClr val="000000"/>
                </a:solidFill>
              </a:rPr>
              <a:t>08/16/16 – </a:t>
            </a:r>
            <a:r>
              <a:rPr lang="en-US" sz="1600" kern="0" dirty="0" err="1" smtClean="0">
                <a:solidFill>
                  <a:srgbClr val="000000"/>
                </a:solidFill>
              </a:rPr>
              <a:t>MarkeTrak</a:t>
            </a:r>
            <a:r>
              <a:rPr lang="en-US" sz="1600" kern="0" dirty="0" smtClean="0">
                <a:solidFill>
                  <a:srgbClr val="000000"/>
                </a:solidFill>
              </a:rPr>
              <a:t>, </a:t>
            </a:r>
            <a:r>
              <a:rPr lang="en-US" sz="1600" kern="0" dirty="0" err="1" smtClean="0">
                <a:solidFill>
                  <a:srgbClr val="000000"/>
                </a:solidFill>
              </a:rPr>
              <a:t>FindESIID</a:t>
            </a:r>
            <a:r>
              <a:rPr lang="en-US" sz="1600" kern="0" dirty="0" smtClean="0">
                <a:solidFill>
                  <a:srgbClr val="000000"/>
                </a:solidFill>
              </a:rPr>
              <a:t>, and </a:t>
            </a:r>
            <a:r>
              <a:rPr lang="en-US" sz="1600" kern="0" dirty="0" err="1" smtClean="0">
                <a:solidFill>
                  <a:srgbClr val="000000"/>
                </a:solidFill>
              </a:rPr>
              <a:t>FindTransaction</a:t>
            </a:r>
            <a:r>
              <a:rPr lang="en-US" sz="1600" kern="0" dirty="0" smtClean="0">
                <a:solidFill>
                  <a:srgbClr val="000000"/>
                </a:solidFill>
              </a:rPr>
              <a:t> issue</a:t>
            </a:r>
          </a:p>
          <a:p>
            <a:pPr lvl="2" eaLnBrk="0" fontAlgn="base" hangingPunct="0"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sz="1400" kern="0" dirty="0" smtClean="0">
                <a:solidFill>
                  <a:srgbClr val="000000"/>
                </a:solidFill>
              </a:rPr>
              <a:t>From 10:15 AM to 11:40 AM </a:t>
            </a:r>
            <a:r>
              <a:rPr lang="en-US" sz="1400" kern="0" dirty="0" err="1" smtClean="0">
                <a:solidFill>
                  <a:srgbClr val="000000"/>
                </a:solidFill>
              </a:rPr>
              <a:t>MarkeTrak</a:t>
            </a:r>
            <a:r>
              <a:rPr lang="en-US" sz="1400" kern="0" dirty="0" smtClean="0">
                <a:solidFill>
                  <a:srgbClr val="000000"/>
                </a:solidFill>
              </a:rPr>
              <a:t>, </a:t>
            </a:r>
            <a:r>
              <a:rPr lang="en-US" sz="1400" kern="0" dirty="0" err="1" smtClean="0">
                <a:solidFill>
                  <a:srgbClr val="000000"/>
                </a:solidFill>
              </a:rPr>
              <a:t>FindESIID</a:t>
            </a:r>
            <a:r>
              <a:rPr lang="en-US" sz="1400" kern="0" dirty="0" smtClean="0">
                <a:solidFill>
                  <a:srgbClr val="000000"/>
                </a:solidFill>
              </a:rPr>
              <a:t>, and </a:t>
            </a:r>
            <a:r>
              <a:rPr lang="en-US" sz="1400" kern="0" dirty="0" err="1" smtClean="0">
                <a:solidFill>
                  <a:srgbClr val="000000"/>
                </a:solidFill>
              </a:rPr>
              <a:t>FindTransaction</a:t>
            </a:r>
            <a:r>
              <a:rPr lang="en-US" sz="1400" kern="0" dirty="0" smtClean="0">
                <a:solidFill>
                  <a:srgbClr val="000000"/>
                </a:solidFill>
              </a:rPr>
              <a:t> were degraded or unavailable</a:t>
            </a:r>
          </a:p>
          <a:p>
            <a:pPr lvl="2" eaLnBrk="0" fontAlgn="base" hangingPunct="0"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sz="1400" kern="0" dirty="0" smtClean="0">
                <a:solidFill>
                  <a:srgbClr val="000000"/>
                </a:solidFill>
              </a:rPr>
              <a:t>Retail Transaction processing was not impacted</a:t>
            </a:r>
          </a:p>
          <a:p>
            <a:pPr lvl="2" eaLnBrk="0" fontAlgn="base" hangingPunct="0"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sz="1400" kern="0" dirty="0" smtClean="0">
                <a:solidFill>
                  <a:srgbClr val="000000"/>
                </a:solidFill>
              </a:rPr>
              <a:t>Root cause was a server memory issue</a:t>
            </a: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kern="0" dirty="0" smtClean="0">
                <a:solidFill>
                  <a:srgbClr val="000000"/>
                </a:solidFill>
              </a:rPr>
              <a:t>08/24/16 </a:t>
            </a:r>
            <a:r>
              <a:rPr lang="en-US" sz="1600" kern="0" dirty="0">
                <a:solidFill>
                  <a:srgbClr val="000000"/>
                </a:solidFill>
              </a:rPr>
              <a:t>– </a:t>
            </a:r>
            <a:r>
              <a:rPr lang="en-US" sz="1600" kern="0" dirty="0" err="1">
                <a:solidFill>
                  <a:srgbClr val="000000"/>
                </a:solidFill>
              </a:rPr>
              <a:t>MarkeTrak</a:t>
            </a:r>
            <a:r>
              <a:rPr lang="en-US" sz="1600" kern="0" dirty="0">
                <a:solidFill>
                  <a:srgbClr val="000000"/>
                </a:solidFill>
              </a:rPr>
              <a:t>, </a:t>
            </a:r>
            <a:r>
              <a:rPr lang="en-US" sz="1600" kern="0" dirty="0" smtClean="0">
                <a:solidFill>
                  <a:srgbClr val="000000"/>
                </a:solidFill>
              </a:rPr>
              <a:t>Retail MIS (</a:t>
            </a:r>
            <a:r>
              <a:rPr lang="en-US" sz="1600" kern="0" dirty="0" err="1" smtClean="0">
                <a:solidFill>
                  <a:srgbClr val="000000"/>
                </a:solidFill>
              </a:rPr>
              <a:t>FindESIID</a:t>
            </a:r>
            <a:r>
              <a:rPr lang="en-US" sz="1600" kern="0" dirty="0">
                <a:solidFill>
                  <a:srgbClr val="000000"/>
                </a:solidFill>
              </a:rPr>
              <a:t>, and </a:t>
            </a:r>
            <a:r>
              <a:rPr lang="en-US" sz="1600" kern="0" dirty="0" err="1" smtClean="0">
                <a:solidFill>
                  <a:srgbClr val="000000"/>
                </a:solidFill>
              </a:rPr>
              <a:t>FindTransaction</a:t>
            </a:r>
            <a:r>
              <a:rPr lang="en-US" sz="1600" kern="0" dirty="0" smtClean="0">
                <a:solidFill>
                  <a:srgbClr val="000000"/>
                </a:solidFill>
              </a:rPr>
              <a:t>) </a:t>
            </a:r>
            <a:r>
              <a:rPr lang="en-US" sz="1600" kern="0" dirty="0">
                <a:solidFill>
                  <a:srgbClr val="000000"/>
                </a:solidFill>
              </a:rPr>
              <a:t>issue</a:t>
            </a:r>
          </a:p>
          <a:p>
            <a:pPr lvl="2" eaLnBrk="0" fontAlgn="base" hangingPunct="0"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sz="1400" kern="0" dirty="0">
                <a:solidFill>
                  <a:srgbClr val="000000"/>
                </a:solidFill>
              </a:rPr>
              <a:t>From </a:t>
            </a:r>
            <a:r>
              <a:rPr lang="en-US" sz="1400" kern="0" dirty="0" smtClean="0">
                <a:solidFill>
                  <a:srgbClr val="000000"/>
                </a:solidFill>
              </a:rPr>
              <a:t>03:46 PM to 03:55 PM </a:t>
            </a:r>
            <a:r>
              <a:rPr lang="en-US" sz="1400" kern="0" dirty="0" err="1" smtClean="0">
                <a:solidFill>
                  <a:srgbClr val="000000"/>
                </a:solidFill>
              </a:rPr>
              <a:t>MarkeTrak</a:t>
            </a:r>
            <a:r>
              <a:rPr lang="en-US" sz="1400" kern="0" dirty="0" smtClean="0">
                <a:solidFill>
                  <a:srgbClr val="000000"/>
                </a:solidFill>
              </a:rPr>
              <a:t> and Retail MIS (</a:t>
            </a:r>
            <a:r>
              <a:rPr lang="en-US" sz="1400" kern="0" dirty="0" err="1" smtClean="0">
                <a:solidFill>
                  <a:srgbClr val="000000"/>
                </a:solidFill>
              </a:rPr>
              <a:t>FindESIID</a:t>
            </a:r>
            <a:r>
              <a:rPr lang="en-US" sz="1400" kern="0" dirty="0">
                <a:solidFill>
                  <a:srgbClr val="000000"/>
                </a:solidFill>
              </a:rPr>
              <a:t>, and </a:t>
            </a:r>
            <a:r>
              <a:rPr lang="en-US" sz="1400" kern="0" dirty="0" err="1" smtClean="0">
                <a:solidFill>
                  <a:srgbClr val="000000"/>
                </a:solidFill>
              </a:rPr>
              <a:t>FindTransaction</a:t>
            </a:r>
            <a:r>
              <a:rPr lang="en-US" sz="1400" kern="0" dirty="0" smtClean="0">
                <a:solidFill>
                  <a:srgbClr val="000000"/>
                </a:solidFill>
              </a:rPr>
              <a:t>) </a:t>
            </a:r>
            <a:r>
              <a:rPr lang="en-US" sz="1400" kern="0" dirty="0">
                <a:solidFill>
                  <a:srgbClr val="000000"/>
                </a:solidFill>
              </a:rPr>
              <a:t>were </a:t>
            </a:r>
            <a:r>
              <a:rPr lang="en-US" sz="1400" kern="0" dirty="0" smtClean="0">
                <a:solidFill>
                  <a:srgbClr val="000000"/>
                </a:solidFill>
              </a:rPr>
              <a:t>unavailable</a:t>
            </a:r>
            <a:endParaRPr lang="en-US" sz="1400" kern="0" dirty="0">
              <a:solidFill>
                <a:srgbClr val="000000"/>
              </a:solidFill>
            </a:endParaRPr>
          </a:p>
          <a:p>
            <a:pPr lvl="2" eaLnBrk="0" fontAlgn="base" hangingPunct="0"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sz="1400" kern="0" dirty="0">
                <a:solidFill>
                  <a:srgbClr val="000000"/>
                </a:solidFill>
              </a:rPr>
              <a:t>Retail Transaction processing was not impacted</a:t>
            </a:r>
          </a:p>
          <a:p>
            <a:pPr lvl="2" eaLnBrk="0" fontAlgn="base" hangingPunct="0"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sz="1400" kern="0" dirty="0">
                <a:solidFill>
                  <a:srgbClr val="000000"/>
                </a:solidFill>
              </a:rPr>
              <a:t>Root cause was </a:t>
            </a:r>
            <a:r>
              <a:rPr lang="en-US" sz="1400" kern="0" dirty="0" smtClean="0">
                <a:solidFill>
                  <a:srgbClr val="000000"/>
                </a:solidFill>
              </a:rPr>
              <a:t>unplanned maintenance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Font typeface="Courier New" panose="02070309020205020404" pitchFamily="49" charset="0"/>
              <a:buChar char="o"/>
            </a:pPr>
            <a:endParaRPr lang="en-US" sz="1800" kern="0" dirty="0" smtClean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MarkeTrak Performance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04800" y="1447800"/>
            <a:ext cx="8534400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588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purl.org/dc/terms/"/>
    <ds:schemaRef ds:uri="http://schemas.microsoft.com/office/2006/metadata/properties"/>
    <ds:schemaRef ds:uri="http://schemas.microsoft.com/office/2006/documentManagement/types"/>
    <ds:schemaRef ds:uri="c34af464-7aa1-4edd-9be4-83dffc1cb926"/>
    <ds:schemaRef ds:uri="http://www.w3.org/XML/1998/namespace"/>
    <ds:schemaRef ds:uri="http://purl.org/dc/elements/1.1/"/>
    <ds:schemaRef ds:uri="http://purl.org/dc/dcmitype/"/>
    <ds:schemaRef ds:uri="http://schemas.microsoft.com/office/infopath/2007/PartnerControls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02D59BFD-3285-42FC-81D0-65AF7FBCF5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319</TotalTime>
  <Words>137</Words>
  <Application>Microsoft Office PowerPoint</Application>
  <PresentationFormat>On-screen Show (4:3)</PresentationFormat>
  <Paragraphs>28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</vt:i4>
      </vt:variant>
    </vt:vector>
  </HeadingPairs>
  <TitlesOfParts>
    <vt:vector size="11" baseType="lpstr">
      <vt:lpstr>Arial</vt:lpstr>
      <vt:lpstr>Arial Black</vt:lpstr>
      <vt:lpstr>Calibri</vt:lpstr>
      <vt:lpstr>Courier New</vt:lpstr>
      <vt:lpstr>Wingdings</vt:lpstr>
      <vt:lpstr>1_Custom Design</vt:lpstr>
      <vt:lpstr>Office Theme</vt:lpstr>
      <vt:lpstr>Custom Design</vt:lpstr>
      <vt:lpstr>PowerPoint Presentation</vt:lpstr>
      <vt:lpstr>Incident Report Highlights</vt:lpstr>
      <vt:lpstr>MarkeTrak Performance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Pagliai, Dave</cp:lastModifiedBy>
  <cp:revision>40</cp:revision>
  <cp:lastPrinted>2016-01-21T20:53:15Z</cp:lastPrinted>
  <dcterms:created xsi:type="dcterms:W3CDTF">2016-01-21T15:20:31Z</dcterms:created>
  <dcterms:modified xsi:type="dcterms:W3CDTF">2016-09-09T22:18:40Z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</Properties>
</file>