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9"/>
  </p:notesMasterIdLst>
  <p:handoutMasterIdLst>
    <p:handoutMasterId r:id="rId10"/>
  </p:handoutMasterIdLst>
  <p:sldIdLst>
    <p:sldId id="274" r:id="rId7"/>
    <p:sldId id="275"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3" d="100"/>
          <a:sy n="103" d="100"/>
        </p:scale>
        <p:origin x="234" y="10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9/15/2016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9/15/2016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365918"/>
          </a:xfrm>
        </p:spPr>
        <p:txBody>
          <a:bodyPr/>
          <a:lstStyle/>
          <a:p>
            <a:r>
              <a:rPr lang="en-US" sz="1800" dirty="0" smtClean="0"/>
              <a:t>NPRRs</a:t>
            </a:r>
            <a:endParaRPr lang="en-US" sz="1800" dirty="0"/>
          </a:p>
        </p:txBody>
      </p:sp>
      <p:sp>
        <p:nvSpPr>
          <p:cNvPr id="3" name="Content Placeholder 2"/>
          <p:cNvSpPr>
            <a:spLocks noGrp="1"/>
          </p:cNvSpPr>
          <p:nvPr>
            <p:ph idx="1"/>
          </p:nvPr>
        </p:nvSpPr>
        <p:spPr>
          <a:xfrm>
            <a:off x="304800" y="457200"/>
            <a:ext cx="8534400" cy="5943600"/>
          </a:xfrm>
        </p:spPr>
        <p:txBody>
          <a:bodyPr/>
          <a:lstStyle/>
          <a:p>
            <a:endParaRPr lang="en-US" sz="1200" b="1" dirty="0" smtClean="0"/>
          </a:p>
          <a:p>
            <a:r>
              <a:rPr lang="en-US" sz="1200" b="1" dirty="0" smtClean="0"/>
              <a:t>783NPRR Revision </a:t>
            </a:r>
            <a:r>
              <a:rPr lang="en-US" sz="1200" b="1" dirty="0"/>
              <a:t>of Network Operations Model Consistency Audit Requirement.  </a:t>
            </a:r>
            <a:r>
              <a:rPr lang="en-US" sz="1200" dirty="0"/>
              <a:t>This Nodal Protocol Revision Request (NPRR) revises an outdated requirement for an independent audit to confirm consistency between ERCOT operations models, yet retains the underlying requirement of model consistency. </a:t>
            </a:r>
            <a:endParaRPr lang="en-US" sz="1200" dirty="0" smtClean="0"/>
          </a:p>
          <a:p>
            <a:r>
              <a:rPr lang="en-US" sz="1200" b="1" dirty="0" smtClean="0"/>
              <a:t>788NPRR </a:t>
            </a:r>
            <a:r>
              <a:rPr lang="en-US" sz="1200" b="1" dirty="0" smtClean="0"/>
              <a:t>RMR </a:t>
            </a:r>
            <a:r>
              <a:rPr lang="en-US" sz="1200" b="1" dirty="0"/>
              <a:t>Study Modifications.  </a:t>
            </a:r>
            <a:r>
              <a:rPr lang="en-US" sz="1200" dirty="0"/>
              <a:t>This Nodal Protocol Revision Request (NPRR) modifies the requirement for Reliability Must-Run (RMR) studies to use anticipated peaks. </a:t>
            </a:r>
            <a:endParaRPr lang="en-US" sz="1200" dirty="0" smtClean="0"/>
          </a:p>
          <a:p>
            <a:r>
              <a:rPr lang="en-US" sz="1200" b="1" dirty="0" smtClean="0"/>
              <a:t>790NPRR </a:t>
            </a:r>
            <a:r>
              <a:rPr lang="en-US" sz="1200" b="1" dirty="0"/>
              <a:t>Addition of Phase Angle Limits to the Network Operations Model.</a:t>
            </a:r>
            <a:r>
              <a:rPr lang="en-US" sz="1200" dirty="0"/>
              <a:t>  This Nodal Protocol Revision Request (NPRR) adds phase angle limitations to the ERCOT Network Operations Modeling process. </a:t>
            </a:r>
            <a:endParaRPr lang="en-US" sz="1200" dirty="0" smtClean="0"/>
          </a:p>
          <a:p>
            <a:r>
              <a:rPr lang="en-US" sz="1200" b="1" i="1" dirty="0" smtClean="0"/>
              <a:t>*791NPRR </a:t>
            </a:r>
            <a:r>
              <a:rPr lang="en-US" sz="1200" b="1" i="1" dirty="0"/>
              <a:t>Clarifications to IEL, MCE and Aggregate Amount Owed by Breaching Party.</a:t>
            </a:r>
            <a:r>
              <a:rPr lang="en-US" sz="1200" b="1" dirty="0"/>
              <a:t>  </a:t>
            </a:r>
            <a:r>
              <a:rPr lang="en-US" sz="1200" dirty="0"/>
              <a:t>This Nodal Protocol Revision Request (NPRR) revises the Initial Estimated Liability (IEL) description to clarify that for generation the IEL is based on estimated Qualified Scheduling Entity (QSE)-to-QSE energy sales; restores the IEL for traders, inadvertently omitted from NPRR741, Clarifications to TPE and EAL Credit Exposure Calculations, and originally defined in NPRR620, Collateral Requirements for Counter-Parties with No Load or Generation; corrects subscripts in the Minimum Current Exposure (MCE) formula that were inadvertently overwritten by NPRR743, Revision to MCE to Have a Floor For Load Exposure; modifies the RTQQNET and DARTNET in the gray boxed language for NPRR741 to match the current baseline Protocols; simplifies the MCE formula; and removes an obsolete reference to “Deferred Invoice Exposure.” </a:t>
            </a:r>
            <a:endParaRPr lang="en-US" sz="1200" dirty="0" smtClean="0"/>
          </a:p>
          <a:p>
            <a:r>
              <a:rPr lang="en-US" sz="1200" b="1" dirty="0" smtClean="0"/>
              <a:t>793NPRR </a:t>
            </a:r>
            <a:r>
              <a:rPr lang="en-US" sz="1200" b="1" dirty="0"/>
              <a:t>Clarifications to RMR RUC Commitment and Other RMR Cleanups.  </a:t>
            </a:r>
            <a:r>
              <a:rPr lang="en-US" sz="1200" dirty="0"/>
              <a:t>The purpose of this Nodal Protocol Revision Request (NPRR) is to: Introduce a process change that ensures Reliability Must-Run (RMR) Resources are not accidentally Reliability Unit Commitment (RUC) committed before other units; Bring RMR Settlement language in line with Board-approved NPRR442, Energy Offer Curve Requirement for Generation Resources Providing Reliability Must-Run Service; Clarify the operational practice that ERCOT will submit Energy Offer Curves for RMR Resources as opposed to Output Schedules; Clarify activities during the contracting and reimbursement process; Require RMR Unit owners to provide monthly updated budget information during the term of the RMR Agreement; Align with the shortened settlements timeline by requiring that actual cost and fuel data be submitted by the 16th day of the month following a given month to be timely for final; Make minor corrections to two RMR Settlement formulas so that they comport with the original intent and the current implementation; and Make other non-substantive revisions to clarify Protocol language for RMR Resources.  </a:t>
            </a:r>
            <a:endParaRPr lang="en-US" sz="1200" dirty="0" smtClean="0"/>
          </a:p>
          <a:p>
            <a:endParaRPr lang="en-US" sz="1200" b="1" dirty="0"/>
          </a:p>
          <a:p>
            <a:r>
              <a:rPr lang="en-US" sz="900" b="1" dirty="0" smtClean="0"/>
              <a:t>*desktop edit to the language (removing the extra ‘d=Operating day’ from grey-box</a:t>
            </a:r>
          </a:p>
        </p:txBody>
      </p:sp>
      <p:sp>
        <p:nvSpPr>
          <p:cNvPr id="4" name="Slide Number Placeholder 3"/>
          <p:cNvSpPr>
            <a:spLocks noGrp="1"/>
          </p:cNvSpPr>
          <p:nvPr>
            <p:ph type="sldNum" sz="quarter" idx="4"/>
          </p:nvPr>
        </p:nvSpPr>
        <p:spPr/>
        <p:txBody>
          <a:bodyPr/>
          <a:lstStyle/>
          <a:p>
            <a:fld id="{1D93BD3E-1E9A-4970-A6F7-E7AC52762E0C}" type="slidenum">
              <a:rPr lang="en-US" smtClean="0"/>
              <a:pPr/>
              <a:t>1</a:t>
            </a:fld>
            <a:endParaRPr lang="en-US"/>
          </a:p>
        </p:txBody>
      </p:sp>
    </p:spTree>
    <p:extLst>
      <p:ext uri="{BB962C8B-B14F-4D97-AF65-F5344CB8AC3E}">
        <p14:creationId xmlns:p14="http://schemas.microsoft.com/office/powerpoint/2010/main" val="2465387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442118"/>
          </a:xfrm>
        </p:spPr>
        <p:txBody>
          <a:bodyPr/>
          <a:lstStyle/>
          <a:p>
            <a:r>
              <a:rPr lang="en-US" sz="1800" dirty="0"/>
              <a:t>NPRRs</a:t>
            </a:r>
          </a:p>
        </p:txBody>
      </p:sp>
      <p:sp>
        <p:nvSpPr>
          <p:cNvPr id="3" name="Content Placeholder 2"/>
          <p:cNvSpPr>
            <a:spLocks noGrp="1"/>
          </p:cNvSpPr>
          <p:nvPr>
            <p:ph idx="1"/>
          </p:nvPr>
        </p:nvSpPr>
        <p:spPr>
          <a:xfrm>
            <a:off x="304800" y="685800"/>
            <a:ext cx="8534400" cy="5234233"/>
          </a:xfrm>
        </p:spPr>
        <p:txBody>
          <a:bodyPr/>
          <a:lstStyle/>
          <a:p>
            <a:r>
              <a:rPr lang="en-US" sz="1200" b="1" dirty="0" smtClean="0"/>
              <a:t>795NPRR</a:t>
            </a:r>
            <a:r>
              <a:rPr lang="en-US" sz="1200" dirty="0" smtClean="0"/>
              <a:t> </a:t>
            </a:r>
            <a:r>
              <a:rPr lang="en-US" sz="1200" b="1" dirty="0"/>
              <a:t>Provisions for Refunds of Capital Contributions Made in Connection with an RMR Agreement.</a:t>
            </a:r>
            <a:r>
              <a:rPr lang="en-US" sz="1200" dirty="0"/>
              <a:t>  This Nodal Protocol Revision Request (NPRR) creates a mechanism by which capital expenditures funded by ERCOT under a Reliability Must-Run (RMR) Agreement may be refunded subsequent to the termination of the RMR Agreement. If the Generation Resource returns to commercial operations, the refund is based on depreciated book value of the capitalized expenditures. Otherwise the refund is based on the salvage value associated with the capitalized expenditures. This is similar to refunds of capital contributions that may be required for capacity procured under the provisions of Section 6.5.1.1, ERCOT Control Area </a:t>
            </a:r>
            <a:r>
              <a:rPr lang="en-US" sz="1200" dirty="0" smtClean="0"/>
              <a:t>Authority</a:t>
            </a:r>
          </a:p>
          <a:p>
            <a:r>
              <a:rPr lang="en-US" sz="1200" b="1" dirty="0" smtClean="0"/>
              <a:t>797NPRR</a:t>
            </a:r>
            <a:r>
              <a:rPr lang="en-US" sz="1200" dirty="0" smtClean="0"/>
              <a:t> </a:t>
            </a:r>
            <a:r>
              <a:rPr lang="en-US" sz="1200" b="1" dirty="0"/>
              <a:t>Actual Load by Forecast Zone Report and Display.  </a:t>
            </a:r>
            <a:r>
              <a:rPr lang="en-US" sz="1200" dirty="0"/>
              <a:t>This Nodal Protocol Revision Request (NPRR) creates a new report and display for actual system Load by Forecast Zone, similar to the existing report and display for actual system Load by Weather Zone. </a:t>
            </a:r>
            <a:endParaRPr lang="en-US" sz="1200" dirty="0" smtClean="0"/>
          </a:p>
          <a:p>
            <a:r>
              <a:rPr lang="en-US" sz="1200" b="1" dirty="0" smtClean="0"/>
              <a:t>801NPRR</a:t>
            </a:r>
            <a:r>
              <a:rPr lang="en-US" sz="1200" dirty="0" smtClean="0"/>
              <a:t> </a:t>
            </a:r>
            <a:r>
              <a:rPr lang="en-US" sz="1200" b="1" dirty="0"/>
              <a:t>Non-Controllable Load Resource MW in PRC.  </a:t>
            </a:r>
            <a:r>
              <a:rPr lang="en-US" sz="1200" dirty="0"/>
              <a:t>This Nodal Protocol Revision Request (NPRR) revises the Physical Responsive Capability (PRC) calculation from including the Responsive Reserve (RRS) service MW responsibility from Load Resources controlled by high-set under frequency relays to including all MW from these Load Resources from their current output to their Low Power Consumption (LPC) capped at 150% of the Qualified Scheduling Entity’s (QSE’s) RRS responsibility from non-Controllable Load Resources.  </a:t>
            </a:r>
            <a:endParaRPr lang="en-US" sz="1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2520316068"/>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http://purl.org/dc/elements/1.1/"/>
    <ds:schemaRef ds:uri="http://purl.org/dc/dcmitype/"/>
    <ds:schemaRef ds:uri="c34af464-7aa1-4edd-9be4-83dffc1cb926"/>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232</TotalTime>
  <Words>29</Words>
  <Application>Microsoft Office PowerPoint</Application>
  <PresentationFormat>On-screen Show (4:3)</PresentationFormat>
  <Paragraphs>15</Paragraphs>
  <Slides>2</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vt:i4>
      </vt:variant>
    </vt:vector>
  </HeadingPairs>
  <TitlesOfParts>
    <vt:vector size="7" baseType="lpstr">
      <vt:lpstr>Arial</vt:lpstr>
      <vt:lpstr>Calibri</vt:lpstr>
      <vt:lpstr>1_Custom Design</vt:lpstr>
      <vt:lpstr>Office Theme</vt:lpstr>
      <vt:lpstr>Custom Design</vt:lpstr>
      <vt:lpstr>NPRRs</vt:lpstr>
      <vt:lpstr>NPRRs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Spells, Vanessa</cp:lastModifiedBy>
  <cp:revision>34</cp:revision>
  <cp:lastPrinted>2016-01-21T20:53:15Z</cp:lastPrinted>
  <dcterms:created xsi:type="dcterms:W3CDTF">2016-01-21T15:20:31Z</dcterms:created>
  <dcterms:modified xsi:type="dcterms:W3CDTF">2016-09-15T20:02:16Z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