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  <p:sldMasterId id="2147493467" r:id="rId5"/>
  </p:sldMasterIdLst>
  <p:notesMasterIdLst>
    <p:notesMasterId r:id="rId14"/>
  </p:notesMasterIdLst>
  <p:handoutMasterIdLst>
    <p:handoutMasterId r:id="rId15"/>
  </p:handoutMasterIdLst>
  <p:sldIdLst>
    <p:sldId id="260" r:id="rId6"/>
    <p:sldId id="263" r:id="rId7"/>
    <p:sldId id="268" r:id="rId8"/>
    <p:sldId id="269" r:id="rId9"/>
    <p:sldId id="290" r:id="rId10"/>
    <p:sldId id="292" r:id="rId11"/>
    <p:sldId id="294" r:id="rId12"/>
    <p:sldId id="293" r:id="rId13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1" autoAdjust="0"/>
    <p:restoredTop sz="94595" autoAdjust="0"/>
  </p:normalViewPr>
  <p:slideViewPr>
    <p:cSldViewPr snapToGrid="0" snapToObjects="1">
      <p:cViewPr varScale="1">
        <p:scale>
          <a:sx n="125" d="100"/>
          <a:sy n="125" d="100"/>
        </p:scale>
        <p:origin x="1230" y="90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 showGuides="1">
      <p:cViewPr varScale="1">
        <p:scale>
          <a:sx n="78" d="100"/>
          <a:sy n="78" d="100"/>
        </p:scale>
        <p:origin x="-2034" y="-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E495-51AC-4723-A7B4-B1B58AAC8C5A}" type="datetimeFigureOut">
              <a:rPr lang="en-US" smtClean="0"/>
              <a:t>8/5/2016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D1E90-E9C6-42A2-8EB7-24DAC221A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87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F52B9-7E6C-4146-83FC-76B5AB271E46}" type="datetimeFigureOut">
              <a:rPr lang="en-US" smtClean="0"/>
              <a:t>8/5/2016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B3D22-F502-4A52-A06E-717BD3D70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13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6587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AADDF4-2B1D-4776-9510-9D17F3C59C00}" type="slidenum">
              <a:rPr lang="en-US" smtClean="0"/>
              <a:pPr/>
              <a:t>5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62049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1474"/>
            <a:ext cx="3008313" cy="8921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71474"/>
            <a:ext cx="5111750" cy="55832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636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348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47625" y="0"/>
            <a:ext cx="923925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13" name="Picture 12"/>
          <p:cNvPicPr>
            <a:picLocks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pic>
        <p:nvPicPr>
          <p:cNvPr id="9" name="Picture 8" descr="ERCOT cmyk-01.pn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" y="6024691"/>
            <a:ext cx="817615" cy="346452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1085849" y="6010274"/>
            <a:ext cx="686752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50" b="1" dirty="0"/>
          </a:p>
          <a:p>
            <a:pPr algn="l"/>
            <a:r>
              <a:rPr lang="en-US" sz="1050" dirty="0" smtClean="0"/>
              <a:t>ERCOT</a:t>
            </a:r>
            <a:r>
              <a:rPr lang="en-US" sz="1050" baseline="0" dirty="0" smtClean="0"/>
              <a:t> Public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7" r:id="rId1"/>
    <p:sldLayoutId id="2147493458" r:id="rId2"/>
    <p:sldLayoutId id="2147493459" r:id="rId3"/>
    <p:sldLayoutId id="2147493460" r:id="rId4"/>
    <p:sldLayoutId id="2147493461" r:id="rId5"/>
    <p:sldLayoutId id="2147493462" r:id="rId6"/>
    <p:sldLayoutId id="2147493463" r:id="rId7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-168453"/>
            <a:ext cx="9144000" cy="721695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/>
          <p:cNvPicPr>
            <a:picLocks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  <p:sldLayoutId id="2147493475" r:id="rId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603250" y="1498064"/>
            <a:ext cx="7727950" cy="4600535"/>
            <a:chOff x="603250" y="546100"/>
            <a:chExt cx="7727950" cy="4600535"/>
          </a:xfrm>
        </p:grpSpPr>
        <p:pic>
          <p:nvPicPr>
            <p:cNvPr id="9" name="Picture 8" descr="ERCOT cmyk-01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3250" y="546100"/>
              <a:ext cx="2457704" cy="104140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787400" y="2130425"/>
              <a:ext cx="7543800" cy="30162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/>
                <a:t>ERCOT Quarterly Performance Measures  </a:t>
              </a:r>
            </a:p>
            <a:p>
              <a:endParaRPr lang="en-US" b="1" dirty="0" smtClean="0"/>
            </a:p>
            <a:p>
              <a:endParaRPr lang="en-US" dirty="0" smtClean="0"/>
            </a:p>
            <a:p>
              <a:endParaRPr lang="en-US" dirty="0"/>
            </a:p>
            <a:p>
              <a:r>
                <a:rPr lang="en-US" dirty="0" smtClean="0"/>
                <a:t> </a:t>
              </a:r>
            </a:p>
            <a:p>
              <a:r>
                <a:rPr lang="en-US" dirty="0" smtClean="0"/>
                <a:t>ERCOT Total Market Overview </a:t>
              </a:r>
              <a:r>
                <a:rPr lang="en-US" dirty="0" smtClean="0"/>
                <a:t>(</a:t>
              </a:r>
              <a:r>
                <a:rPr lang="en-US" dirty="0" smtClean="0">
                  <a:solidFill>
                    <a:srgbClr val="C00000"/>
                  </a:solidFill>
                </a:rPr>
                <a:t>Second</a:t>
              </a:r>
              <a:r>
                <a:rPr lang="en-US" dirty="0" smtClean="0">
                  <a:solidFill>
                    <a:srgbClr val="C00000"/>
                  </a:solidFill>
                </a:rPr>
                <a:t> </a:t>
              </a:r>
              <a:r>
                <a:rPr lang="en-US" dirty="0" smtClean="0">
                  <a:solidFill>
                    <a:srgbClr val="C00000"/>
                  </a:solidFill>
                </a:rPr>
                <a:t>Quarter 2016</a:t>
              </a:r>
              <a:r>
                <a:rPr lang="en-US" dirty="0" smtClean="0"/>
                <a:t>)</a:t>
              </a:r>
              <a:r>
                <a:rPr lang="en-US" dirty="0"/>
                <a:t/>
              </a:r>
              <a:br>
                <a:rPr lang="en-US" dirty="0"/>
              </a:br>
              <a:r>
                <a:rPr lang="en-US" dirty="0" smtClean="0"/>
                <a:t>ERCOT Public</a:t>
              </a:r>
            </a:p>
            <a:p>
              <a:r>
                <a:rPr lang="en-US" dirty="0" smtClean="0">
                  <a:solidFill>
                    <a:srgbClr val="C00000"/>
                  </a:solidFill>
                </a:rPr>
                <a:t>September</a:t>
              </a:r>
              <a:r>
                <a:rPr lang="en-US" dirty="0" smtClean="0">
                  <a:solidFill>
                    <a:srgbClr val="C00000"/>
                  </a:solidFill>
                </a:rPr>
                <a:t> </a:t>
              </a:r>
              <a:r>
                <a:rPr lang="en-US" dirty="0" smtClean="0">
                  <a:solidFill>
                    <a:srgbClr val="C00000"/>
                  </a:solidFill>
                </a:rPr>
                <a:t>2016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613"/>
              <a:ext cx="6286500" cy="1270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6979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/>
              <a:t>Switches</a:t>
            </a:r>
            <a:endParaRPr lang="en-US" b="1" dirty="0">
              <a:solidFill>
                <a:srgbClr val="C000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101" y="1120140"/>
            <a:ext cx="7467600" cy="4472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12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44685" cy="461665"/>
          </a:xfrm>
        </p:spPr>
        <p:txBody>
          <a:bodyPr/>
          <a:lstStyle/>
          <a:p>
            <a:r>
              <a:rPr lang="en-US" dirty="0" smtClean="0"/>
              <a:t>Standard Move-In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2496" y="1158240"/>
            <a:ext cx="7399018" cy="4373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5675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44685" cy="461665"/>
          </a:xfrm>
        </p:spPr>
        <p:txBody>
          <a:bodyPr/>
          <a:lstStyle/>
          <a:p>
            <a:r>
              <a:rPr lang="en-US" dirty="0" smtClean="0"/>
              <a:t>Same Day Move-In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025" y="1112520"/>
            <a:ext cx="7299960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5288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Move-Out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1561" y="1386840"/>
            <a:ext cx="7010400" cy="3749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2901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ESI ID Create / Maintain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2981" y="1577340"/>
            <a:ext cx="7048500" cy="2755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0577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 of Transactions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9668" y="1607984"/>
            <a:ext cx="7184664" cy="3642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62484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1125" y="1152525"/>
            <a:ext cx="6391275" cy="410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7432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www.w3.org/XML/1998/namespace"/>
    <ds:schemaRef ds:uri="c34af464-7aa1-4edd-9be4-83dffc1cb926"/>
    <ds:schemaRef ds:uri="http://schemas.microsoft.com/office/2006/metadata/properties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4193</TotalTime>
  <Words>32</Words>
  <Application>Microsoft Office PowerPoint</Application>
  <PresentationFormat>On-screen Show (4:3)</PresentationFormat>
  <Paragraphs>16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Office Theme</vt:lpstr>
      <vt:lpstr>Custom Design</vt:lpstr>
      <vt:lpstr>PowerPoint Presentation</vt:lpstr>
      <vt:lpstr>Switches</vt:lpstr>
      <vt:lpstr>Standard Move-In</vt:lpstr>
      <vt:lpstr>Same Day Move-In</vt:lpstr>
      <vt:lpstr>Move-Out</vt:lpstr>
      <vt:lpstr>ESI ID Create / Maintain</vt:lpstr>
      <vt:lpstr>Count of Transactions</vt:lpstr>
      <vt:lpstr>Questions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Cortez, Farrah</cp:lastModifiedBy>
  <cp:revision>228</cp:revision>
  <cp:lastPrinted>2013-01-30T23:16:36Z</cp:lastPrinted>
  <dcterms:created xsi:type="dcterms:W3CDTF">2010-04-12T23:12:02Z</dcterms:created>
  <dcterms:modified xsi:type="dcterms:W3CDTF">2016-08-05T18:26:00Z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</Properties>
</file>