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64" r:id="rId6"/>
    <p:sldId id="265" r:id="rId7"/>
    <p:sldId id="267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586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0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128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6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2361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629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23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69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33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0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460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56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0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71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DAC4-7190-4261-9971-16AE0AC999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6D48E-B409-44FC-B0B6-DBACF9E2F9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3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400175" y="2571750"/>
            <a:ext cx="6343650" cy="131445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000" b="1" dirty="0">
              <a:solidFill>
                <a:prstClr val="black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00175" y="3943350"/>
            <a:ext cx="6343650" cy="685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700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471" y="772002"/>
            <a:ext cx="2743205" cy="73838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 772 Transmission Outages Related to Service Disconnection Request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Tom Burke, Director Regulatory and Transmission</a:t>
            </a:r>
          </a:p>
        </p:txBody>
      </p:sp>
    </p:spTree>
    <p:extLst>
      <p:ext uri="{BB962C8B-B14F-4D97-AF65-F5344CB8AC3E}">
        <p14:creationId xmlns:p14="http://schemas.microsoft.com/office/powerpoint/2010/main" val="499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legislature approved the CREZ program.  The PUC directed TSPs to construct the CREZ, which was largely complete in 2013.</a:t>
            </a:r>
          </a:p>
          <a:p>
            <a:endParaRPr lang="en-US" dirty="0"/>
          </a:p>
          <a:p>
            <a:r>
              <a:rPr lang="en-US" dirty="0" smtClean="0"/>
              <a:t>Wind and solar </a:t>
            </a:r>
            <a:r>
              <a:rPr lang="en-US" dirty="0"/>
              <a:t>generators need power back-fed off the grid to which they generate.  </a:t>
            </a:r>
          </a:p>
          <a:p>
            <a:endParaRPr lang="en-US" dirty="0"/>
          </a:p>
          <a:p>
            <a:r>
              <a:rPr lang="en-US" dirty="0" smtClean="0"/>
              <a:t>ERCOT-interconnected windfarms </a:t>
            </a:r>
            <a:r>
              <a:rPr lang="en-US" dirty="0"/>
              <a:t>began to be constructed within the retail service territory of several SPP-grid cooperatives.</a:t>
            </a:r>
          </a:p>
        </p:txBody>
      </p:sp>
    </p:spTree>
    <p:extLst>
      <p:ext uri="{BB962C8B-B14F-4D97-AF65-F5344CB8AC3E}">
        <p14:creationId xmlns:p14="http://schemas.microsoft.com/office/powerpoint/2010/main" val="350893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 a result, stakeholders approved NPRR 596 which established the “External Load Serving Entity (ELSE)”, which allowed the creation of a virtual LSE or ELSE. This allows a windfarm to connect to the transmission grid </a:t>
            </a:r>
            <a:r>
              <a:rPr lang="en-US" dirty="0" smtClean="0"/>
              <a:t>without </a:t>
            </a:r>
            <a:r>
              <a:rPr lang="en-US" dirty="0"/>
              <a:t>the distribution coop constructing any facilities.  The connecting TSP contracts with the distribution coop for wholesale Transmission service.   The distribution cooperative sells </a:t>
            </a:r>
            <a:r>
              <a:rPr lang="en-US" dirty="0" smtClean="0"/>
              <a:t>bundled retail service </a:t>
            </a:r>
            <a:r>
              <a:rPr lang="en-US" dirty="0"/>
              <a:t>for the windfarm </a:t>
            </a:r>
            <a:r>
              <a:rPr lang="en-US" dirty="0" smtClean="0"/>
              <a:t>loads through TSP facilities.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9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Operational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operational issues </a:t>
            </a:r>
            <a:r>
              <a:rPr lang="en-US" dirty="0" smtClean="0"/>
              <a:t>persist regarding </a:t>
            </a:r>
            <a:r>
              <a:rPr lang="en-US" dirty="0"/>
              <a:t>transaction flows. </a:t>
            </a:r>
          </a:p>
          <a:p>
            <a:endParaRPr lang="en-US" dirty="0"/>
          </a:p>
          <a:p>
            <a:pPr lvl="1"/>
            <a:r>
              <a:rPr lang="en-US" dirty="0"/>
              <a:t>NPRR 772 was developed to address the proper procedures for an orderly disconnect of a bidirectional connection for a windfarm.  </a:t>
            </a:r>
          </a:p>
          <a:p>
            <a:endParaRPr lang="en-US" dirty="0"/>
          </a:p>
          <a:p>
            <a:pPr lvl="1"/>
            <a:r>
              <a:rPr lang="en-US" dirty="0"/>
              <a:t>GSEC submitted comments seeking to improve the language and ensure a level playing field for all </a:t>
            </a:r>
            <a:r>
              <a:rPr lang="en-US" dirty="0" smtClean="0"/>
              <a:t>types of LSE’s </a:t>
            </a:r>
            <a:r>
              <a:rPr lang="en-US" dirty="0"/>
              <a:t>which serve a load through a bidirectional meter.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11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C</a:t>
            </a:r>
            <a:r>
              <a:rPr lang="en-US" dirty="0" smtClean="0"/>
              <a:t>ost </a:t>
            </a:r>
            <a:r>
              <a:rPr lang="en-US" dirty="0"/>
              <a:t>savings to the </a:t>
            </a:r>
            <a:r>
              <a:rPr lang="en-US" dirty="0" smtClean="0"/>
              <a:t>generator/consumer </a:t>
            </a:r>
            <a:r>
              <a:rPr lang="en-US" dirty="0"/>
              <a:t>allowing a bidirectional connection to the grid without purchasing additional facilities.</a:t>
            </a:r>
          </a:p>
          <a:p>
            <a:endParaRPr lang="en-US" dirty="0"/>
          </a:p>
          <a:p>
            <a:r>
              <a:rPr lang="en-US" dirty="0" smtClean="0"/>
              <a:t>All ERCOT </a:t>
            </a:r>
            <a:r>
              <a:rPr lang="en-US" dirty="0"/>
              <a:t>consumers benefit by not paying through TCOS for additional facilities the coop would have to construct without NPRR 596 that would be recoverable through the ERCOT TCOS process.</a:t>
            </a:r>
          </a:p>
          <a:p>
            <a:endParaRPr lang="en-US" dirty="0"/>
          </a:p>
          <a:p>
            <a:r>
              <a:rPr lang="en-US" dirty="0"/>
              <a:t>Public </a:t>
            </a:r>
            <a:r>
              <a:rPr lang="en-US" dirty="0" smtClean="0"/>
              <a:t>policy </a:t>
            </a:r>
            <a:r>
              <a:rPr lang="en-US" dirty="0"/>
              <a:t>goals to avoid duplicative facilities </a:t>
            </a:r>
            <a:r>
              <a:rPr lang="en-US" dirty="0" smtClean="0"/>
              <a:t>are </a:t>
            </a:r>
            <a:r>
              <a:rPr lang="en-US" dirty="0"/>
              <a:t>met.  The PUC Commissioners referenced this goal </a:t>
            </a:r>
            <a:r>
              <a:rPr lang="en-US" dirty="0" smtClean="0"/>
              <a:t>while </a:t>
            </a:r>
            <a:r>
              <a:rPr lang="en-US" dirty="0"/>
              <a:t>discussing Project </a:t>
            </a:r>
            <a:r>
              <a:rPr lang="en-US" dirty="0" smtClean="0"/>
              <a:t>45596, including in </a:t>
            </a:r>
            <a:r>
              <a:rPr lang="en-US" smtClean="0"/>
              <a:t>the Preliminary Order filed 9/12/16.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GSEC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GSEC recommends that RMS support Golden Spread’s August 10</a:t>
            </a:r>
            <a:r>
              <a:rPr lang="en-US" baseline="30000" dirty="0"/>
              <a:t>th</a:t>
            </a:r>
            <a:r>
              <a:rPr lang="en-US" dirty="0"/>
              <a:t> comments to NPRR 772.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2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80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978686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9b81d2c-b3f5-48ed-aa47-999deecec220">
      <UserInfo>
        <DisplayName>Rita Cain</DisplayName>
        <AccountId>95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5FE38C3A2C974DBE4EF64EFC2F40F8" ma:contentTypeVersion="3" ma:contentTypeDescription="Create a new document." ma:contentTypeScope="" ma:versionID="f5c4a0ae835f6220c4260f47f233f825">
  <xsd:schema xmlns:xsd="http://www.w3.org/2001/XMLSchema" xmlns:xs="http://www.w3.org/2001/XMLSchema" xmlns:p="http://schemas.microsoft.com/office/2006/metadata/properties" xmlns:ns2="39b81d2c-b3f5-48ed-aa47-999deecec220" targetNamespace="http://schemas.microsoft.com/office/2006/metadata/properties" ma:root="true" ma:fieldsID="a9cab731df81291cc998c41cb72d13cb" ns2:_="">
    <xsd:import namespace="39b81d2c-b3f5-48ed-aa47-999deecec2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81d2c-b3f5-48ed-aa47-999deecec2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F31B4C-FFFC-4079-BDC3-958C35EF1FB6}">
  <ds:schemaRefs>
    <ds:schemaRef ds:uri="http://purl.org/dc/dcmitype/"/>
    <ds:schemaRef ds:uri="http://purl.org/dc/elements/1.1/"/>
    <ds:schemaRef ds:uri="http://www.w3.org/XML/1998/namespace"/>
    <ds:schemaRef ds:uri="39b81d2c-b3f5-48ed-aa47-999deecec220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83763AE-C1B2-4D48-B918-9BE8ECF72B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81d2c-b3f5-48ed-aa47-999deecec2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276996-F2FB-40C6-9344-732936DE2F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306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NPRR 772 Transmission Outages Related to Service Disconnection Request</vt:lpstr>
      <vt:lpstr>Background</vt:lpstr>
      <vt:lpstr>ELSE Solution</vt:lpstr>
      <vt:lpstr>Addressing Operational Issues</vt:lpstr>
      <vt:lpstr>ELSE Benefits</vt:lpstr>
      <vt:lpstr>GSEC Recommendations</vt:lpstr>
      <vt:lpstr>    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D'Ann Allen</dc:creator>
  <cp:lastModifiedBy>Tom Burke</cp:lastModifiedBy>
  <cp:revision>13</cp:revision>
  <dcterms:created xsi:type="dcterms:W3CDTF">2015-05-20T20:43:54Z</dcterms:created>
  <dcterms:modified xsi:type="dcterms:W3CDTF">2016-09-13T14:16:10Z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0x010100D55FE38C3A2C974DBE4EF64EFC2F40F8</vt:lpwstr>
  </property>
</Properties>
</file>