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45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September 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08/16/16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08/17/16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08/18/16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08/24/16 – Unplanned Maintenance (MIS, MPIM, Retail API) due to an authentication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08/25/16, 08/29/16 </a:t>
            </a:r>
            <a:r>
              <a:rPr lang="en-US" sz="1600" dirty="0"/>
              <a:t>– </a:t>
            </a:r>
            <a:r>
              <a:rPr lang="en-US" sz="1600" dirty="0" smtClean="0"/>
              <a:t>Unplanned and Planned </a:t>
            </a:r>
            <a:r>
              <a:rPr lang="en-US" sz="1600" dirty="0"/>
              <a:t>Maintenance (Site Failover – </a:t>
            </a:r>
            <a:r>
              <a:rPr lang="en-US" sz="1600" dirty="0" smtClean="0"/>
              <a:t>Publishing </a:t>
            </a:r>
            <a:r>
              <a:rPr lang="en-US" sz="1600" dirty="0"/>
              <a:t>and downloading of reports and extracts through the </a:t>
            </a:r>
            <a:r>
              <a:rPr lang="en-US" sz="1600" dirty="0" smtClean="0"/>
              <a:t>MIS, External </a:t>
            </a:r>
            <a:r>
              <a:rPr lang="en-US" sz="1600" dirty="0"/>
              <a:t>Web Services</a:t>
            </a:r>
            <a:r>
              <a:rPr lang="en-US" sz="1600" dirty="0" smtClean="0"/>
              <a:t>) due to an EMMS network issue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08/25/16, 08/29/16 </a:t>
            </a:r>
            <a:r>
              <a:rPr lang="en-US" sz="1600" dirty="0" smtClean="0"/>
              <a:t>– </a:t>
            </a:r>
            <a:r>
              <a:rPr lang="en-US" sz="1600" dirty="0"/>
              <a:t>The following </a:t>
            </a:r>
            <a:r>
              <a:rPr lang="en-US" sz="1600" dirty="0" smtClean="0"/>
              <a:t>reports posted with duplicate and inaccurate data sets for a brief period of time.  The </a:t>
            </a:r>
            <a:r>
              <a:rPr lang="en-US" sz="1600" dirty="0" smtClean="0"/>
              <a:t>postings were removed.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36997"/>
              </p:ext>
            </p:extLst>
          </p:nvPr>
        </p:nvGraphicFramePr>
        <p:xfrm>
          <a:off x="1143000" y="4953000"/>
          <a:ext cx="5388610" cy="1190625"/>
        </p:xfrm>
        <a:graphic>
          <a:graphicData uri="http://schemas.openxmlformats.org/drawingml/2006/table">
            <a:tbl>
              <a:tblPr firstRow="1" firstCol="1" bandRow="1"/>
              <a:tblGrid>
                <a:gridCol w="3445510"/>
                <a:gridCol w="1943100"/>
              </a:tblGrid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Report Name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EMIL ID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RTD Indicative Base Points by Resources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NP6-971-CD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RTD Indicative LMPs by Resource Nodes, Load Zones and Hubs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NP6-970-CD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RTD Indicative ORDC and Reliability Deployment Price Adders and Reserves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NP6-325-CD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http://purl.org/dc/terms/"/>
    <ds:schemaRef ds:uri="c34af464-7aa1-4edd-9be4-83dffc1cb926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182</Words>
  <Application>Microsoft Office PowerPoint</Application>
  <PresentationFormat>On-screen Show (4:3)</PresentationFormat>
  <Paragraphs>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58</cp:revision>
  <cp:lastPrinted>2016-01-21T20:53:15Z</cp:lastPrinted>
  <dcterms:created xsi:type="dcterms:W3CDTF">2016-01-21T15:20:31Z</dcterms:created>
  <dcterms:modified xsi:type="dcterms:W3CDTF">2016-09-12T23:38:31Z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