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24"/>
  </p:notesMasterIdLst>
  <p:handoutMasterIdLst>
    <p:handoutMasterId r:id="rId25"/>
  </p:handoutMasterIdLst>
  <p:sldIdLst>
    <p:sldId id="260" r:id="rId7"/>
    <p:sldId id="258" r:id="rId8"/>
    <p:sldId id="257" r:id="rId9"/>
    <p:sldId id="280" r:id="rId10"/>
    <p:sldId id="284" r:id="rId11"/>
    <p:sldId id="285" r:id="rId12"/>
    <p:sldId id="302" r:id="rId13"/>
    <p:sldId id="294" r:id="rId14"/>
    <p:sldId id="265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67" autoAdjust="0"/>
    <p:restoredTop sz="98752" autoAdjust="0"/>
  </p:normalViewPr>
  <p:slideViewPr>
    <p:cSldViewPr showGuides="1">
      <p:cViewPr varScale="1">
        <p:scale>
          <a:sx n="115" d="100"/>
          <a:sy n="115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74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60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370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0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56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9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08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3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579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113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410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1"/>
            <a:ext cx="8534400" cy="43198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cot.com/services/projects/inde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Update and Summary of </a:t>
            </a:r>
          </a:p>
          <a:p>
            <a:r>
              <a:rPr lang="en-US" sz="2400" b="1" dirty="0" smtClean="0"/>
              <a:t>Project Priority List (PPL) Activity </a:t>
            </a:r>
            <a:endParaRPr lang="en-US" sz="2400" b="1" dirty="0"/>
          </a:p>
          <a:p>
            <a:endParaRPr lang="en-US" dirty="0"/>
          </a:p>
          <a:p>
            <a:r>
              <a:rPr lang="en-US" dirty="0" smtClean="0"/>
              <a:t>September 15,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51" y="787931"/>
            <a:ext cx="8686800" cy="538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6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4" y="777387"/>
            <a:ext cx="8725525" cy="54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3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56" y="793510"/>
            <a:ext cx="8686800" cy="538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51" y="783782"/>
            <a:ext cx="8686800" cy="538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49" y="798272"/>
            <a:ext cx="8686801" cy="53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3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69" y="831254"/>
            <a:ext cx="8610600" cy="53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85" y="799563"/>
            <a:ext cx="8686800" cy="536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696200" cy="518318"/>
          </a:xfrm>
        </p:spPr>
        <p:txBody>
          <a:bodyPr/>
          <a:lstStyle/>
          <a:p>
            <a:r>
              <a:rPr lang="en-US" dirty="0"/>
              <a:t>Project Portfolio Status – as of </a:t>
            </a:r>
            <a:r>
              <a:rPr lang="en-US" dirty="0" smtClean="0"/>
              <a:t>8/31/2016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381000" cy="212725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06" y="787757"/>
            <a:ext cx="8726435" cy="540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34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1219200"/>
            <a:ext cx="7543800" cy="3886200"/>
          </a:xfrm>
        </p:spPr>
        <p:txBody>
          <a:bodyPr/>
          <a:lstStyle/>
          <a:p>
            <a:r>
              <a:rPr lang="en-US" sz="2400" dirty="0" smtClean="0"/>
              <a:t>Project Portfolio Update</a:t>
            </a:r>
            <a:r>
              <a:rPr lang="en-US" sz="1800" dirty="0" smtClean="0"/>
              <a:t>			p. 3-8</a:t>
            </a:r>
          </a:p>
          <a:p>
            <a:pPr lvl="1"/>
            <a:r>
              <a:rPr lang="en-US" sz="1800" dirty="0" smtClean="0"/>
              <a:t>Recent/Upcoming Project Highlights</a:t>
            </a:r>
          </a:p>
          <a:p>
            <a:pPr lvl="1"/>
            <a:r>
              <a:rPr lang="en-US" sz="1800" dirty="0" smtClean="0"/>
              <a:t>2016 Release Targets</a:t>
            </a:r>
          </a:p>
          <a:p>
            <a:pPr lvl="1"/>
            <a:r>
              <a:rPr lang="en-US" sz="1800" dirty="0" smtClean="0"/>
              <a:t>2016 Project Spending Forecast</a:t>
            </a:r>
          </a:p>
          <a:p>
            <a:pPr lvl="1"/>
            <a:r>
              <a:rPr lang="en-US" sz="1800" dirty="0" smtClean="0"/>
              <a:t>Revision Request Funding Placeholder Status</a:t>
            </a:r>
          </a:p>
          <a:p>
            <a:pPr lvl="1"/>
            <a:r>
              <a:rPr lang="en-US" sz="1800" dirty="0" smtClean="0"/>
              <a:t>TAC Referral: Tracking Funds for Upgrade Revision Requests</a:t>
            </a:r>
          </a:p>
          <a:p>
            <a:pPr lvl="1"/>
            <a:r>
              <a:rPr lang="en-US" sz="1800" dirty="0" smtClean="0"/>
              <a:t>Priority/Rank Options for Revision Requests with Impacts</a:t>
            </a:r>
          </a:p>
          <a:p>
            <a:pPr lvl="1"/>
            <a:endParaRPr lang="en-US" sz="1800" dirty="0" smtClean="0"/>
          </a:p>
          <a:p>
            <a:r>
              <a:rPr lang="en-US" sz="2400" dirty="0" smtClean="0"/>
              <a:t>Appendix</a:t>
            </a:r>
          </a:p>
          <a:p>
            <a:pPr lvl="1"/>
            <a:r>
              <a:rPr lang="en-US" sz="1800" dirty="0" smtClean="0"/>
              <a:t>Project Portfolio Gantt Chart			p. 9-17</a:t>
            </a:r>
            <a:endParaRPr lang="en-US" sz="1800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093470" y="6096000"/>
            <a:ext cx="7795260" cy="5601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b="0" dirty="0"/>
              <a:t>Location of Project Priority List (PPL):   </a:t>
            </a:r>
            <a:r>
              <a:rPr lang="en-US" b="0" dirty="0">
                <a:hlinkClick r:id="rId3"/>
              </a:rPr>
              <a:t>http://www.ercot.com/services/projects/index</a:t>
            </a:r>
            <a:endParaRPr lang="en-US" b="0" dirty="0"/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sz="8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371600" y="243682"/>
            <a:ext cx="51054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1"/>
                </a:solidFill>
              </a:rPr>
              <a:t>Project Update Agenda</a:t>
            </a:r>
            <a:endParaRPr lang="en-US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086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Recent / Upcoming Project Highlights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43000"/>
            <a:ext cx="8648700" cy="508202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2016 August Release </a:t>
            </a:r>
            <a:r>
              <a:rPr lang="en-US" sz="2000" dirty="0"/>
              <a:t>– </a:t>
            </a:r>
            <a:r>
              <a:rPr lang="en-US" sz="2000" dirty="0" smtClean="0"/>
              <a:t>Week </a:t>
            </a:r>
            <a:r>
              <a:rPr lang="en-US" sz="2000" dirty="0"/>
              <a:t>of </a:t>
            </a:r>
            <a:r>
              <a:rPr lang="en-US" sz="2000" dirty="0" smtClean="0"/>
              <a:t>8/30/2016</a:t>
            </a:r>
            <a:r>
              <a:rPr lang="en-US" sz="2000" i="1" dirty="0">
                <a:solidFill>
                  <a:srgbClr val="00B050"/>
                </a:solidFill>
              </a:rPr>
              <a:t>	 </a:t>
            </a:r>
            <a:r>
              <a:rPr lang="en-US" sz="2000" i="1" dirty="0" smtClean="0">
                <a:solidFill>
                  <a:srgbClr val="00B050"/>
                </a:solidFill>
              </a:rPr>
              <a:t>Complete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NPRR662 </a:t>
            </a:r>
            <a:r>
              <a:rPr lang="en-US" sz="1600" dirty="0"/>
              <a:t>– Proxy Energy Offer Curves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NPRR712 – </a:t>
            </a:r>
            <a:r>
              <a:rPr lang="en-US" sz="1600" dirty="0"/>
              <a:t>Clarification of RUC Process</a:t>
            </a:r>
          </a:p>
          <a:p>
            <a:pPr lvl="1">
              <a:tabLst>
                <a:tab pos="6862763" algn="l"/>
              </a:tabLst>
            </a:pPr>
            <a:endParaRPr lang="en-US" sz="1600" dirty="0"/>
          </a:p>
          <a:p>
            <a:pPr>
              <a:tabLst>
                <a:tab pos="6862763" algn="l"/>
              </a:tabLst>
            </a:pPr>
            <a:r>
              <a:rPr lang="en-US" sz="2000" dirty="0"/>
              <a:t>2016 </a:t>
            </a:r>
            <a:r>
              <a:rPr lang="en-US" sz="2000" dirty="0" smtClean="0"/>
              <a:t>September </a:t>
            </a:r>
            <a:r>
              <a:rPr lang="en-US" sz="2000" dirty="0"/>
              <a:t>Release – Week of </a:t>
            </a:r>
            <a:r>
              <a:rPr lang="en-US" sz="2000" dirty="0" smtClean="0"/>
              <a:t>9/26/2016</a:t>
            </a:r>
            <a:r>
              <a:rPr lang="en-US" sz="2000" i="1" dirty="0">
                <a:solidFill>
                  <a:srgbClr val="00B050"/>
                </a:solidFill>
              </a:rPr>
              <a:t>	 In Flight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NPRR219 – TSPs </a:t>
            </a:r>
            <a:r>
              <a:rPr lang="en-US" sz="1600" dirty="0"/>
              <a:t>Must Submit Outages for Resource Owned Equipment and Clarification of Changes in Status of Transmission Element Postings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SCR783 </a:t>
            </a:r>
            <a:r>
              <a:rPr lang="en-US" sz="1600" dirty="0"/>
              <a:t>– Outage Scheduler Enhancements -- Groups 2 and 3, Group Outage, Usability and Filtering Enhancements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NOGRR050 </a:t>
            </a:r>
            <a:r>
              <a:rPr lang="en-US" sz="1600" dirty="0"/>
              <a:t>– Resolution of Reporting Issues Related to </a:t>
            </a:r>
            <a:r>
              <a:rPr lang="en-US" sz="1600" dirty="0" smtClean="0"/>
              <a:t>NPRR219</a:t>
            </a:r>
          </a:p>
          <a:p>
            <a:pPr lvl="1">
              <a:tabLst>
                <a:tab pos="6862763" algn="l"/>
              </a:tabLst>
            </a:pPr>
            <a:r>
              <a:rPr lang="en-US" sz="1600" dirty="0"/>
              <a:t>NOGRR143 – Alignment of Nodal Operating Guides with NERC Reliability Standard, BAL-001-TRE-1</a:t>
            </a:r>
          </a:p>
          <a:p>
            <a:pPr>
              <a:tabLst>
                <a:tab pos="6862763" algn="l"/>
              </a:tabLst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2590800" y="6225020"/>
            <a:ext cx="5257800" cy="4365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400" b="0" dirty="0"/>
              <a:t>Note:  Projected Go-Live dates are subject to change.</a:t>
            </a:r>
            <a:br>
              <a:rPr lang="en-US" sz="1400" b="0" dirty="0"/>
            </a:br>
            <a:r>
              <a:rPr lang="en-US" sz="1400" b="0" dirty="0"/>
              <a:t>Please watch for market notices as the effective dates approach.</a:t>
            </a:r>
          </a:p>
        </p:txBody>
      </p:sp>
    </p:spTree>
    <p:extLst>
      <p:ext uri="{BB962C8B-B14F-4D97-AF65-F5344CB8AC3E}">
        <p14:creationId xmlns:p14="http://schemas.microsoft.com/office/powerpoint/2010/main" val="102405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686800" cy="527613"/>
          </a:xfrm>
        </p:spPr>
        <p:txBody>
          <a:bodyPr/>
          <a:lstStyle/>
          <a:p>
            <a:r>
              <a:rPr lang="en-US" sz="2200" b="1" dirty="0" smtClean="0">
                <a:solidFill>
                  <a:schemeClr val="accent1"/>
                </a:solidFill>
              </a:rPr>
              <a:t>2016 Release Targets – Board Approved NPRRs / SCRs / </a:t>
            </a:r>
            <a:r>
              <a:rPr lang="en-US" sz="2200" b="1" dirty="0" err="1" smtClean="0">
                <a:solidFill>
                  <a:schemeClr val="accent1"/>
                </a:solidFill>
              </a:rPr>
              <a:t>xGRRs</a:t>
            </a:r>
            <a:r>
              <a:rPr lang="en-US" sz="2200" b="1" dirty="0" smtClean="0">
                <a:solidFill>
                  <a:schemeClr val="accent1"/>
                </a:solidFill>
              </a:rPr>
              <a:t> </a:t>
            </a:r>
            <a:endParaRPr lang="en-US" sz="2200" b="1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4</a:t>
            </a:fld>
            <a:endParaRPr lang="en-US"/>
          </a:p>
        </p:txBody>
      </p:sp>
      <p:sp>
        <p:nvSpPr>
          <p:cNvPr id="29" name="TextBox 15"/>
          <p:cNvSpPr txBox="1">
            <a:spLocks noChangeArrowheads="1"/>
          </p:cNvSpPr>
          <p:nvPr/>
        </p:nvSpPr>
        <p:spPr bwMode="auto">
          <a:xfrm>
            <a:off x="160280" y="5300990"/>
            <a:ext cx="3174414" cy="400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Go-live dates can differ from Protocol effective dates – Please refer to market notices for more details</a:t>
            </a:r>
          </a:p>
        </p:txBody>
      </p:sp>
      <p:sp>
        <p:nvSpPr>
          <p:cNvPr id="30" name="TextBox 22"/>
          <p:cNvSpPr txBox="1">
            <a:spLocks noChangeArrowheads="1"/>
          </p:cNvSpPr>
          <p:nvPr/>
        </p:nvSpPr>
        <p:spPr bwMode="auto">
          <a:xfrm>
            <a:off x="160279" y="5758190"/>
            <a:ext cx="3174415" cy="2616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Release targets are subject to change</a:t>
            </a:r>
          </a:p>
        </p:txBody>
      </p:sp>
      <p:sp>
        <p:nvSpPr>
          <p:cNvPr id="31" name="TextBox 21"/>
          <p:cNvSpPr txBox="1">
            <a:spLocks noChangeArrowheads="1"/>
          </p:cNvSpPr>
          <p:nvPr/>
        </p:nvSpPr>
        <p:spPr bwMode="auto">
          <a:xfrm>
            <a:off x="3903384" y="5998417"/>
            <a:ext cx="1963074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NPRR686(b)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– 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Solar portion</a:t>
            </a: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3456567" y="5293197"/>
            <a:ext cx="2895600" cy="6617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APPENDIX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Red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Text: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New </a:t>
            </a: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additions and target release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Strike-Through Text: Previous target release changes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(a), (b), etc. indicates multiple </a:t>
            </a:r>
            <a:r>
              <a:rPr kumimoji="0" lang="en-US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phases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33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4505130"/>
              </p:ext>
            </p:extLst>
          </p:nvPr>
        </p:nvGraphicFramePr>
        <p:xfrm>
          <a:off x="160280" y="838201"/>
          <a:ext cx="8839200" cy="3581399"/>
        </p:xfrm>
        <a:graphic>
          <a:graphicData uri="http://schemas.openxmlformats.org/drawingml/2006/table">
            <a:tbl>
              <a:tblPr/>
              <a:tblGrid>
                <a:gridCol w="1439920"/>
                <a:gridCol w="1524000"/>
                <a:gridCol w="1524191"/>
                <a:gridCol w="1504660"/>
                <a:gridCol w="1390749"/>
                <a:gridCol w="1455680"/>
              </a:tblGrid>
              <a:tr h="5495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February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2/2 – 2/4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April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4/12 – 4/14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June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6/21 – 6/23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August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8/30 – 9/1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September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9/26 – 9/30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December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12/6 – 12/8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  <a:tr h="24222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NPRR588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NPRR615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NPRR686</a:t>
                      </a:r>
                      <a:r>
                        <a:rPr kumimoji="0" lang="en-US" sz="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(b)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COPMGRR040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NPRR515</a:t>
                      </a: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VMCRR008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EMS Upgrade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NPRR662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RMGRR137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NPRR219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NOGRR050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NOGRR143</a:t>
                      </a: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NMMS Upgrade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NPRR495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NPRR573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NPRR754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NOGRR147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SCR788</a:t>
                      </a: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RMGRR140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ourier New" pitchFamily="49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ea typeface="+mn-ea"/>
                          <a:cs typeface="+mn-cs"/>
                        </a:rPr>
                        <a:t>SCR786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35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A5"/>
                    </a:solidFill>
                  </a:tcPr>
                </a:tc>
              </a:tr>
            </a:tbl>
          </a:graphicData>
        </a:graphic>
      </p:graphicFrame>
      <p:sp>
        <p:nvSpPr>
          <p:cNvPr id="34" name="TextBox 21"/>
          <p:cNvSpPr txBox="1">
            <a:spLocks noChangeArrowheads="1"/>
          </p:cNvSpPr>
          <p:nvPr/>
        </p:nvSpPr>
        <p:spPr bwMode="auto">
          <a:xfrm>
            <a:off x="2133600" y="6252709"/>
            <a:ext cx="4572000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Project Status Codes: NS = Not Started, I = Initiation, P = Planning, E = Execution, H = On Hold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15200" y="1400352"/>
            <a:ext cx="236905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6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i="1" kern="0" dirty="0" smtClean="0">
                <a:solidFill>
                  <a:srgbClr val="000000"/>
                </a:solidFill>
              </a:rPr>
              <a:t>E</a:t>
            </a:r>
            <a:endParaRPr lang="en-US" sz="9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0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0600" y="1392422"/>
            <a:ext cx="37054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H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400" b="1" i="1" kern="0" dirty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4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700" b="1" i="1" kern="0" dirty="0" smtClean="0">
              <a:solidFill>
                <a:srgbClr val="000000"/>
              </a:solidFill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i="1" kern="0" dirty="0" smtClean="0">
                <a:solidFill>
                  <a:srgbClr val="000000"/>
                </a:solidFill>
              </a:rPr>
              <a:t>E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endParaRPr kumimoji="0" lang="en-US" sz="1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TextBox 13"/>
          <p:cNvSpPr txBox="1">
            <a:spLocks noChangeArrowheads="1"/>
          </p:cNvSpPr>
          <p:nvPr/>
        </p:nvSpPr>
        <p:spPr bwMode="auto">
          <a:xfrm>
            <a:off x="160280" y="4495800"/>
            <a:ext cx="8839200" cy="261610"/>
          </a:xfrm>
          <a:prstGeom prst="rect">
            <a:avLst/>
          </a:prstGeom>
          <a:solidFill>
            <a:srgbClr val="BBE0E3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2016 TBD Items </a:t>
            </a: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(and point at which they became “TBD”)</a:t>
            </a:r>
            <a:endParaRPr kumimoji="0" lang="en-US" sz="11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690655"/>
              </p:ext>
            </p:extLst>
          </p:nvPr>
        </p:nvGraphicFramePr>
        <p:xfrm>
          <a:off x="160279" y="4761471"/>
          <a:ext cx="8831321" cy="464820"/>
        </p:xfrm>
        <a:graphic>
          <a:graphicData uri="http://schemas.openxmlformats.org/drawingml/2006/table">
            <a:tbl>
              <a:tblPr firstRow="1" bandRow="1"/>
              <a:tblGrid>
                <a:gridCol w="1820921"/>
                <a:gridCol w="1066800"/>
                <a:gridCol w="1676400"/>
                <a:gridCol w="1371600"/>
                <a:gridCol w="1371600"/>
                <a:gridCol w="1524000"/>
              </a:tblGrid>
              <a:tr h="2398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2014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2015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February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April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June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0" dirty="0" smtClean="0">
                          <a:solidFill>
                            <a:schemeClr val="tx1"/>
                          </a:solidFill>
                        </a:rPr>
                        <a:t>August</a:t>
                      </a:r>
                      <a:r>
                        <a:rPr lang="en-US" sz="1050" b="0" baseline="0" dirty="0" smtClean="0">
                          <a:solidFill>
                            <a:schemeClr val="tx1"/>
                          </a:solidFill>
                        </a:rPr>
                        <a:t> 2016</a:t>
                      </a:r>
                      <a:endParaRPr lang="en-US" sz="105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85000"/>
                      </a:srgbClr>
                    </a:solidFill>
                  </a:tcPr>
                </a:tc>
              </a:tr>
              <a:tr h="203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smtClean="0">
                          <a:solidFill>
                            <a:schemeClr val="tx1"/>
                          </a:solidFill>
                        </a:rPr>
                        <a:t>NOGRR084, NPRR664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SCR781  H</a:t>
                      </a:r>
                      <a:endParaRPr lang="en-US" sz="800" b="0" strike="sng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strike="noStrike" dirty="0" smtClean="0">
                          <a:solidFill>
                            <a:schemeClr val="tx1"/>
                          </a:solidFill>
                        </a:rPr>
                        <a:t>None</a:t>
                      </a:r>
                      <a:endParaRPr lang="en-US" sz="800" b="0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163000" y="3779174"/>
            <a:ext cx="4409000" cy="246221"/>
          </a:xfrm>
          <a:prstGeom prst="rect">
            <a:avLst/>
          </a:prstGeom>
          <a:solidFill>
            <a:srgbClr val="A1D8FD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EMS Upgrade “Chill”</a:t>
            </a:r>
            <a:endParaRPr kumimoji="0" lang="en-US" sz="10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3389012" y="3898596"/>
            <a:ext cx="1182988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flipH="1">
            <a:off x="163000" y="3899179"/>
            <a:ext cx="1143000" cy="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sp>
        <p:nvSpPr>
          <p:cNvPr id="48" name="TextBox 21"/>
          <p:cNvSpPr txBox="1">
            <a:spLocks noChangeArrowheads="1"/>
          </p:cNvSpPr>
          <p:nvPr/>
        </p:nvSpPr>
        <p:spPr bwMode="auto">
          <a:xfrm>
            <a:off x="6494464" y="5346760"/>
            <a:ext cx="2497136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In-Flight Items 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CMM bundle (Planning): NPRR519, NPRR620, NPRR683, NPRR702, NPRR741, NPRR743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CRR Upgrade (Planning): SCR777</a:t>
            </a: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3123958" y="2838323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6/16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2" name="TextBox 12"/>
          <p:cNvSpPr txBox="1">
            <a:spLocks noChangeArrowheads="1"/>
          </p:cNvSpPr>
          <p:nvPr/>
        </p:nvSpPr>
        <p:spPr bwMode="auto">
          <a:xfrm>
            <a:off x="7552105" y="2861101"/>
            <a:ext cx="14394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12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/10 – 12/11</a:t>
            </a:r>
          </a:p>
        </p:txBody>
      </p:sp>
      <p:sp>
        <p:nvSpPr>
          <p:cNvPr id="23" name="TextBox 12"/>
          <p:cNvSpPr txBox="1">
            <a:spLocks noChangeArrowheads="1"/>
          </p:cNvSpPr>
          <p:nvPr/>
        </p:nvSpPr>
        <p:spPr bwMode="auto">
          <a:xfrm>
            <a:off x="4639653" y="2843140"/>
            <a:ext cx="1508760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>
                <a:solidFill>
                  <a:srgbClr val="000000"/>
                </a:solidFill>
              </a:rPr>
              <a:t>7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/23 – 7/24</a:t>
            </a:r>
          </a:p>
        </p:txBody>
      </p:sp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6146194" y="2999601"/>
            <a:ext cx="139781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smtClean="0"/>
              <a:t>11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/1 – 11/3</a:t>
            </a:r>
          </a:p>
        </p:txBody>
      </p:sp>
      <p:sp>
        <p:nvSpPr>
          <p:cNvPr id="26" name="TextBox 12"/>
          <p:cNvSpPr txBox="1">
            <a:spLocks noChangeArrowheads="1"/>
          </p:cNvSpPr>
          <p:nvPr/>
        </p:nvSpPr>
        <p:spPr bwMode="auto">
          <a:xfrm>
            <a:off x="1602941" y="2843139"/>
            <a:ext cx="1515695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5/1</a:t>
            </a:r>
            <a:endParaRPr kumimoji="0" lang="en-U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Box 12"/>
          <p:cNvSpPr txBox="1">
            <a:spLocks noChangeArrowheads="1"/>
          </p:cNvSpPr>
          <p:nvPr/>
        </p:nvSpPr>
        <p:spPr bwMode="auto">
          <a:xfrm>
            <a:off x="6145819" y="2313801"/>
            <a:ext cx="1397819" cy="27699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sngStrike" kern="0" dirty="0" smtClean="0"/>
              <a:t>9/22</a:t>
            </a:r>
            <a:r>
              <a:rPr lang="en-US" sz="1200" kern="0" dirty="0" smtClean="0"/>
              <a:t>  </a:t>
            </a:r>
            <a:r>
              <a:rPr lang="en-US" sz="1200" kern="0" dirty="0" smtClean="0">
                <a:solidFill>
                  <a:srgbClr val="FF0000"/>
                </a:solidFill>
              </a:rPr>
              <a:t>TBD</a:t>
            </a:r>
            <a:endParaRPr kumimoji="0" lang="en-US" sz="1200" b="1" i="0" u="non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28" name="TextBox 21"/>
          <p:cNvSpPr txBox="1">
            <a:spLocks noChangeArrowheads="1"/>
          </p:cNvSpPr>
          <p:nvPr/>
        </p:nvSpPr>
        <p:spPr bwMode="auto">
          <a:xfrm>
            <a:off x="6734200" y="6012551"/>
            <a:ext cx="2192567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 anchor="ctr" anchorCtr="0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Items Originally Targeted for 2016 </a:t>
            </a:r>
            <a:r>
              <a:rPr lang="en-US" sz="800" b="0" u="sng" kern="0" dirty="0" smtClean="0"/>
              <a:t>Now </a:t>
            </a:r>
            <a:r>
              <a:rPr kumimoji="0" lang="en-US" sz="800" b="0" i="0" u="sng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Planned for 2017 Delivery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RRGRRs 03,06,07,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</a:rPr>
              <a:t>09</a:t>
            </a: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(2017-R1 target)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NPRR272 (2017-R1 target)</a:t>
            </a:r>
          </a:p>
          <a:p>
            <a:pPr marL="117475" marR="0" lvl="0" indent="-117475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 b="0" kern="0" dirty="0" smtClean="0"/>
              <a:t>NPRR714 (2017-R3 target)</a:t>
            </a:r>
            <a:endParaRPr kumimoji="0" lang="en-US" sz="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8265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6324600" cy="518318"/>
          </a:xfrm>
        </p:spPr>
        <p:txBody>
          <a:bodyPr/>
          <a:lstStyle/>
          <a:p>
            <a:r>
              <a:rPr lang="en-US" dirty="0" smtClean="0"/>
              <a:t>2016 Project Spending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22"/>
          <p:cNvSpPr txBox="1">
            <a:spLocks noChangeArrowheads="1"/>
          </p:cNvSpPr>
          <p:nvPr/>
        </p:nvSpPr>
        <p:spPr bwMode="auto">
          <a:xfrm>
            <a:off x="2438400" y="6107973"/>
            <a:ext cx="586740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dirty="0" smtClean="0"/>
              <a:t>2016 PPL Budget  =  $22.5M</a:t>
            </a:r>
            <a:endParaRPr lang="en-US" sz="800" b="0" dirty="0"/>
          </a:p>
        </p:txBody>
      </p:sp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2438400" y="6380821"/>
            <a:ext cx="5867400" cy="246221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t" anchorCtr="1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 smtClean="0">
                <a:solidFill>
                  <a:srgbClr val="FF0000"/>
                </a:solidFill>
              </a:rPr>
              <a:t>“Potential Demand” represents internal ERCOT projects that have not been fully approved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1999"/>
            <a:ext cx="8994458" cy="528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82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dirty="0"/>
              <a:t>Revision Request Funding Placeholder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13203"/>
            <a:ext cx="8686800" cy="1028700"/>
          </a:xfrm>
        </p:spPr>
        <p:txBody>
          <a:bodyPr/>
          <a:lstStyle/>
          <a:p>
            <a:r>
              <a:rPr lang="en-US" sz="2000" dirty="0"/>
              <a:t>In </a:t>
            </a:r>
            <a:r>
              <a:rPr lang="en-US" sz="2000" dirty="0" smtClean="0"/>
              <a:t>2016 and 2017, </a:t>
            </a:r>
            <a:r>
              <a:rPr lang="en-US" sz="2000" dirty="0"/>
              <a:t>ERCOT </a:t>
            </a:r>
            <a:r>
              <a:rPr lang="en-US" sz="2000" dirty="0" smtClean="0"/>
              <a:t>forecasted </a:t>
            </a:r>
            <a:r>
              <a:rPr lang="en-US" sz="2000" dirty="0"/>
              <a:t>$</a:t>
            </a:r>
            <a:r>
              <a:rPr lang="en-US" sz="2000" dirty="0" smtClean="0"/>
              <a:t>4.0M </a:t>
            </a:r>
            <a:r>
              <a:rPr lang="en-US" sz="2000" dirty="0"/>
              <a:t>for Revision Request </a:t>
            </a:r>
            <a:r>
              <a:rPr lang="en-US" sz="2000" dirty="0" smtClean="0"/>
              <a:t>work</a:t>
            </a:r>
          </a:p>
          <a:p>
            <a:pPr marL="457200" indent="-457200">
              <a:buFont typeface="+mj-lt"/>
              <a:buAutoNum type="arabicPeriod"/>
            </a:pP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Yearly Revision Request Spending Forecast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165268"/>
              </p:ext>
            </p:extLst>
          </p:nvPr>
        </p:nvGraphicFramePr>
        <p:xfrm>
          <a:off x="751648" y="2099562"/>
          <a:ext cx="75438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2660"/>
                <a:gridCol w="1765570"/>
                <a:gridCol w="1765570"/>
              </a:tblGrid>
              <a:tr h="55880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Project Status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2016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2017</a:t>
                      </a:r>
                      <a:endParaRPr lang="en-US" sz="2000" dirty="0"/>
                    </a:p>
                  </a:txBody>
                  <a:tcPr anchor="ctr"/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i="1" dirty="0" smtClean="0"/>
                        <a:t>YTD Actuals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$1.72M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 smtClean="0"/>
                        <a:t>–</a:t>
                      </a:r>
                      <a:endParaRPr lang="en-US" i="1" dirty="0"/>
                    </a:p>
                  </a:txBody>
                  <a:tcPr anchor="ctr"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In-Flight / Complete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$2.55M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$0.63M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–</a:t>
                      </a:r>
                      <a:r>
                        <a:rPr lang="en-US" baseline="0" dirty="0" smtClean="0"/>
                        <a:t> On Hold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$0.01M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$0.40M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Approved – Not Started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$0.24M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$1.34M</a:t>
                      </a:r>
                      <a:endParaRPr lang="en-US" dirty="0"/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Remaining Funding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$1.20M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$1.63M</a:t>
                      </a:r>
                      <a:endParaRPr lang="en-US" dirty="0"/>
                    </a:p>
                  </a:txBody>
                  <a:tcPr anchor="ctr">
                    <a:solidFill>
                      <a:srgbClr val="FFFF99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Allocation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$4.00M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760440" y="4901206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440" y="5452362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4520960" y="5674592"/>
            <a:ext cx="4038600" cy="53459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i="1" dirty="0" smtClean="0"/>
              <a:t>Each year, an additional $400k is held in reserve in the event the $4M allocation is insufficient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53208" y="3080240"/>
            <a:ext cx="753465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04286" y="2721074"/>
            <a:ext cx="12602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As of 7/31/2016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395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848600" cy="518318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</a:rPr>
              <a:t>Prioritization of Upgrad</a:t>
            </a:r>
            <a:r>
              <a:rPr lang="en-US" dirty="0" smtClean="0"/>
              <a:t>e Revision Requests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66800"/>
            <a:ext cx="8648700" cy="5158220"/>
          </a:xfrm>
        </p:spPr>
        <p:txBody>
          <a:bodyPr/>
          <a:lstStyle/>
          <a:p>
            <a:pPr>
              <a:tabLst>
                <a:tab pos="6862763" algn="l"/>
              </a:tabLst>
            </a:pPr>
            <a:r>
              <a:rPr lang="en-US" sz="2000" dirty="0" smtClean="0"/>
              <a:t>PRS and TAC have discussed the fact that SCR789 – </a:t>
            </a:r>
            <a:r>
              <a:rPr lang="en-US" sz="2000" dirty="0"/>
              <a:t>Update NMMS Topology Processor to PSSE 34 </a:t>
            </a:r>
            <a:r>
              <a:rPr lang="en-US" sz="2000" dirty="0" smtClean="0"/>
              <a:t>Capability is an upgrade project that should have market awareness but may not be appropriate for tracking against the market’s target project budget allocation</a:t>
            </a:r>
            <a:endParaRPr lang="en-US" sz="2000" i="1" dirty="0">
              <a:solidFill>
                <a:srgbClr val="00B050"/>
              </a:solidFill>
            </a:endParaRPr>
          </a:p>
          <a:p>
            <a:pPr>
              <a:tabLst>
                <a:tab pos="6862763" algn="l"/>
              </a:tabLst>
            </a:pPr>
            <a:endParaRPr lang="en-US" sz="1400" dirty="0" smtClean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Options</a:t>
            </a:r>
            <a:endParaRPr lang="en-US" sz="2000" i="1" dirty="0">
              <a:solidFill>
                <a:srgbClr val="00B050"/>
              </a:solidFill>
            </a:endParaRP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When ERCOT and PRS agree that a Revision Request is not an enhancement it is excluded from market spending metric</a:t>
            </a:r>
          </a:p>
          <a:p>
            <a:pPr lvl="1">
              <a:tabLst>
                <a:tab pos="6862763" algn="l"/>
              </a:tabLst>
            </a:pPr>
            <a:r>
              <a:rPr lang="en-US" sz="1600" dirty="0" smtClean="0"/>
              <a:t>No change – these situations don’t come up very frequently</a:t>
            </a:r>
          </a:p>
          <a:p>
            <a:pPr lvl="1">
              <a:tabLst>
                <a:tab pos="6862763" algn="l"/>
              </a:tabLst>
            </a:pPr>
            <a:endParaRPr lang="en-US" sz="1400" dirty="0"/>
          </a:p>
          <a:p>
            <a:pPr>
              <a:tabLst>
                <a:tab pos="6862763" algn="l"/>
              </a:tabLst>
            </a:pPr>
            <a:r>
              <a:rPr lang="en-US" sz="2000" dirty="0" smtClean="0"/>
              <a:t>Request PRS members consider these options and bring forward any other alternatives for a detailed discussion in September</a:t>
            </a:r>
          </a:p>
          <a:p>
            <a:pPr>
              <a:tabLst>
                <a:tab pos="6862763" algn="l"/>
              </a:tabLst>
            </a:pPr>
            <a:endParaRPr lang="en-US" sz="1400" i="1" dirty="0">
              <a:solidFill>
                <a:srgbClr val="00B050"/>
              </a:solidFill>
            </a:endParaRPr>
          </a:p>
          <a:p>
            <a:pPr>
              <a:tabLst>
                <a:tab pos="6862763" algn="l"/>
              </a:tabLst>
            </a:pPr>
            <a:r>
              <a:rPr lang="en-US" sz="2000" i="1" dirty="0" smtClean="0">
                <a:solidFill>
                  <a:srgbClr val="00B050"/>
                </a:solidFill>
              </a:rPr>
              <a:t>ERCOT supports an approach where such projects are excluded from market funding tracking when a consensus to exclude is reached at PRS</a:t>
            </a: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7772400" cy="518318"/>
          </a:xfrm>
        </p:spPr>
        <p:txBody>
          <a:bodyPr/>
          <a:lstStyle/>
          <a:p>
            <a:r>
              <a:rPr lang="en-US" sz="2000" dirty="0" smtClean="0"/>
              <a:t>Priority / Rank Options for Revision Requests with Impacts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11214"/>
              </p:ext>
            </p:extLst>
          </p:nvPr>
        </p:nvGraphicFramePr>
        <p:xfrm>
          <a:off x="228600" y="1066800"/>
          <a:ext cx="8686799" cy="311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2286000"/>
                <a:gridCol w="762000"/>
                <a:gridCol w="685800"/>
                <a:gridCol w="3733799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Revision Request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Priority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Rank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Comments</a:t>
                      </a:r>
                      <a:endParaRPr lang="en-US" sz="1400" dirty="0"/>
                    </a:p>
                  </a:txBody>
                  <a:tcPr anchor="ctr"/>
                </a:tc>
              </a:tr>
              <a:tr h="86158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Data Agent-Only QSE Registration  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2016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1559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Closely</a:t>
                      </a:r>
                      <a:r>
                        <a:rPr lang="en-US" sz="1400" baseline="0" smtClean="0"/>
                        <a:t> aligns with NPRR519 – </a:t>
                      </a:r>
                      <a:r>
                        <a:rPr lang="en-US" sz="1400" baseline="0" dirty="0" smtClean="0"/>
                        <a:t>try to include in the CMM project since it is still in Planning</a:t>
                      </a:r>
                      <a:endParaRPr lang="en-US" sz="1400" dirty="0" smtClean="0"/>
                    </a:p>
                  </a:txBody>
                  <a:tcPr anchor="ctr"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NPRR775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Enhanced Implementation of Limits for Fast Responding Regulation Service   </a:t>
                      </a:r>
                      <a:r>
                        <a:rPr lang="en-US" sz="1100" i="1" dirty="0" smtClean="0"/>
                        <a:t>[ERCOT]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1830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Add to 2017 queue</a:t>
                      </a:r>
                    </a:p>
                  </a:txBody>
                  <a:tcPr anchor="ctr"/>
                </a:tc>
              </a:tr>
              <a:tr h="85578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NPRR789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Publish All Mid-Term Load Forecast Results</a:t>
                      </a:r>
                    </a:p>
                    <a:p>
                      <a:pPr algn="l"/>
                      <a:r>
                        <a:rPr lang="en-US" sz="1100" i="1" dirty="0" smtClean="0"/>
                        <a:t>[Citigroup</a:t>
                      </a:r>
                      <a:r>
                        <a:rPr lang="en-US" sz="1100" i="1" baseline="0" dirty="0" smtClean="0"/>
                        <a:t> Energy</a:t>
                      </a:r>
                      <a:r>
                        <a:rPr lang="en-US" sz="1100" i="1" dirty="0" smtClean="0"/>
                        <a:t>]</a:t>
                      </a:r>
                      <a:endParaRPr lang="en-US" sz="11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2017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1840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Add to 2017 queue</a:t>
                      </a:r>
                      <a:endParaRPr lang="en-US" sz="14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413981"/>
              </p:ext>
            </p:extLst>
          </p:nvPr>
        </p:nvGraphicFramePr>
        <p:xfrm>
          <a:off x="3631962" y="750771"/>
          <a:ext cx="1645404" cy="2914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404"/>
              </a:tblGrid>
              <a:tr h="29145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Options for…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5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28800" y="685800"/>
            <a:ext cx="6477000" cy="548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Appendix</a:t>
            </a:r>
          </a:p>
          <a:p>
            <a:pPr lvl="1"/>
            <a:r>
              <a:rPr lang="en-US" dirty="0" smtClean="0"/>
              <a:t>8/31/2016 Project Gantt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In-flight items sorted by Project End Date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“On Hold” projects listed separately</a:t>
            </a:r>
          </a:p>
          <a:p>
            <a:pPr marL="971550" lvl="2">
              <a:tabLst>
                <a:tab pos="1143000" algn="l"/>
                <a:tab pos="2514600" algn="l"/>
                <a:tab pos="6864350" algn="l"/>
              </a:tabLst>
              <a:defRPr/>
            </a:pPr>
            <a:r>
              <a:rPr lang="en-US" dirty="0"/>
              <a:t>“Not Started” items sorted by Project Start </a:t>
            </a:r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7898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c34af464-7aa1-4edd-9be4-83dffc1cb926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21580</TotalTime>
  <Words>760</Words>
  <Application>Microsoft Office PowerPoint</Application>
  <PresentationFormat>On-screen Show (4:3)</PresentationFormat>
  <Paragraphs>284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1_Custom Design</vt:lpstr>
      <vt:lpstr>Office Theme</vt:lpstr>
      <vt:lpstr>Custom Design</vt:lpstr>
      <vt:lpstr>PowerPoint Presentation</vt:lpstr>
      <vt:lpstr>PowerPoint Presentation</vt:lpstr>
      <vt:lpstr>Recent / Upcoming Project Highlights</vt:lpstr>
      <vt:lpstr>2016 Release Targets – Board Approved NPRRs / SCRs / xGRRs </vt:lpstr>
      <vt:lpstr>2016 Project Spending Forecast</vt:lpstr>
      <vt:lpstr>Revision Request Funding Placeholder Status</vt:lpstr>
      <vt:lpstr>Prioritization of Upgrade Revision Requests</vt:lpstr>
      <vt:lpstr>Priority / Rank Options for Revision Requests with Impacts</vt:lpstr>
      <vt:lpstr>PowerPoint Presentation</vt:lpstr>
      <vt:lpstr>Project Portfolio Status – as of 8/31/2016</vt:lpstr>
      <vt:lpstr>Project Portfolio Status – as of 8/31/2016</vt:lpstr>
      <vt:lpstr>Project Portfolio Status – as of 8/31/2016</vt:lpstr>
      <vt:lpstr>Project Portfolio Status – as of 8/31/2016</vt:lpstr>
      <vt:lpstr>Project Portfolio Status – as of 8/31/2016</vt:lpstr>
      <vt:lpstr>Project Portfolio Status – as of 8/31/2016</vt:lpstr>
      <vt:lpstr>Project Portfolio Status – as of 8/31/2016</vt:lpstr>
      <vt:lpstr>Project Portfolio Status – as of 8/31/2016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Anderson, Troy</cp:lastModifiedBy>
  <cp:revision>263</cp:revision>
  <cp:lastPrinted>2016-03-09T20:15:11Z</cp:lastPrinted>
  <dcterms:created xsi:type="dcterms:W3CDTF">2016-01-21T15:20:31Z</dcterms:created>
  <dcterms:modified xsi:type="dcterms:W3CDTF">2016-09-12T13:20:47Z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