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92" d="100"/>
          <a:sy n="92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8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September 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August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08/14/16 </a:t>
            </a:r>
            <a:r>
              <a:rPr lang="en-US" sz="1600" dirty="0"/>
              <a:t>– Planned Maintenance </a:t>
            </a:r>
            <a:r>
              <a:rPr lang="en-US" sz="1600" dirty="0" smtClean="0"/>
              <a:t>(Site </a:t>
            </a:r>
            <a:r>
              <a:rPr lang="en-US" sz="1600" dirty="0"/>
              <a:t>Failover – Retail Processing,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, </a:t>
            </a:r>
            <a:r>
              <a:rPr lang="en-US" sz="1600" dirty="0" err="1" smtClean="0"/>
              <a:t>FindESIID</a:t>
            </a:r>
            <a:r>
              <a:rPr lang="en-US" sz="1600" dirty="0" smtClean="0"/>
              <a:t>, </a:t>
            </a:r>
            <a:r>
              <a:rPr lang="en-US" sz="1600" dirty="0" err="1" smtClean="0"/>
              <a:t>FindTransaction</a:t>
            </a:r>
            <a:r>
              <a:rPr lang="en-US" sz="1600" dirty="0" smtClean="0"/>
              <a:t>)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08/16/16 – </a:t>
            </a:r>
            <a:r>
              <a:rPr lang="en-US" sz="16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600" kern="0" dirty="0" smtClean="0">
                <a:solidFill>
                  <a:srgbClr val="000000"/>
                </a:solidFill>
              </a:rPr>
              <a:t>, 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600" kern="0" dirty="0" smtClean="0">
                <a:solidFill>
                  <a:srgbClr val="000000"/>
                </a:solidFill>
              </a:rPr>
              <a:t>, and 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600" kern="0" dirty="0" smtClean="0">
                <a:solidFill>
                  <a:srgbClr val="000000"/>
                </a:solidFill>
              </a:rPr>
              <a:t> 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From 10:15 AM to 11:40 AM </a:t>
            </a: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,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400" kern="0" dirty="0" smtClean="0">
                <a:solidFill>
                  <a:srgbClr val="000000"/>
                </a:solidFill>
              </a:rPr>
              <a:t>,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400" kern="0" dirty="0" smtClean="0">
                <a:solidFill>
                  <a:srgbClr val="000000"/>
                </a:solidFill>
              </a:rPr>
              <a:t> were degraded or unavailable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Retail Transaction processing was not impacted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Root cause was a server memory issue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08/24/16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err="1">
                <a:solidFill>
                  <a:srgbClr val="000000"/>
                </a:solidFill>
              </a:rPr>
              <a:t>MarkeTrak</a:t>
            </a:r>
            <a:r>
              <a:rPr lang="en-US" sz="1600" kern="0" dirty="0">
                <a:solidFill>
                  <a:srgbClr val="000000"/>
                </a:solidFill>
              </a:rPr>
              <a:t>, </a:t>
            </a:r>
            <a:r>
              <a:rPr lang="en-US" sz="1600" kern="0" dirty="0" smtClean="0">
                <a:solidFill>
                  <a:srgbClr val="000000"/>
                </a:solidFill>
              </a:rPr>
              <a:t>Retail MIS (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600" kern="0" dirty="0">
                <a:solidFill>
                  <a:srgbClr val="000000"/>
                </a:solidFill>
              </a:rPr>
              <a:t>, and </a:t>
            </a:r>
            <a:r>
              <a:rPr lang="en-US" sz="16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600" kern="0" dirty="0" smtClean="0">
                <a:solidFill>
                  <a:srgbClr val="000000"/>
                </a:solidFill>
              </a:rPr>
              <a:t>) </a:t>
            </a:r>
            <a:r>
              <a:rPr lang="en-US" sz="1600" kern="0" dirty="0">
                <a:solidFill>
                  <a:srgbClr val="000000"/>
                </a:solidFill>
              </a:rPr>
              <a:t>issue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From </a:t>
            </a:r>
            <a:r>
              <a:rPr lang="en-US" sz="1400" kern="0" dirty="0" smtClean="0">
                <a:solidFill>
                  <a:srgbClr val="000000"/>
                </a:solidFill>
              </a:rPr>
              <a:t>03:46 PM to 03:55 PM </a:t>
            </a:r>
            <a:r>
              <a:rPr lang="en-US" sz="1400" kern="0" dirty="0" err="1" smtClean="0">
                <a:solidFill>
                  <a:srgbClr val="000000"/>
                </a:solidFill>
              </a:rPr>
              <a:t>MarkeTrak</a:t>
            </a:r>
            <a:r>
              <a:rPr lang="en-US" sz="1400" kern="0" dirty="0" smtClean="0">
                <a:solidFill>
                  <a:srgbClr val="000000"/>
                </a:solidFill>
              </a:rPr>
              <a:t> and Retail MIS (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FindESIID</a:t>
            </a:r>
            <a:r>
              <a:rPr lang="en-US" sz="1400" kern="0" dirty="0">
                <a:solidFill>
                  <a:srgbClr val="000000"/>
                </a:solidFill>
              </a:rPr>
              <a:t>, and </a:t>
            </a:r>
            <a:r>
              <a:rPr lang="en-US" sz="1400" kern="0" dirty="0" err="1" smtClean="0">
                <a:solidFill>
                  <a:srgbClr val="000000"/>
                </a:solidFill>
              </a:rPr>
              <a:t>FindTransaction</a:t>
            </a:r>
            <a:r>
              <a:rPr lang="en-US" sz="1400" kern="0" dirty="0" smtClean="0">
                <a:solidFill>
                  <a:srgbClr val="000000"/>
                </a:solidFill>
              </a:rPr>
              <a:t>) </a:t>
            </a:r>
            <a:r>
              <a:rPr lang="en-US" sz="1400" kern="0" dirty="0">
                <a:solidFill>
                  <a:srgbClr val="000000"/>
                </a:solidFill>
              </a:rPr>
              <a:t>were </a:t>
            </a:r>
            <a:r>
              <a:rPr lang="en-US" sz="1400" kern="0" dirty="0" smtClean="0">
                <a:solidFill>
                  <a:srgbClr val="000000"/>
                </a:solidFill>
              </a:rPr>
              <a:t>unavailable</a:t>
            </a:r>
            <a:endParaRPr lang="en-US" sz="1400" kern="0" dirty="0">
              <a:solidFill>
                <a:srgbClr val="000000"/>
              </a:solidFill>
            </a:endParaRP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Retail Transaction processing was not impacted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Root cause was </a:t>
            </a:r>
            <a:r>
              <a:rPr lang="en-US" sz="1400" kern="0" dirty="0" smtClean="0">
                <a:solidFill>
                  <a:srgbClr val="000000"/>
                </a:solidFill>
              </a:rPr>
              <a:t>unplanned maintenance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endParaRPr lang="en-US" sz="18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1447800"/>
            <a:ext cx="8534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5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c34af464-7aa1-4edd-9be4-83dffc1cb926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137</Words>
  <Application>Microsoft Office PowerPoint</Application>
  <PresentationFormat>On-screen Show (4:3)</PresentationFormat>
  <Paragraphs>28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40</cp:revision>
  <cp:lastPrinted>2016-01-21T20:53:15Z</cp:lastPrinted>
  <dcterms:created xsi:type="dcterms:W3CDTF">2016-01-21T15:20:31Z</dcterms:created>
  <dcterms:modified xsi:type="dcterms:W3CDTF">2016-09-09T22:18:40Z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