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258" r:id="rId8"/>
    <p:sldId id="257" r:id="rId9"/>
    <p:sldId id="266" r:id="rId10"/>
    <p:sldId id="265" r:id="rId11"/>
    <p:sldId id="261" r:id="rId12"/>
    <p:sldId id="268" r:id="rId13"/>
    <p:sldId id="263" r:id="rId14"/>
    <p:sldId id="267" r:id="rId15"/>
    <p:sldId id="26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1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  <a:endParaRPr lang="en-US" sz="32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09/13/2016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IAS Stats by REP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381000"/>
            <a:ext cx="6781800" cy="5867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altLang="en-US" dirty="0" smtClean="0"/>
              <a:t>June </a:t>
            </a:r>
            <a:r>
              <a:rPr lang="en-US" altLang="en-US" dirty="0"/>
              <a:t>2016 - IAG/IAL </a:t>
            </a:r>
            <a:r>
              <a:rPr lang="en-US" altLang="en-US" dirty="0" smtClean="0"/>
              <a:t>Statistics</a:t>
            </a:r>
          </a:p>
          <a:p>
            <a:r>
              <a:rPr lang="en-US" altLang="en-US" dirty="0"/>
              <a:t>Top 10 - June 2016 - IAG/IAL </a:t>
            </a:r>
            <a:endParaRPr lang="en-US" altLang="en-US" dirty="0" smtClean="0"/>
          </a:p>
          <a:p>
            <a:r>
              <a:rPr lang="en-US" altLang="en-US" dirty="0"/>
              <a:t>Top 10 - 12 Month Average </a:t>
            </a:r>
            <a:r>
              <a:rPr lang="en-US" altLang="en-US" dirty="0" smtClean="0"/>
              <a:t>IAG/IAL</a:t>
            </a:r>
          </a:p>
          <a:p>
            <a:r>
              <a:rPr lang="en-US" altLang="en-US" dirty="0"/>
              <a:t>Explanation of IAG/IAL </a:t>
            </a:r>
            <a:r>
              <a:rPr lang="en-US" altLang="en-US" dirty="0" smtClean="0"/>
              <a:t>Stats</a:t>
            </a:r>
            <a:endParaRPr lang="en-US" dirty="0" smtClean="0"/>
          </a:p>
          <a:p>
            <a:r>
              <a:rPr lang="en-US" altLang="en-US" dirty="0" smtClean="0"/>
              <a:t>Top - </a:t>
            </a:r>
            <a:r>
              <a:rPr lang="en-US" altLang="en-US" dirty="0"/>
              <a:t>12 Month Average Rescission</a:t>
            </a:r>
            <a:endParaRPr lang="en-US" dirty="0" smtClean="0"/>
          </a:p>
          <a:p>
            <a:r>
              <a:rPr lang="en-US" dirty="0" smtClean="0"/>
              <a:t>Explanation of Rescission Stats</a:t>
            </a:r>
          </a:p>
          <a:p>
            <a:r>
              <a:rPr lang="en-US" altLang="en-US" dirty="0"/>
              <a:t>18 Month Running Market </a:t>
            </a:r>
            <a:r>
              <a:rPr lang="en-US" altLang="en-US" dirty="0" smtClean="0"/>
              <a:t>Totals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June </a:t>
            </a:r>
            <a:r>
              <a:rPr lang="en-US" altLang="en-US" sz="2400" dirty="0">
                <a:solidFill>
                  <a:schemeClr val="tx1"/>
                </a:solidFill>
              </a:rPr>
              <a:t>2016 - </a:t>
            </a:r>
            <a:r>
              <a:rPr lang="en-US" altLang="en-US" sz="2400" dirty="0" smtClean="0">
                <a:solidFill>
                  <a:schemeClr val="tx1"/>
                </a:solidFill>
              </a:rPr>
              <a:t>IAG/IAL Statistics</a:t>
            </a: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09/13/16</a:t>
            </a:r>
            <a:endParaRPr lang="en-US" sz="9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545084"/>
              </p:ext>
            </p:extLst>
          </p:nvPr>
        </p:nvGraphicFramePr>
        <p:xfrm>
          <a:off x="2158999" y="1066800"/>
          <a:ext cx="4902201" cy="3914775"/>
        </p:xfrm>
        <a:graphic>
          <a:graphicData uri="http://schemas.openxmlformats.org/drawingml/2006/table">
            <a:tbl>
              <a:tblPr/>
              <a:tblGrid>
                <a:gridCol w="1148953"/>
                <a:gridCol w="938312"/>
                <a:gridCol w="938312"/>
                <a:gridCol w="938312"/>
                <a:gridCol w="938312"/>
              </a:tblGrid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% of Total Enrollments: 1.13%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Greater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2,361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Less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1,416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Retail Electric Provider Counts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68711"/>
              </p:ext>
            </p:extLst>
          </p:nvPr>
        </p:nvGraphicFramePr>
        <p:xfrm>
          <a:off x="4152899" y="52101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2899" y="52101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586581"/>
          </a:xfrm>
        </p:spPr>
        <p:txBody>
          <a:bodyPr/>
          <a:lstStyle/>
          <a:p>
            <a:pPr algn="ctr"/>
            <a:r>
              <a:rPr lang="en-US" altLang="en-US" sz="2000" dirty="0" smtClean="0">
                <a:solidFill>
                  <a:schemeClr val="tx1"/>
                </a:solidFill>
              </a:rPr>
              <a:t>Top 10 - June </a:t>
            </a:r>
            <a:r>
              <a:rPr lang="en-US" altLang="en-US" sz="2000" dirty="0">
                <a:solidFill>
                  <a:schemeClr val="tx1"/>
                </a:solidFill>
              </a:rPr>
              <a:t>2016 - IAG/IAL % </a:t>
            </a:r>
            <a:r>
              <a:rPr lang="en-US" altLang="en-US" sz="2000" u="sng" dirty="0">
                <a:solidFill>
                  <a:schemeClr val="tx1"/>
                </a:solidFill>
              </a:rPr>
              <a:t>Greater</a:t>
            </a:r>
            <a:r>
              <a:rPr lang="en-US" altLang="en-US" sz="2000" dirty="0">
                <a:solidFill>
                  <a:schemeClr val="tx1"/>
                </a:solidFill>
              </a:rPr>
              <a:t> Than 1% of </a:t>
            </a:r>
            <a:r>
              <a:rPr lang="en-US" altLang="en-US" sz="2000" dirty="0" smtClean="0">
                <a:solidFill>
                  <a:schemeClr val="tx1"/>
                </a:solidFill>
              </a:rPr>
              <a:t>Enrollments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With number of months Greater Than 1%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91440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960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6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algn="ctr"/>
            <a:r>
              <a:rPr lang="en-US" altLang="en-US" sz="1800" dirty="0" smtClean="0">
                <a:solidFill>
                  <a:schemeClr val="tx1"/>
                </a:solidFill>
              </a:rPr>
              <a:t>Top 10 - 12 </a:t>
            </a:r>
            <a:r>
              <a:rPr lang="en-US" altLang="en-US" sz="1800" dirty="0">
                <a:solidFill>
                  <a:schemeClr val="tx1"/>
                </a:solidFill>
              </a:rPr>
              <a:t>Month Average IAG/IAL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Enrollments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June 2016 With number of 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Than 1%</a:t>
            </a: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91440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960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</a:t>
            </a:r>
            <a:r>
              <a:rPr lang="en-US" altLang="en-US" dirty="0">
                <a:solidFill>
                  <a:schemeClr val="tx1"/>
                </a:solidFill>
              </a:rPr>
              <a:t>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486400"/>
          </a:xfrm>
        </p:spPr>
        <p:txBody>
          <a:bodyPr/>
          <a:lstStyle/>
          <a:p>
            <a:r>
              <a:rPr lang="en-US" altLang="en-US" sz="1500" b="1" dirty="0" smtClean="0"/>
              <a:t>The page 3 </a:t>
            </a:r>
            <a:r>
              <a:rPr lang="en-US" altLang="en-US" sz="1500" b="1" dirty="0"/>
              <a:t>chart shows a count of REPs whose IAG/IAL percentage of their total enrollments is below 1%.</a:t>
            </a:r>
          </a:p>
          <a:p>
            <a:pPr lvl="1"/>
            <a:r>
              <a:rPr lang="en-US" altLang="en-US" sz="1400" dirty="0" smtClean="0"/>
              <a:t>Blue row </a:t>
            </a:r>
            <a:r>
              <a:rPr lang="en-US" altLang="en-US" sz="1400" dirty="0"/>
              <a:t>shows counts of REPs that have less than </a:t>
            </a:r>
            <a:r>
              <a:rPr lang="en-US" altLang="en-US" sz="1400" dirty="0" smtClean="0"/>
              <a:t>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Orange </a:t>
            </a:r>
            <a:r>
              <a:rPr lang="en-US" altLang="en-US" sz="1400" dirty="0"/>
              <a:t>row shows counts of REPs that have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Purple </a:t>
            </a:r>
            <a:r>
              <a:rPr lang="en-US" altLang="en-US" sz="1400" dirty="0"/>
              <a:t>row shows counts of REPs that have greater than 2500 total enrollments by their percentage </a:t>
            </a:r>
            <a:r>
              <a:rPr lang="en-US" altLang="en-US" sz="1400" dirty="0" smtClean="0"/>
              <a:t>ranges</a:t>
            </a:r>
          </a:p>
          <a:p>
            <a:r>
              <a:rPr lang="en-US" altLang="en-US" sz="1500" b="1" dirty="0"/>
              <a:t>The </a:t>
            </a:r>
            <a:r>
              <a:rPr lang="en-US" altLang="en-US" sz="1500" b="1" dirty="0" smtClean="0"/>
              <a:t>page 4 charts show the top 10 </a:t>
            </a:r>
            <a:r>
              <a:rPr lang="en-US" altLang="en-US" sz="1500" b="1" dirty="0"/>
              <a:t>REPs whose IAG/IAL percentage of their total enrollments is above 1%. 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blue </a:t>
            </a:r>
            <a:r>
              <a:rPr lang="en-US" altLang="en-US" sz="1400" dirty="0" smtClean="0"/>
              <a:t>chart shows </a:t>
            </a:r>
            <a:r>
              <a:rPr lang="en-US" altLang="en-US" sz="1400" dirty="0"/>
              <a:t>enrollment totals of less than 500 for the month being </a:t>
            </a:r>
            <a:r>
              <a:rPr lang="en-US" altLang="en-US" sz="1400" dirty="0" smtClean="0"/>
              <a:t>reported</a:t>
            </a:r>
            <a:endParaRPr lang="en-US" altLang="en-US" sz="1400" dirty="0"/>
          </a:p>
          <a:p>
            <a:pPr lvl="1"/>
            <a:r>
              <a:rPr lang="en-US" altLang="en-US" sz="1400" dirty="0"/>
              <a:t>The orange </a:t>
            </a:r>
            <a:r>
              <a:rPr lang="en-US" altLang="en-US" sz="1400" dirty="0" smtClean="0"/>
              <a:t>chart shows </a:t>
            </a:r>
            <a:r>
              <a:rPr lang="en-US" altLang="en-US" sz="1400" dirty="0"/>
              <a:t>enrollment totals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/>
              <a:t>The purple </a:t>
            </a:r>
            <a:r>
              <a:rPr lang="en-US" altLang="en-US" sz="1400" dirty="0" smtClean="0"/>
              <a:t>charts </a:t>
            </a:r>
            <a:r>
              <a:rPr lang="en-US" altLang="en-US" sz="1400" dirty="0"/>
              <a:t>show enrollment totals of over 2500 for the month being </a:t>
            </a:r>
            <a:r>
              <a:rPr lang="en-US" altLang="en-US" sz="1400" dirty="0" smtClean="0"/>
              <a:t>reported</a:t>
            </a:r>
            <a:endParaRPr lang="en-US" altLang="en-US" sz="1400" dirty="0"/>
          </a:p>
          <a:p>
            <a:pPr lvl="1"/>
            <a:r>
              <a:rPr lang="en-US" altLang="en-US" sz="1400" dirty="0" smtClean="0"/>
              <a:t>REPs with the lowest AG/IAL </a:t>
            </a:r>
            <a:r>
              <a:rPr lang="en-US" altLang="en-US" sz="1400" dirty="0"/>
              <a:t>totals 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r>
              <a:rPr lang="en-US" altLang="en-US" sz="1500" b="1" dirty="0" smtClean="0"/>
              <a:t>The page 5 charts show the top 10 REPs whose 12 month average IAG/IAL percentage of their total enrollments is above 1%.</a:t>
            </a:r>
            <a:endParaRPr lang="en-US" altLang="en-US" sz="1500" b="1" dirty="0"/>
          </a:p>
          <a:p>
            <a:pPr lvl="1"/>
            <a:r>
              <a:rPr lang="en-US" altLang="en-US" sz="1400" dirty="0"/>
              <a:t>The blue chart shows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less than 500 for the month being reported</a:t>
            </a:r>
          </a:p>
          <a:p>
            <a:pPr lvl="1"/>
            <a:r>
              <a:rPr lang="en-US" altLang="en-US" sz="1400" dirty="0"/>
              <a:t>The orange chart shows enrollment </a:t>
            </a:r>
            <a:r>
              <a:rPr lang="en-US" altLang="en-US" sz="1400" dirty="0" smtClean="0"/>
              <a:t>total averages between 500 and 2500 </a:t>
            </a:r>
            <a:r>
              <a:rPr lang="en-US" altLang="en-US" sz="1400" dirty="0"/>
              <a:t>for the month being reported</a:t>
            </a:r>
          </a:p>
          <a:p>
            <a:pPr lvl="1"/>
            <a:r>
              <a:rPr lang="en-US" altLang="en-US" sz="1400" dirty="0"/>
              <a:t>The purple charts show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over 2500 for the month being reported</a:t>
            </a:r>
          </a:p>
          <a:p>
            <a:pPr lvl="1"/>
            <a:r>
              <a:rPr lang="en-US" altLang="en-US" sz="1400" dirty="0" smtClean="0"/>
              <a:t>REPs </a:t>
            </a:r>
            <a:r>
              <a:rPr lang="en-US" altLang="en-US" sz="1400" dirty="0"/>
              <a:t>with the lowest </a:t>
            </a:r>
            <a:r>
              <a:rPr lang="en-US" altLang="en-US" sz="1400" dirty="0" smtClean="0"/>
              <a:t>IAG/IAL averages </a:t>
            </a:r>
            <a:r>
              <a:rPr lang="en-US" altLang="en-US" sz="1400" dirty="0"/>
              <a:t>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 smtClean="0"/>
              <a:t>Number labels represent the number of months the REP has been over 1% during the 12 month period</a:t>
            </a:r>
            <a:endParaRPr lang="en-US" altLang="en-US" sz="1400" dirty="0"/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marL="279400" algn="ctr"/>
            <a:r>
              <a:rPr lang="en-US" altLang="en-US" sz="1800" dirty="0" smtClean="0">
                <a:solidFill>
                  <a:schemeClr val="tx1"/>
                </a:solidFill>
              </a:rPr>
              <a:t>Top </a:t>
            </a:r>
            <a:r>
              <a:rPr lang="en-US" altLang="en-US" sz="1800" dirty="0">
                <a:solidFill>
                  <a:schemeClr val="tx1"/>
                </a:solidFill>
              </a:rPr>
              <a:t>- 12 Month Average Rescission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Switches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June </a:t>
            </a:r>
            <a:r>
              <a:rPr lang="en-US" altLang="en-US" sz="1800" dirty="0">
                <a:solidFill>
                  <a:schemeClr val="tx1"/>
                </a:solidFill>
              </a:rPr>
              <a:t>2016 With number of </a:t>
            </a:r>
            <a:r>
              <a:rPr lang="en-US" altLang="en-US" sz="1800" dirty="0" smtClean="0">
                <a:solidFill>
                  <a:schemeClr val="tx1"/>
                </a:solidFill>
              </a:rPr>
              <a:t>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</a:t>
            </a:r>
            <a:r>
              <a:rPr lang="en-US" altLang="en-US" sz="1800" dirty="0">
                <a:solidFill>
                  <a:schemeClr val="tx1"/>
                </a:solidFill>
              </a:rPr>
              <a:t>T</a:t>
            </a:r>
            <a:r>
              <a:rPr lang="en-US" altLang="en-US" sz="1800" dirty="0" smtClean="0">
                <a:solidFill>
                  <a:schemeClr val="tx1"/>
                </a:solidFill>
              </a:rPr>
              <a:t>han </a:t>
            </a:r>
            <a:r>
              <a:rPr lang="en-US" altLang="en-US" sz="1800" dirty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Rescission Slide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3048000"/>
          </a:xfrm>
        </p:spPr>
        <p:txBody>
          <a:bodyPr/>
          <a:lstStyle/>
          <a:p>
            <a:r>
              <a:rPr lang="en-US" altLang="en-US" sz="1800" b="1" dirty="0"/>
              <a:t>The page </a:t>
            </a:r>
            <a:r>
              <a:rPr lang="en-US" altLang="en-US" sz="1800" b="1" dirty="0" smtClean="0"/>
              <a:t>7 </a:t>
            </a:r>
            <a:r>
              <a:rPr lang="en-US" altLang="en-US" sz="1800" b="1" dirty="0"/>
              <a:t>charts show the </a:t>
            </a:r>
            <a:r>
              <a:rPr lang="en-US" altLang="en-US" sz="1800" b="1" dirty="0" smtClean="0"/>
              <a:t>top </a:t>
            </a:r>
            <a:r>
              <a:rPr lang="en-US" altLang="en-US" sz="1800" b="1" dirty="0"/>
              <a:t>REPs whose 12 month average </a:t>
            </a:r>
            <a:r>
              <a:rPr lang="en-US" altLang="en-US" sz="1800" b="1" dirty="0" smtClean="0"/>
              <a:t>Rescission </a:t>
            </a:r>
            <a:r>
              <a:rPr lang="en-US" altLang="en-US" sz="1800" b="1" dirty="0"/>
              <a:t>percentage of their total </a:t>
            </a:r>
            <a:r>
              <a:rPr lang="en-US" altLang="en-US" sz="1800" b="1" dirty="0" smtClean="0"/>
              <a:t>Switches </a:t>
            </a:r>
            <a:r>
              <a:rPr lang="en-US" altLang="en-US" sz="1800" b="1" dirty="0"/>
              <a:t>is above 1</a:t>
            </a:r>
            <a:r>
              <a:rPr lang="en-US" altLang="en-US" sz="1800" b="1" dirty="0" smtClean="0"/>
              <a:t>%.</a:t>
            </a:r>
          </a:p>
          <a:p>
            <a:pPr marL="0" indent="0">
              <a:buNone/>
            </a:pPr>
            <a:endParaRPr lang="en-US" altLang="en-US" sz="1600" b="1" dirty="0"/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orange shades show switch totals </a:t>
            </a:r>
            <a:r>
              <a:rPr lang="en-US" altLang="en-US" sz="1400" dirty="0" smtClean="0"/>
              <a:t>between 250 and </a:t>
            </a:r>
            <a:r>
              <a:rPr lang="en-US" altLang="en-US" sz="1400" dirty="0"/>
              <a:t>1750 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purple shades show switch totals of over 1750 for the month being 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REPs with the lowest count of rescission totals start on the left, and move to the highest counts on the right</a:t>
            </a:r>
          </a:p>
          <a:p>
            <a:pPr lvl="1"/>
            <a:r>
              <a:rPr lang="en-US" altLang="en-US" sz="1400" dirty="0" smtClean="0"/>
              <a:t>Number </a:t>
            </a:r>
            <a:r>
              <a:rPr lang="en-US" altLang="en-US" sz="1400" dirty="0"/>
              <a:t>labels represent the number of </a:t>
            </a:r>
            <a:r>
              <a:rPr lang="en-US" altLang="en-US" sz="1400" dirty="0" smtClean="0"/>
              <a:t>months </a:t>
            </a:r>
            <a:r>
              <a:rPr lang="en-US" altLang="en-US" sz="1400" dirty="0"/>
              <a:t>the REP has been over 1% during the 12 month period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18 Month Running Market Totals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09/13/16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551102"/>
              </p:ext>
            </p:extLst>
          </p:nvPr>
        </p:nvGraphicFramePr>
        <p:xfrm>
          <a:off x="152394" y="1752592"/>
          <a:ext cx="8839212" cy="3627339"/>
        </p:xfrm>
        <a:graphic>
          <a:graphicData uri="http://schemas.openxmlformats.org/drawingml/2006/table">
            <a:tbl>
              <a:tblPr/>
              <a:tblGrid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  <a:gridCol w="736601"/>
              </a:tblGrid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Enrollments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 IAL, 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 to Resolution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IAG,IAL,Res 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%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69,934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197,774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267,708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4,153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70,737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197,519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268,256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73,524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207,324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280,848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78,431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207,696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286,127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4,799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83,246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208,064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291,310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6,054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102,661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247,089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349,750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263,233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354,444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2,220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81,674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248,124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329,798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4,185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70,342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229,405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299,747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65,276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215,908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281,184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52,887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181,098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233,985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3,690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61,486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189,862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251,348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63,954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193,716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257,670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68,057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212,474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280,531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4,025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76,235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218,245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294,480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4,228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70,300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199,804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270,104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75,323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214,383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289,706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2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86,376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247,481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333,857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4794</TotalTime>
  <Words>916</Words>
  <Application>Microsoft Office PowerPoint</Application>
  <PresentationFormat>On-screen Show (4:3)</PresentationFormat>
  <Paragraphs>341</Paragraphs>
  <Slides>10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PowerPoint Presentation</vt:lpstr>
      <vt:lpstr>     June 2016 - IAG/IAL Statistics</vt:lpstr>
      <vt:lpstr>Top 10 - June 2016 - IAG/IAL % Greater Than 1% of Enrollments With number of months Greater Than 1%  </vt:lpstr>
      <vt:lpstr>Top 10 - 12 Month Average IAG/IAL % Greater Than 1% of Enrollments thru June 2016 With number of months Greater Than 1% </vt:lpstr>
      <vt:lpstr>Explanation of IAG/IAL Slides Data</vt:lpstr>
      <vt:lpstr>Top - 12 Month Average Rescission % Greater Than 1% of Switches thru June 2016 With number of months Greater Than 1%</vt:lpstr>
      <vt:lpstr>Explanation of Rescission Slide Data</vt:lpstr>
      <vt:lpstr>18 Month Running Market Totals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Connel, Seth</cp:lastModifiedBy>
  <cp:revision>120</cp:revision>
  <cp:lastPrinted>2016-01-21T20:53:15Z</cp:lastPrinted>
  <dcterms:created xsi:type="dcterms:W3CDTF">2016-01-21T15:20:31Z</dcterms:created>
  <dcterms:modified xsi:type="dcterms:W3CDTF">2016-09-08T20:10:04Z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