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257" r:id="rId9"/>
    <p:sldId id="266" r:id="rId10"/>
    <p:sldId id="265" r:id="rId11"/>
    <p:sldId id="261" r:id="rId12"/>
    <p:sldId id="268" r:id="rId13"/>
    <p:sldId id="263" r:id="rId14"/>
    <p:sldId id="267" r:id="rId15"/>
    <p:sldId id="26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09/13/2016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June </a:t>
            </a:r>
            <a:r>
              <a:rPr lang="en-US" altLang="en-US" dirty="0"/>
              <a:t>2016 -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10 - June 2016 -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June </a:t>
            </a:r>
            <a:r>
              <a:rPr lang="en-US" altLang="en-US" sz="2400" dirty="0">
                <a:solidFill>
                  <a:schemeClr val="tx1"/>
                </a:solidFill>
              </a:rPr>
              <a:t>2016 -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09/13/16</a:t>
            </a:r>
            <a:endParaRPr lang="en-US" sz="9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45084"/>
              </p:ext>
            </p:extLst>
          </p:nvPr>
        </p:nvGraphicFramePr>
        <p:xfrm>
          <a:off x="2158999" y="1066800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2,361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68711"/>
              </p:ext>
            </p:extLst>
          </p:nvPr>
        </p:nvGraphicFramePr>
        <p:xfrm>
          <a:off x="4152899" y="52101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9" y="52101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86581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June </a:t>
            </a:r>
            <a:r>
              <a:rPr lang="en-US" altLang="en-US" sz="2000" dirty="0">
                <a:solidFill>
                  <a:schemeClr val="tx1"/>
                </a:solidFill>
              </a:rPr>
              <a:t>2016 -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2016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486400"/>
          </a:xfrm>
        </p:spPr>
        <p:txBody>
          <a:bodyPr/>
          <a:lstStyle/>
          <a:p>
            <a:r>
              <a:rPr lang="en-US" altLang="en-US" sz="1500" b="1" dirty="0" smtClean="0"/>
              <a:t>The page 3 </a:t>
            </a:r>
            <a:r>
              <a:rPr lang="en-US" altLang="en-US" sz="15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r>
              <a:rPr lang="en-US" altLang="en-US" sz="1500" b="1" dirty="0"/>
              <a:t>The </a:t>
            </a:r>
            <a:r>
              <a:rPr lang="en-US" altLang="en-US" sz="1500" b="1" dirty="0" smtClean="0"/>
              <a:t>page 4 charts show the top 10 </a:t>
            </a:r>
            <a:r>
              <a:rPr lang="en-US" altLang="en-US" sz="1500" b="1" dirty="0"/>
              <a:t>REPs whose IAG/IAL percentage of their total enrollments is above 1%. 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blue </a:t>
            </a:r>
            <a:r>
              <a:rPr lang="en-US" altLang="en-US" sz="1400" dirty="0" smtClean="0"/>
              <a:t>chart shows </a:t>
            </a:r>
            <a:r>
              <a:rPr lang="en-US" altLang="en-US" sz="1400" dirty="0"/>
              <a:t>enrollment totals of less than 500 for the month being </a:t>
            </a:r>
            <a:r>
              <a:rPr lang="en-US" altLang="en-US" sz="1400" dirty="0" smtClean="0"/>
              <a:t>reported</a:t>
            </a:r>
            <a:endParaRPr lang="en-US" altLang="en-US" sz="1400" dirty="0"/>
          </a:p>
          <a:p>
            <a:pPr lvl="1"/>
            <a:r>
              <a:rPr lang="en-US" altLang="en-US" sz="1400" dirty="0"/>
              <a:t>The orange </a:t>
            </a:r>
            <a:r>
              <a:rPr lang="en-US" altLang="en-US" sz="1400" dirty="0" smtClean="0"/>
              <a:t>chart shows </a:t>
            </a:r>
            <a:r>
              <a:rPr lang="en-US" altLang="en-US" sz="1400" dirty="0"/>
              <a:t>enrollment totals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/>
              <a:t>The purple </a:t>
            </a:r>
            <a:r>
              <a:rPr lang="en-US" altLang="en-US" sz="1400" dirty="0" smtClean="0"/>
              <a:t>charts </a:t>
            </a:r>
            <a:r>
              <a:rPr lang="en-US" altLang="en-US" sz="1400" dirty="0"/>
              <a:t>show enrollment totals of over 2500 for the month being </a:t>
            </a:r>
            <a:r>
              <a:rPr lang="en-US" altLang="en-US" sz="1400" dirty="0" smtClean="0"/>
              <a:t>reported</a:t>
            </a:r>
            <a:endParaRPr lang="en-US" altLang="en-US" sz="1400" dirty="0"/>
          </a:p>
          <a:p>
            <a:pPr lvl="1"/>
            <a:r>
              <a:rPr lang="en-US" altLang="en-US" sz="1400" dirty="0" smtClean="0"/>
              <a:t>REPs with the lowest AG/IAL </a:t>
            </a:r>
            <a:r>
              <a:rPr lang="en-US" altLang="en-US" sz="1400" dirty="0"/>
              <a:t>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r>
              <a:rPr lang="en-US" altLang="en-US" sz="1500" b="1" dirty="0" smtClean="0"/>
              <a:t>The page 5 charts show the top 10 REPs whose 12 month average IAG/IAL percentage of their total enrollments is above 1%.</a:t>
            </a:r>
            <a:endParaRPr lang="en-US" altLang="en-US" sz="15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>
                <a:solidFill>
                  <a:schemeClr val="tx1"/>
                </a:solidFill>
              </a:rPr>
              <a:t>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048000"/>
          </a:xfrm>
        </p:spPr>
        <p:txBody>
          <a:bodyPr/>
          <a:lstStyle/>
          <a:p>
            <a:r>
              <a:rPr lang="en-US" altLang="en-US" sz="1800" b="1" dirty="0"/>
              <a:t>The page </a:t>
            </a:r>
            <a:r>
              <a:rPr lang="en-US" altLang="en-US" sz="1800" b="1" dirty="0" smtClean="0"/>
              <a:t>7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51102"/>
              </p:ext>
            </p:extLst>
          </p:nvPr>
        </p:nvGraphicFramePr>
        <p:xfrm>
          <a:off x="152394" y="1752592"/>
          <a:ext cx="8839212" cy="3627339"/>
        </p:xfrm>
        <a:graphic>
          <a:graphicData uri="http://schemas.openxmlformats.org/drawingml/2006/table">
            <a:tbl>
              <a:tblPr/>
              <a:tblGrid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</a:tblGrid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267,708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268,256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73,524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207,324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286,127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208,064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349,750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263,233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354,444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329,798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</TotalTime>
  <Words>916</Words>
  <Application>Microsoft Office PowerPoint</Application>
  <PresentationFormat>On-screen Show (4:3)</PresentationFormat>
  <Paragraphs>341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June 2016 - IAG/IAL Statistics</vt:lpstr>
      <vt:lpstr>Top 10 - June 2016 - IAG/IAL % Greater Than 1% of Enrollments With number of months Greater Than 1%  </vt:lpstr>
      <vt:lpstr>Top 10 - 12 Month Average IAG/IAL % Greater Than 1% of Enrollments thru June 2016 With number of months Greater Than 1% </vt:lpstr>
      <vt:lpstr>Explanation of IAG/IAL Slides Data</vt:lpstr>
      <vt:lpstr>Top - 12 Month Average Rescission % Greater Than 1% of Switches thru June 2016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Connel, Seth</cp:lastModifiedBy>
  <cp:revision>120</cp:revision>
  <cp:lastPrinted>2016-01-21T20:53:15Z</cp:lastPrinted>
  <dcterms:created xsi:type="dcterms:W3CDTF">2016-01-21T15:20:31Z</dcterms:created>
  <dcterms:modified xsi:type="dcterms:W3CDTF">2016-09-08T20:10:04Z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