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70" r:id="rId2"/>
    <p:sldId id="389" r:id="rId3"/>
    <p:sldId id="390" r:id="rId4"/>
    <p:sldId id="379" r:id="rId5"/>
    <p:sldId id="382" r:id="rId6"/>
    <p:sldId id="385" r:id="rId7"/>
    <p:sldId id="380" r:id="rId8"/>
    <p:sldId id="38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171"/>
    <a:srgbClr val="0000CC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36" autoAdjust="0"/>
    <p:restoredTop sz="94660"/>
  </p:normalViewPr>
  <p:slideViewPr>
    <p:cSldViewPr>
      <p:cViewPr>
        <p:scale>
          <a:sx n="60" d="100"/>
          <a:sy n="60" d="100"/>
        </p:scale>
        <p:origin x="-1392" y="-18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 smtClean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Tuesday, September 13, 2016</a:t>
            </a:r>
            <a:endParaRPr lang="en-US" sz="2800" b="0" dirty="0" smtClean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 smtClean="0">
                <a:latin typeface="Calibri" panose="020F0502020204030204" pitchFamily="34" charset="0"/>
              </a:rPr>
              <a:t>ERCOT</a:t>
            </a:r>
            <a:br>
              <a:rPr lang="en-US" sz="4400" b="1" dirty="0" smtClean="0">
                <a:latin typeface="Calibri" panose="020F0502020204030204" pitchFamily="34" charset="0"/>
              </a:rPr>
            </a:br>
            <a:r>
              <a:rPr lang="en-US" sz="4400" b="1" dirty="0" smtClean="0">
                <a:latin typeface="Calibri" panose="020F0502020204030204" pitchFamily="34" charset="0"/>
              </a:rPr>
              <a:t> </a:t>
            </a:r>
            <a:r>
              <a:rPr lang="en-US" sz="4400" b="1" dirty="0">
                <a:latin typeface="Calibri" panose="020F0502020204030204" pitchFamily="34" charset="0"/>
              </a:rPr>
              <a:t>Retail Market </a:t>
            </a:r>
            <a:r>
              <a:rPr lang="en-US" sz="4400" b="1" dirty="0" smtClean="0">
                <a:latin typeface="Calibri" panose="020F0502020204030204" pitchFamily="34" charset="0"/>
              </a:rPr>
              <a:t>Training</a:t>
            </a:r>
            <a:br>
              <a:rPr lang="en-US" sz="4400" b="1" dirty="0" smtClean="0">
                <a:latin typeface="Calibri" panose="020F0502020204030204" pitchFamily="34" charset="0"/>
              </a:rPr>
            </a:br>
            <a:r>
              <a:rPr lang="en-US" sz="4400" b="1" dirty="0" smtClean="0">
                <a:latin typeface="Calibri" panose="020F0502020204030204" pitchFamily="34" charset="0"/>
              </a:rPr>
              <a:t> </a:t>
            </a:r>
            <a:r>
              <a:rPr lang="en-US" sz="4400" b="1" dirty="0">
                <a:latin typeface="Calibri" panose="020F0502020204030204" pitchFamily="34" charset="0"/>
              </a:rPr>
              <a:t>Task Force</a:t>
            </a:r>
            <a:endParaRPr lang="en-US" sz="44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4724400"/>
            <a:ext cx="9144000" cy="17526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latin typeface="Calibri" panose="020F0502020204030204" pitchFamily="34" charset="0"/>
              </a:rPr>
              <a:t>        Co-Chairs:                                                      </a:t>
            </a:r>
          </a:p>
          <a:p>
            <a:pPr algn="ctr">
              <a:defRPr/>
            </a:pPr>
            <a:endParaRPr lang="en-US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en-US" dirty="0">
                <a:latin typeface="Calibri" panose="020F0502020204030204" pitchFamily="34" charset="0"/>
              </a:rPr>
              <a:t>Deborah McKeever, Oncor </a:t>
            </a:r>
            <a:r>
              <a:rPr lang="en-US" dirty="0" smtClean="0">
                <a:latin typeface="Calibri" panose="020F0502020204030204" pitchFamily="34" charset="0"/>
              </a:rPr>
              <a:t>        Tomas </a:t>
            </a:r>
            <a:r>
              <a:rPr lang="en-US" dirty="0">
                <a:latin typeface="Calibri" panose="020F0502020204030204" pitchFamily="34" charset="0"/>
              </a:rPr>
              <a:t>Fernandez, NRG </a:t>
            </a:r>
            <a:r>
              <a:rPr lang="en-US" dirty="0" smtClean="0">
                <a:latin typeface="Calibri" panose="020F0502020204030204" pitchFamily="34" charset="0"/>
              </a:rPr>
              <a:t>         Sheri </a:t>
            </a:r>
            <a:r>
              <a:rPr lang="en-US" dirty="0" err="1">
                <a:latin typeface="Calibri" panose="020F0502020204030204" pitchFamily="34" charset="0"/>
              </a:rPr>
              <a:t>Wiegand</a:t>
            </a:r>
            <a:r>
              <a:rPr lang="en-US" dirty="0">
                <a:latin typeface="Calibri" panose="020F0502020204030204" pitchFamily="34" charset="0"/>
              </a:rPr>
              <a:t>, TXU Energy</a:t>
            </a:r>
          </a:p>
          <a:p>
            <a:pPr algn="ctr">
              <a:defRPr/>
            </a:pPr>
            <a:endParaRPr lang="en-US" sz="16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Upcoming Retail Training Instructor Led Classes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067800" cy="5562600"/>
          </a:xfrm>
        </p:spPr>
        <p:txBody>
          <a:bodyPr/>
          <a:lstStyle/>
          <a:p>
            <a:pPr marL="0" indent="0">
              <a:buNone/>
            </a:pPr>
            <a:endParaRPr lang="en-US" b="0" dirty="0" smtClean="0"/>
          </a:p>
          <a:p>
            <a:pPr marL="0" indent="0">
              <a:buNone/>
            </a:pPr>
            <a:r>
              <a:rPr lang="en-US" b="0" dirty="0" smtClean="0"/>
              <a:t> </a:t>
            </a:r>
            <a:r>
              <a:rPr lang="en-US" sz="2400" dirty="0" smtClean="0">
                <a:solidFill>
                  <a:srgbClr val="40949A"/>
                </a:solidFill>
              </a:rPr>
              <a:t>Houston     		</a:t>
            </a:r>
            <a:r>
              <a:rPr lang="en-US" sz="2400" dirty="0" smtClean="0"/>
              <a:t>Hosted </a:t>
            </a:r>
            <a:r>
              <a:rPr lang="en-US" sz="2400" dirty="0"/>
              <a:t>by </a:t>
            </a:r>
            <a:r>
              <a:rPr lang="en-US" sz="2400" dirty="0" smtClean="0"/>
              <a:t>Centerpoint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		1111 Louisiana St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Houston, TX 77002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u="sng" dirty="0" smtClean="0"/>
              <a:t>Retail 101</a:t>
            </a:r>
            <a:r>
              <a:rPr lang="en-US" sz="2400" dirty="0" smtClean="0"/>
              <a:t>: </a:t>
            </a:r>
            <a:r>
              <a:rPr lang="en-US" sz="2400" dirty="0"/>
              <a:t>September </a:t>
            </a:r>
            <a:r>
              <a:rPr lang="en-US" sz="2400" dirty="0" smtClean="0"/>
              <a:t>27th  	9 – 4:30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u="sng" dirty="0" smtClean="0"/>
              <a:t>Marketrak</a:t>
            </a:r>
            <a:r>
              <a:rPr lang="en-US" sz="2400" dirty="0" smtClean="0"/>
              <a:t>: </a:t>
            </a:r>
            <a:r>
              <a:rPr lang="en-US" sz="2400" dirty="0"/>
              <a:t>September </a:t>
            </a:r>
            <a:r>
              <a:rPr lang="en-US" sz="2400" dirty="0" smtClean="0"/>
              <a:t>28th 	9 – 4:30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Please note! The above classes are the final Instructor led Training Classes for 2016.  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endParaRPr lang="en-US" sz="1100" dirty="0" smtClean="0"/>
          </a:p>
          <a:p>
            <a:pPr marL="0" indent="0">
              <a:buNone/>
            </a:pPr>
            <a:r>
              <a:rPr lang="en-US" sz="1800" dirty="0" smtClean="0"/>
              <a:t>All training classes will be listed on the ERCOT LMS </a:t>
            </a:r>
          </a:p>
          <a:p>
            <a:pPr marL="0" indent="0">
              <a:buNone/>
            </a:pPr>
            <a:r>
              <a:rPr lang="en-US" sz="1800" dirty="0" smtClean="0"/>
              <a:t>(Learning Management System) and will require registration in order to attend. </a:t>
            </a:r>
          </a:p>
          <a:p>
            <a:pPr marL="0" indent="0">
              <a:buNone/>
            </a:pPr>
            <a:r>
              <a:rPr lang="en-US" sz="1800" dirty="0" smtClean="0"/>
              <a:t>Classes will also be available via WebEx. 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553200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Retail Market Training Task Force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9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Retail Training Instructor Led Classes - 2017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067800" cy="5562600"/>
          </a:xfrm>
        </p:spPr>
        <p:txBody>
          <a:bodyPr/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u="sng" dirty="0" smtClean="0"/>
              <a:t>Tentative</a:t>
            </a:r>
            <a:r>
              <a:rPr lang="en-US" sz="2400" dirty="0" smtClean="0"/>
              <a:t> Training Roadshow for 2017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    AUSTIN 		</a:t>
            </a:r>
            <a:r>
              <a:rPr lang="en-US" sz="2400" i="1" u="sng" dirty="0" smtClean="0"/>
              <a:t>February 2017</a:t>
            </a:r>
            <a:r>
              <a:rPr lang="en-US" sz="2400" dirty="0" smtClean="0"/>
              <a:t>	</a:t>
            </a:r>
          </a:p>
          <a:p>
            <a:pPr lvl="4"/>
            <a:r>
              <a:rPr lang="en-US" sz="2400" b="1" dirty="0" smtClean="0"/>
              <a:t>Retail 101</a:t>
            </a:r>
          </a:p>
          <a:p>
            <a:pPr lvl="4"/>
            <a:r>
              <a:rPr lang="en-US" sz="2400" b="1" dirty="0" err="1" smtClean="0"/>
              <a:t>MarkeTrak</a:t>
            </a:r>
            <a:r>
              <a:rPr lang="en-US" sz="2400" b="1" dirty="0" smtClean="0"/>
              <a:t>  101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DALLAS		</a:t>
            </a:r>
            <a:r>
              <a:rPr lang="en-US" sz="2400" i="1" u="sng" dirty="0" smtClean="0"/>
              <a:t>June 2017</a:t>
            </a:r>
          </a:p>
          <a:p>
            <a:pPr lvl="4"/>
            <a:r>
              <a:rPr lang="en-US" sz="2400" b="1" dirty="0" smtClean="0"/>
              <a:t>Retail 101</a:t>
            </a:r>
          </a:p>
          <a:p>
            <a:pPr lvl="4"/>
            <a:r>
              <a:rPr lang="en-US" sz="2400" b="1" dirty="0" smtClean="0"/>
              <a:t>Inadvertent Gain/Loss Training  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HOUSTON	</a:t>
            </a:r>
            <a:r>
              <a:rPr lang="en-US" sz="2400" i="1" u="sng" dirty="0" smtClean="0"/>
              <a:t>October 2017</a:t>
            </a:r>
          </a:p>
          <a:p>
            <a:pPr lvl="4"/>
            <a:r>
              <a:rPr lang="en-US" sz="2400" b="1" dirty="0" smtClean="0"/>
              <a:t>Retail 101 </a:t>
            </a:r>
          </a:p>
          <a:p>
            <a:pPr lvl="4"/>
            <a:r>
              <a:rPr lang="en-US" sz="2400" b="1" dirty="0" smtClean="0"/>
              <a:t>Inadvertent Gain/Loss Training</a:t>
            </a:r>
            <a:r>
              <a:rPr lang="en-US" b="1" dirty="0" smtClean="0"/>
              <a:t>	</a:t>
            </a:r>
            <a:r>
              <a:rPr lang="en-US" dirty="0" smtClean="0"/>
              <a:t>		</a:t>
            </a:r>
            <a:endParaRPr lang="en-US" sz="11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553200"/>
            <a:ext cx="25146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Retail Market Training Task Force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8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</a:rPr>
              <a:t>MarkeTrak On-line Training Modules Update!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Marketrak 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</a:rPr>
              <a:t>Inadvertent Gains/Losses &amp; </a:t>
            </a:r>
            <a:r>
              <a:rPr lang="en-US" sz="2400" dirty="0" smtClean="0">
                <a:latin typeface="Calibri" panose="020F0502020204030204" pitchFamily="34" charset="0"/>
              </a:rPr>
              <a:t>Rescissions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Usage and Billing  </a:t>
            </a:r>
            <a:endParaRPr lang="en-US" sz="2400" i="1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Other D2D Subtypes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Bulk 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</a:rPr>
              <a:t> MarkeTrak </a:t>
            </a:r>
            <a:r>
              <a:rPr lang="en-US" sz="2400" dirty="0">
                <a:latin typeface="Calibri" panose="020F0502020204030204" pitchFamily="34" charset="0"/>
              </a:rPr>
              <a:t>Admin Functionality – </a:t>
            </a:r>
            <a:r>
              <a:rPr lang="en-US" sz="2400" b="1" dirty="0" smtClean="0">
                <a:solidFill>
                  <a:srgbClr val="294171"/>
                </a:solidFill>
                <a:latin typeface="Calibri" panose="020F0502020204030204" pitchFamily="34" charset="0"/>
              </a:rPr>
              <a:t>this week!</a:t>
            </a:r>
            <a:endParaRPr lang="en-US" sz="2400" b="1" dirty="0" smtClean="0">
              <a:solidFill>
                <a:srgbClr val="294171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</a:rPr>
              <a:t>Data Extract Variances (DEV) LSE Subtypes – </a:t>
            </a:r>
            <a:r>
              <a:rPr lang="en-US" sz="2400" b="1" dirty="0">
                <a:solidFill>
                  <a:srgbClr val="294171"/>
                </a:solidFill>
                <a:latin typeface="Calibri" panose="020F0502020204030204" pitchFamily="34" charset="0"/>
              </a:rPr>
              <a:t>Upcoming!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Background Reporting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</a:rPr>
              <a:t>GUI </a:t>
            </a:r>
            <a:r>
              <a:rPr lang="en-US" sz="2400" dirty="0" smtClean="0">
                <a:latin typeface="Calibri" panose="020F0502020204030204" pitchFamily="34" charset="0"/>
              </a:rPr>
              <a:t>Reporting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</a:rPr>
              <a:t>Emails and Notifications</a:t>
            </a:r>
            <a:endParaRPr lang="en-US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Retail Market Training Task 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685800"/>
          </a:xfrm>
        </p:spPr>
        <p:txBody>
          <a:bodyPr/>
          <a:lstStyle/>
          <a:p>
            <a:pPr algn="ctr"/>
            <a:r>
              <a:rPr lang="en-US" sz="2400" b="1" dirty="0" smtClean="0">
                <a:latin typeface="Calibri" panose="020F0502020204030204" pitchFamily="34" charset="0"/>
              </a:rPr>
              <a:t>MarkeTrak On-line Module Training via 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ERCOT Learning Management System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274" y="762000"/>
            <a:ext cx="3819525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How many market participants have viewed the </a:t>
            </a:r>
            <a:r>
              <a:rPr lang="en-US" sz="2400" dirty="0" smtClean="0"/>
              <a:t>Online </a:t>
            </a:r>
            <a:r>
              <a:rPr lang="en-US" sz="2400" dirty="0"/>
              <a:t>training </a:t>
            </a:r>
            <a:r>
              <a:rPr lang="en-US" sz="2400" dirty="0" smtClean="0"/>
              <a:t>modules*?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762000"/>
            <a:ext cx="38100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Which segment of the   market do the viewers represent?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58674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*Training taken via ERCOT LMS. Does not include training taken outside the LMS</a:t>
            </a:r>
          </a:p>
          <a:p>
            <a:pPr algn="ctr"/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337656"/>
              </p:ext>
            </p:extLst>
          </p:nvPr>
        </p:nvGraphicFramePr>
        <p:xfrm>
          <a:off x="609600" y="2362199"/>
          <a:ext cx="3200400" cy="336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1878149" imgH="1847919" progId="Excel.Sheet.12">
                  <p:embed/>
                </p:oleObj>
              </mc:Choice>
              <mc:Fallback>
                <p:oleObj name="Worksheet" r:id="rId3" imgW="1878149" imgH="18479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2362199"/>
                        <a:ext cx="3200400" cy="336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211520"/>
              </p:ext>
            </p:extLst>
          </p:nvPr>
        </p:nvGraphicFramePr>
        <p:xfrm>
          <a:off x="4800600" y="2362200"/>
          <a:ext cx="3505199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5" imgW="1878149" imgH="1665039" progId="Excel.Sheet.12">
                  <p:embed/>
                </p:oleObj>
              </mc:Choice>
              <mc:Fallback>
                <p:oleObj name="Worksheet" r:id="rId5" imgW="1878149" imgH="166503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00600" y="2362200"/>
                        <a:ext cx="3505199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77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smtClean="0">
                <a:latin typeface="Calibri" panose="020F0502020204030204" pitchFamily="34" charset="0"/>
              </a:rPr>
              <a:t>MarkeTrak On-line Training Module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 smtClean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 smtClean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 smtClean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Note! Most modules are able to be completed in less than 30 minutes.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981200"/>
            <a:ext cx="6248400" cy="1676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October 6th, </a:t>
            </a:r>
            <a:r>
              <a:rPr lang="en-US" sz="2600" b="0" dirty="0" smtClean="0">
                <a:latin typeface="Calibri" panose="020F0502020204030204" pitchFamily="34" charset="0"/>
              </a:rPr>
              <a:t>2016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</a:rPr>
              <a:t>9</a:t>
            </a:r>
            <a:r>
              <a:rPr lang="en-US" sz="2600" dirty="0" smtClean="0">
                <a:latin typeface="Calibri" panose="020F0502020204030204" pitchFamily="34" charset="0"/>
              </a:rPr>
              <a:t>:30 AM to 2:30 PM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b="0" dirty="0" smtClean="0">
                <a:latin typeface="Calibri" panose="020F0502020204030204" pitchFamily="34" charset="0"/>
              </a:rPr>
              <a:t>ERCOT Met Center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Room 102</a:t>
            </a:r>
            <a:endParaRPr lang="en-US" sz="2600" b="0" dirty="0" smtClean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atin typeface="Calibri" panose="020F0502020204030204" pitchFamily="34" charset="0"/>
              </a:rPr>
              <a:t>Please join us for our Next RMTTF Meeting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200" y="3962400"/>
            <a:ext cx="8839200" cy="2057400"/>
          </a:xfrm>
        </p:spPr>
        <p:txBody>
          <a:bodyPr/>
          <a:lstStyle/>
          <a:p>
            <a:pPr algn="ctr">
              <a:defRPr/>
            </a:pPr>
            <a:r>
              <a:rPr lang="en-US" sz="2600" u="sng" dirty="0" smtClean="0">
                <a:latin typeface="Calibri" panose="020F0502020204030204" pitchFamily="34" charset="0"/>
              </a:rPr>
              <a:t>RMTTF October 6th  Primary Agenda Items Include: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Calibri" panose="020F0502020204030204" pitchFamily="34" charset="0"/>
              </a:rPr>
              <a:t> Review DEV Modules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Calibri" panose="020F0502020204030204" pitchFamily="34" charset="0"/>
              </a:rPr>
              <a:t> </a:t>
            </a:r>
            <a:r>
              <a:rPr lang="en-US" sz="2400" b="0" dirty="0" smtClean="0">
                <a:latin typeface="Calibri" panose="020F0502020204030204" pitchFamily="34" charset="0"/>
              </a:rPr>
              <a:t>Review “how-</a:t>
            </a:r>
            <a:r>
              <a:rPr lang="en-US" sz="2400" b="0" dirty="0" err="1" smtClean="0">
                <a:latin typeface="Calibri" panose="020F0502020204030204" pitchFamily="34" charset="0"/>
              </a:rPr>
              <a:t>to’s</a:t>
            </a:r>
            <a:r>
              <a:rPr lang="en-US" sz="2400" dirty="0" smtClean="0">
                <a:latin typeface="Calibri" panose="020F0502020204030204" pitchFamily="34" charset="0"/>
              </a:rPr>
              <a:t>” in LMS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b="0" dirty="0" smtClean="0">
                <a:latin typeface="Calibri" panose="020F0502020204030204" pitchFamily="34" charset="0"/>
              </a:rPr>
              <a:t> Discuss the need for upcoming training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Plan on-line training development</a:t>
            </a:r>
            <a:endParaRPr lang="en-US" sz="2400" b="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endParaRPr lang="en-US" sz="2000" b="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  <a:defRPr/>
            </a:pPr>
            <a:endParaRPr lang="en-US" sz="2400" b="0" i="1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§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93579" y="2996625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libri" panose="020F0502020204030204" pitchFamily="34" charset="0"/>
              </a:rPr>
              <a:t>Thank you!</a:t>
            </a:r>
            <a:endParaRPr lang="en-US" sz="60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838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4339</TotalTime>
  <Words>381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Custom Design</vt:lpstr>
      <vt:lpstr>Microsoft Excel Worksheet</vt:lpstr>
      <vt:lpstr>ERCOT  Retail Market Training  Task Force</vt:lpstr>
      <vt:lpstr>Upcoming Retail Training Instructor Led Classes </vt:lpstr>
      <vt:lpstr>Retail Training Instructor Led Classes - 2017</vt:lpstr>
      <vt:lpstr>MarkeTrak On-line Training Modules Update! </vt:lpstr>
      <vt:lpstr>MarkeTrak On-line Module Training via  ERCOT Learning Management System </vt:lpstr>
      <vt:lpstr>MarkeTrak On-line Training Module Series</vt:lpstr>
      <vt:lpstr>Please join us for our Next RMTTF Meeting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Wiegand, Sheri</cp:lastModifiedBy>
  <cp:revision>248</cp:revision>
  <cp:lastPrinted>2016-02-12T19:29:41Z</cp:lastPrinted>
  <dcterms:created xsi:type="dcterms:W3CDTF">2005-04-21T14:28:35Z</dcterms:created>
  <dcterms:modified xsi:type="dcterms:W3CDTF">2016-09-08T22:10:39Z</dcterms:modified>
</cp:coreProperties>
</file>