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4"/>
  </p:sldMasterIdLst>
  <p:notesMasterIdLst>
    <p:notesMasterId r:id="rId14"/>
  </p:notesMasterIdLst>
  <p:handoutMasterIdLst>
    <p:handoutMasterId r:id="rId15"/>
  </p:handoutMasterIdLst>
  <p:sldIdLst>
    <p:sldId id="258" r:id="rId5"/>
    <p:sldId id="285" r:id="rId6"/>
    <p:sldId id="292" r:id="rId7"/>
    <p:sldId id="284" r:id="rId8"/>
    <p:sldId id="287" r:id="rId9"/>
    <p:sldId id="289" r:id="rId10"/>
    <p:sldId id="290" r:id="rId11"/>
    <p:sldId id="288" r:id="rId12"/>
    <p:sldId id="279" r:id="rId13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C6DCC0"/>
    <a:srgbClr val="B6CEEA"/>
    <a:srgbClr val="D3DFBD"/>
    <a:srgbClr val="5469A2"/>
    <a:srgbClr val="40949A"/>
    <a:srgbClr val="FF3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 autoAdjust="0"/>
    <p:restoredTop sz="93375" autoAdjust="0"/>
  </p:normalViewPr>
  <p:slideViewPr>
    <p:cSldViewPr>
      <p:cViewPr>
        <p:scale>
          <a:sx n="90" d="100"/>
          <a:sy n="90" d="100"/>
        </p:scale>
        <p:origin x="-738" y="-342"/>
      </p:cViewPr>
      <p:guideLst>
        <p:guide orient="horz" pos="4224"/>
        <p:guide pos="1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-3576" y="-96"/>
      </p:cViewPr>
      <p:guideLst>
        <p:guide orient="horz" pos="2904"/>
        <p:guide pos="218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6895" y="0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40AB873-8418-4FF9-B0E9-7EEE62B7D353}" type="datetimeFigureOut">
              <a:rPr lang="en-US"/>
              <a:pPr>
                <a:defRPr/>
              </a:pPr>
              <a:t>9/8/2016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57638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6895" y="8757638"/>
            <a:ext cx="3005753" cy="461010"/>
          </a:xfrm>
          <a:prstGeom prst="rect">
            <a:avLst/>
          </a:prstGeom>
        </p:spPr>
        <p:txBody>
          <a:bodyPr vert="horz" lIns="92294" tIns="46147" rIns="92294" bIns="46147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D2BE994-B40A-42B7-A99C-1CC25E30AC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70691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6895" y="0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0463" y="690563"/>
            <a:ext cx="4613275" cy="3459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4353" y="4380371"/>
            <a:ext cx="5545496" cy="414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7638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6895" y="8757638"/>
            <a:ext cx="3005753" cy="46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94" tIns="46147" rIns="92294" bIns="4614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EB1E30D-9A37-4BCB-AD80-742C44C0EC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63135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EB1E30D-9A37-4BCB-AD80-742C44C0ECA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01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143000"/>
            <a:ext cx="9144000" cy="57150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6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8/11/2015</a:t>
            </a:r>
            <a:endParaRPr lang="en-US" dirty="0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</p:spTree>
    <p:extLst>
      <p:ext uri="{BB962C8B-B14F-4D97-AF65-F5344CB8AC3E}">
        <p14:creationId xmlns:p14="http://schemas.microsoft.com/office/powerpoint/2010/main" val="277463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6457950"/>
            <a:ext cx="25146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1143000" y="6457950"/>
            <a:ext cx="2133600" cy="3238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890DD-8BB0-466C-ABE3-744940DF90D5}" type="datetime1">
              <a:rPr lang="en-US" smtClean="0"/>
              <a:t>9/8/2016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896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15C95-74DC-4513-A0C6-741B56F2C5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27035224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27DEF-85A0-4C73-A6ED-9422E96817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396192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E7FD1-B434-402C-A8B9-A4C57B57E9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4172232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8626E-994C-4043-99F8-E38CDDD67F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2208904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67EF7-275A-4CBB-9ED3-3C812C3F6A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13689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BB353-2F96-4FCA-B929-B852567D6D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3473240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08E-C36B-45E0-B8A3-8A51423F42B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11/12/2013</a:t>
            </a:r>
          </a:p>
        </p:txBody>
      </p:sp>
    </p:spTree>
    <p:extLst>
      <p:ext uri="{BB962C8B-B14F-4D97-AF65-F5344CB8AC3E}">
        <p14:creationId xmlns:p14="http://schemas.microsoft.com/office/powerpoint/2010/main" val="1134516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1886128-D83E-425A-9A97-C8B7B01196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9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5469A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MISUG</a:t>
            </a:r>
          </a:p>
        </p:txBody>
      </p:sp>
      <p:sp>
        <p:nvSpPr>
          <p:cNvPr id="1033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dirty="0" smtClean="0"/>
              <a:t>8/11/2015</a:t>
            </a:r>
            <a:endParaRPr lang="en-US" dirty="0"/>
          </a:p>
        </p:txBody>
      </p:sp>
      <p:sp>
        <p:nvSpPr>
          <p:cNvPr id="1035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036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fld id="{4BCA8036-EEAC-4AF0-BC5E-EE390FA20DE7}" type="slidenum">
              <a:rPr lang="en-US" altLang="en-US" sz="1200" smtClean="0"/>
              <a:pPr algn="ctr" eaLnBrk="1" hangingPunct="1">
                <a:defRPr/>
              </a:pPr>
              <a:t>‹#›</a:t>
            </a:fld>
            <a:endParaRPr lang="en-US" altLang="en-US" sz="120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6" r:id="rId1"/>
    <p:sldLayoutId id="2147484697" r:id="rId2"/>
    <p:sldLayoutId id="2147484665" r:id="rId3"/>
    <p:sldLayoutId id="2147484666" r:id="rId4"/>
    <p:sldLayoutId id="2147484667" r:id="rId5"/>
    <p:sldLayoutId id="2147484668" r:id="rId6"/>
    <p:sldLayoutId id="2147484669" r:id="rId7"/>
    <p:sldLayoutId id="2147484670" r:id="rId8"/>
    <p:sldLayoutId id="2147484671" r:id="rId9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September 14, 2016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MDWG Update to COPS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NOGRR084 </a:t>
            </a:r>
            <a:r>
              <a:rPr lang="en-US" dirty="0" smtClean="0"/>
              <a:t> and Reports to be Automated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NOGRR084 is still in review with ERCOT</a:t>
            </a:r>
          </a:p>
          <a:p>
            <a:pPr lvl="1"/>
            <a:r>
              <a:rPr lang="en-US" dirty="0" smtClean="0"/>
              <a:t>Data elements will be reviewed with OWG and MDWG</a:t>
            </a:r>
          </a:p>
          <a:p>
            <a:pPr lvl="1"/>
            <a:r>
              <a:rPr lang="en-US" dirty="0" smtClean="0"/>
              <a:t>Impact Analysis is in progress</a:t>
            </a:r>
          </a:p>
          <a:p>
            <a:pPr lvl="1"/>
            <a:r>
              <a:rPr lang="en-US" dirty="0" smtClean="0"/>
              <a:t>ERCOT to distribute list of data elements</a:t>
            </a:r>
          </a:p>
          <a:p>
            <a:endParaRPr lang="en-US" dirty="0"/>
          </a:p>
          <a:p>
            <a:r>
              <a:rPr lang="en-US" dirty="0" smtClean="0"/>
              <a:t>Reports to be Automated</a:t>
            </a:r>
          </a:p>
          <a:p>
            <a:pPr lvl="1"/>
            <a:r>
              <a:rPr lang="en-US" dirty="0" smtClean="0"/>
              <a:t>CEER </a:t>
            </a:r>
            <a:r>
              <a:rPr lang="en-US" dirty="0"/>
              <a:t>2/3</a:t>
            </a:r>
          </a:p>
          <a:p>
            <a:pPr lvl="1"/>
            <a:r>
              <a:rPr lang="en-US" dirty="0"/>
              <a:t>Currently in planning</a:t>
            </a:r>
          </a:p>
          <a:p>
            <a:pPr lvl="1"/>
            <a:endParaRPr lang="en-US" dirty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9/8/2016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624479"/>
              </p:ext>
            </p:extLst>
          </p:nvPr>
        </p:nvGraphicFramePr>
        <p:xfrm>
          <a:off x="152400" y="4572000"/>
          <a:ext cx="8863965" cy="1112520"/>
        </p:xfrm>
        <a:graphic>
          <a:graphicData uri="http://schemas.openxmlformats.org/drawingml/2006/table">
            <a:tbl>
              <a:tblPr/>
              <a:tblGrid>
                <a:gridCol w="2057400"/>
                <a:gridCol w="2438400"/>
                <a:gridCol w="457200"/>
                <a:gridCol w="481965"/>
                <a:gridCol w="3429000"/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CSA Report for CRs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Information needed by CRs to audit their CSA's ownership.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CEER2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ITCM 12748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 -Automate existing market report: CSA Report for CRs 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1564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Monthly Transaction Summary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Month-end Retail Transaction Volumes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CEER2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YES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QSEs in ERCOT Region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List of QSEs in ERCOT Region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CEER3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ITCM 12949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Begin working with Business first week in August.</a:t>
                      </a:r>
                    </a:p>
                  </a:txBody>
                  <a:tcPr marL="45720" marR="4572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0146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Load Forecast Distribution Factor Report</a:t>
            </a:r>
          </a:p>
          <a:p>
            <a:pPr lvl="1"/>
            <a:r>
              <a:rPr lang="en-US" dirty="0" smtClean="0"/>
              <a:t>Change to event-driven schedule, rather than hourly</a:t>
            </a:r>
          </a:p>
          <a:p>
            <a:pPr lvl="1"/>
            <a:r>
              <a:rPr lang="en-US" dirty="0" smtClean="0"/>
              <a:t>NPRR754 – Approved </a:t>
            </a:r>
            <a:r>
              <a:rPr lang="en-US" dirty="0"/>
              <a:t>by Board</a:t>
            </a:r>
          </a:p>
          <a:p>
            <a:pPr lvl="1"/>
            <a:r>
              <a:rPr lang="en-US" dirty="0" smtClean="0"/>
              <a:t>Scheduled for R6 (December) 2016 </a:t>
            </a:r>
            <a:endParaRPr lang="en-US" dirty="0"/>
          </a:p>
          <a:p>
            <a:r>
              <a:rPr lang="en-US" dirty="0" smtClean="0"/>
              <a:t>Zero/Null Data in 60-day SCED GRD Report</a:t>
            </a:r>
          </a:p>
          <a:p>
            <a:pPr lvl="1"/>
            <a:r>
              <a:rPr lang="en-US" dirty="0" smtClean="0"/>
              <a:t>Replaces zero values with nulls above top of curves</a:t>
            </a:r>
          </a:p>
          <a:p>
            <a:pPr lvl="1"/>
            <a:r>
              <a:rPr lang="en-US" dirty="0" smtClean="0"/>
              <a:t>Implemented in R4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9/8/2016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161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Data Transparency SLA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Missed Postings list</a:t>
            </a:r>
          </a:p>
          <a:p>
            <a:pPr lvl="1"/>
            <a:r>
              <a:rPr lang="en-US" dirty="0" smtClean="0"/>
              <a:t>Report is now part of MDWG monthly postings</a:t>
            </a:r>
          </a:p>
          <a:p>
            <a:pPr lvl="2"/>
            <a:r>
              <a:rPr lang="en-US" dirty="0" smtClean="0"/>
              <a:t>Posted to Transparency page and MDWG</a:t>
            </a:r>
          </a:p>
          <a:p>
            <a:pPr lvl="2"/>
            <a:r>
              <a:rPr lang="en-US" dirty="0" smtClean="0"/>
              <a:t>Cumulative list</a:t>
            </a:r>
          </a:p>
          <a:p>
            <a:pPr lvl="1"/>
            <a:r>
              <a:rPr lang="en-US" dirty="0" smtClean="0"/>
              <a:t>Market Reports and Extracts</a:t>
            </a:r>
          </a:p>
          <a:p>
            <a:pPr lvl="1"/>
            <a:r>
              <a:rPr lang="en-US" dirty="0" smtClean="0"/>
              <a:t>Settlements Extract data will be included</a:t>
            </a:r>
          </a:p>
          <a:p>
            <a:pPr lvl="2"/>
            <a:r>
              <a:rPr lang="en-US" dirty="0" smtClean="0"/>
              <a:t>Open questions around late settlements vs. missed settlements</a:t>
            </a:r>
          </a:p>
          <a:p>
            <a:pPr lvl="2"/>
            <a:r>
              <a:rPr lang="en-US" dirty="0" smtClean="0"/>
              <a:t>Additional discussion at next MDWG with ERCOT Settlements SMEs</a:t>
            </a:r>
          </a:p>
          <a:p>
            <a:pPr lvl="1"/>
            <a:r>
              <a:rPr lang="en-US" dirty="0" smtClean="0"/>
              <a:t>Market Notices vs. Missed Postings Report</a:t>
            </a:r>
          </a:p>
          <a:p>
            <a:pPr lvl="2"/>
            <a:r>
              <a:rPr lang="en-US" dirty="0" smtClean="0"/>
              <a:t>“Real-Time” vs. Historical view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9/8/2016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89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Certificates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/>
              <a:t>Windows 10/Active X Development</a:t>
            </a:r>
          </a:p>
          <a:p>
            <a:pPr lvl="1"/>
            <a:r>
              <a:rPr lang="en-US" dirty="0"/>
              <a:t>Active X will be retired</a:t>
            </a:r>
          </a:p>
          <a:p>
            <a:pPr lvl="1"/>
            <a:r>
              <a:rPr lang="en-US" dirty="0"/>
              <a:t>Workaround will remain in place until updated application is </a:t>
            </a:r>
            <a:r>
              <a:rPr lang="en-US" dirty="0" smtClean="0"/>
              <a:t>ready</a:t>
            </a:r>
          </a:p>
          <a:p>
            <a:pPr lvl="1"/>
            <a:r>
              <a:rPr lang="en-US" dirty="0" smtClean="0"/>
              <a:t>Development is underway</a:t>
            </a:r>
          </a:p>
          <a:p>
            <a:pPr lvl="1"/>
            <a:r>
              <a:rPr lang="en-US" dirty="0" smtClean="0"/>
              <a:t>Possible delivery by end of year</a:t>
            </a:r>
            <a:endParaRPr lang="en-US" dirty="0"/>
          </a:p>
          <a:p>
            <a:r>
              <a:rPr lang="en-US" dirty="0" smtClean="0"/>
              <a:t>SSL </a:t>
            </a:r>
            <a:r>
              <a:rPr lang="en-US" dirty="0"/>
              <a:t>Certificate </a:t>
            </a:r>
            <a:r>
              <a:rPr lang="en-US" dirty="0" smtClean="0"/>
              <a:t>Upgrade</a:t>
            </a:r>
          </a:p>
          <a:p>
            <a:pPr lvl="1"/>
            <a:r>
              <a:rPr lang="en-US" dirty="0" smtClean="0"/>
              <a:t>Successfully implemented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9/8/2016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606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 Changes Visibility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Final review of Problem Statement</a:t>
            </a:r>
          </a:p>
          <a:p>
            <a:pPr lvl="1"/>
            <a:r>
              <a:rPr lang="en-US" dirty="0" smtClean="0"/>
              <a:t>Document will be presented to ERCOT management</a:t>
            </a:r>
          </a:p>
          <a:p>
            <a:pPr lvl="1"/>
            <a:r>
              <a:rPr lang="en-US" dirty="0" smtClean="0"/>
              <a:t>Posted </a:t>
            </a:r>
            <a:r>
              <a:rPr lang="en-US" dirty="0"/>
              <a:t>to MDWG </a:t>
            </a:r>
            <a:r>
              <a:rPr lang="en-US" dirty="0" smtClean="0"/>
              <a:t>listserv</a:t>
            </a:r>
          </a:p>
          <a:p>
            <a:pPr lvl="1"/>
            <a:r>
              <a:rPr lang="en-US" dirty="0" smtClean="0"/>
              <a:t>Available on MDWG meeting </a:t>
            </a:r>
            <a:r>
              <a:rPr lang="en-US" dirty="0" smtClean="0"/>
              <a:t>page</a:t>
            </a:r>
          </a:p>
          <a:p>
            <a:r>
              <a:rPr lang="en-US" dirty="0" smtClean="0"/>
              <a:t>Subgroup formed to start sketching out solutions</a:t>
            </a:r>
          </a:p>
          <a:p>
            <a:pPr lvl="1"/>
            <a:r>
              <a:rPr lang="en-US" dirty="0" smtClean="0"/>
              <a:t>Recommendations to be reviewed by MDWG</a:t>
            </a:r>
            <a:endParaRPr lang="en-US" dirty="0" smtClean="0"/>
          </a:p>
          <a:p>
            <a:r>
              <a:rPr lang="en-US" dirty="0" smtClean="0"/>
              <a:t>ERCOT data strategy leadership will join us for October meeting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9/8/2016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62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EWS Modification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Brian Brandaw and Julie Thomas will socialize information with other stakeholder groups</a:t>
            </a:r>
          </a:p>
          <a:p>
            <a:pPr lvl="1"/>
            <a:r>
              <a:rPr lang="en-US" dirty="0" smtClean="0"/>
              <a:t>Presented to </a:t>
            </a:r>
            <a:r>
              <a:rPr lang="en-US" dirty="0" err="1" smtClean="0"/>
              <a:t>TxSET</a:t>
            </a:r>
            <a:r>
              <a:rPr lang="en-US" dirty="0" smtClean="0"/>
              <a:t>, CMWG</a:t>
            </a:r>
          </a:p>
          <a:p>
            <a:pPr lvl="1"/>
            <a:r>
              <a:rPr lang="en-US" dirty="0" smtClean="0"/>
              <a:t>Well-received, few questions</a:t>
            </a:r>
          </a:p>
          <a:p>
            <a:pPr lvl="1"/>
            <a:r>
              <a:rPr lang="en-US" dirty="0" smtClean="0"/>
              <a:t>Other groups will be scheduled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9/8/2016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946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R4</a:t>
            </a:r>
          </a:p>
          <a:p>
            <a:pPr lvl="1"/>
            <a:r>
              <a:rPr lang="en-US" dirty="0" smtClean="0"/>
              <a:t>Correction for zeroes instead of null values in 60-day SCED GRD report</a:t>
            </a:r>
          </a:p>
          <a:p>
            <a:pPr lvl="1"/>
            <a:r>
              <a:rPr lang="en-US" dirty="0" smtClean="0"/>
              <a:t>Changes in several link names</a:t>
            </a:r>
          </a:p>
          <a:p>
            <a:pPr lvl="1"/>
            <a:r>
              <a:rPr lang="en-US" dirty="0" smtClean="0"/>
              <a:t>Change to disclaimer language on Indicative LMP display</a:t>
            </a:r>
          </a:p>
          <a:p>
            <a:pPr lvl="1"/>
            <a:r>
              <a:rPr lang="en-US" dirty="0" smtClean="0"/>
              <a:t>Implemented</a:t>
            </a:r>
          </a:p>
          <a:p>
            <a:r>
              <a:rPr lang="en-US" dirty="0" smtClean="0"/>
              <a:t>R5</a:t>
            </a:r>
          </a:p>
          <a:p>
            <a:pPr lvl="1"/>
            <a:r>
              <a:rPr lang="en-US" dirty="0" smtClean="0"/>
              <a:t>MIS Link changes</a:t>
            </a:r>
          </a:p>
          <a:p>
            <a:pPr lvl="1"/>
            <a:r>
              <a:rPr lang="en-US" dirty="0" smtClean="0"/>
              <a:t>Go-live: 11/1-11/3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9/8/2016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870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MDWG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October meeting moved to Monday, October 10, 2016</a:t>
            </a:r>
          </a:p>
          <a:p>
            <a:pPr lvl="1"/>
            <a:r>
              <a:rPr lang="en-US" dirty="0" smtClean="0"/>
              <a:t>9:30 AM – 12 PM</a:t>
            </a:r>
          </a:p>
          <a:p>
            <a:pPr lvl="1"/>
            <a:r>
              <a:rPr lang="en-US" dirty="0" smtClean="0"/>
              <a:t>WebEx and On-site</a:t>
            </a:r>
          </a:p>
          <a:p>
            <a:pPr lvl="1"/>
            <a:r>
              <a:rPr lang="en-US" i="1" dirty="0" smtClean="0"/>
              <a:t>Tentative, pending availability of ERCOT resources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8D2890DD-8BB0-466C-ABE3-744940DF90D5}" type="datetime1">
              <a:rPr lang="en-US" smtClean="0"/>
              <a:t>9/8/2016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3994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/>
  </documentManagement>
</p:properties>
</file>

<file path=customXml/itemProps1.xml><?xml version="1.0" encoding="utf-8"?>
<ds:datastoreItem xmlns:ds="http://schemas.openxmlformats.org/officeDocument/2006/customXml" ds:itemID="{0825E013-A11A-4E41-BBD9-78105CDE0F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AB91161-3323-48F3-8EC8-C98D5648DB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206FDB-A00F-4E50-B10F-7F91EE97870B}">
  <ds:schemaRefs>
    <ds:schemaRef ds:uri="http://schemas.microsoft.com/office/2006/metadata/properties"/>
    <ds:schemaRef ds:uri="http://schemas.microsoft.com/office/2006/documentManagement/types"/>
    <ds:schemaRef ds:uri="c34af464-7aa1-4edd-9be4-83dffc1cb926"/>
    <ds:schemaRef ds:uri="http://www.w3.org/XML/1998/namespace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23073</TotalTime>
  <Words>404</Words>
  <Application>Microsoft Office PowerPoint</Application>
  <PresentationFormat>On-screen Show (4:3)</PresentationFormat>
  <Paragraphs>89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Custom Design</vt:lpstr>
      <vt:lpstr>MDWG Update to COPS</vt:lpstr>
      <vt:lpstr>NOGRR084  and Reports to be Automated</vt:lpstr>
      <vt:lpstr>Open Issues</vt:lpstr>
      <vt:lpstr>Market Data Transparency SLA</vt:lpstr>
      <vt:lpstr>Digital Certificates</vt:lpstr>
      <vt:lpstr>MIS Changes Visibility</vt:lpstr>
      <vt:lpstr>EWS Modification</vt:lpstr>
      <vt:lpstr>Upcoming Changes</vt:lpstr>
      <vt:lpstr>Next MDWG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Apodaca, Amy</dc:creator>
  <cp:lastModifiedBy>Thomas, Julie</cp:lastModifiedBy>
  <cp:revision>923</cp:revision>
  <cp:lastPrinted>2015-04-13T14:50:48Z</cp:lastPrinted>
  <dcterms:created xsi:type="dcterms:W3CDTF">2005-04-21T14:28:35Z</dcterms:created>
  <dcterms:modified xsi:type="dcterms:W3CDTF">2016-09-09T13:38:56Z</dcterms:modified>
</cp:coreProperties>
</file>