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7"/>
  </p:notesMasterIdLst>
  <p:sldIdLst>
    <p:sldId id="261" r:id="rId5"/>
    <p:sldId id="281" r:id="rId6"/>
    <p:sldId id="279" r:id="rId7"/>
    <p:sldId id="290" r:id="rId8"/>
    <p:sldId id="271" r:id="rId9"/>
    <p:sldId id="309" r:id="rId10"/>
    <p:sldId id="308" r:id="rId11"/>
    <p:sldId id="287" r:id="rId12"/>
    <p:sldId id="296" r:id="rId13"/>
    <p:sldId id="307" r:id="rId14"/>
    <p:sldId id="305" r:id="rId15"/>
    <p:sldId id="298" r:id="rId16"/>
    <p:sldId id="304" r:id="rId17"/>
    <p:sldId id="312" r:id="rId18"/>
    <p:sldId id="297" r:id="rId19"/>
    <p:sldId id="303" r:id="rId20"/>
    <p:sldId id="302" r:id="rId21"/>
    <p:sldId id="301" r:id="rId22"/>
    <p:sldId id="300" r:id="rId23"/>
    <p:sldId id="313" r:id="rId24"/>
    <p:sldId id="310" r:id="rId25"/>
    <p:sldId id="284" r:id="rId26"/>
  </p:sldIdLst>
  <p:sldSz cx="12192000" cy="6858000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/>
  </p:normalViewPr>
  <p:slideViewPr>
    <p:cSldViewPr>
      <p:cViewPr varScale="1">
        <p:scale>
          <a:sx n="99" d="100"/>
          <a:sy n="99" d="100"/>
        </p:scale>
        <p:origin x="1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7035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44500" y="708025"/>
            <a:ext cx="62992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9138" y="4489450"/>
            <a:ext cx="5749925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035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29C74D-B450-4B42-BEA1-F6B173EBC99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7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Quarter 3 of 2016 – Quarter 3 of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IRO-010-2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988599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03352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9902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TOP-003-3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45685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03352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25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Non-CIP Standards </a:t>
            </a:r>
            <a:r>
              <a:rPr lang="en-US" dirty="0"/>
              <a:t>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124767"/>
              </p:ext>
            </p:extLst>
          </p:nvPr>
        </p:nvGraphicFramePr>
        <p:xfrm>
          <a:off x="3492500" y="1828800"/>
          <a:ext cx="5410200" cy="31394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3700"/>
                <a:gridCol w="24765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EOP-010-1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EOP-011-1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PRC-004-5(</a:t>
                      </a:r>
                      <a:r>
                        <a:rPr lang="en-US" sz="2000" dirty="0" err="1" smtClean="0"/>
                        <a:t>i</a:t>
                      </a:r>
                      <a:r>
                        <a:rPr lang="en-US" sz="2000" dirty="0" smtClean="0"/>
                        <a:t>)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PRC-005-6 (Partial)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PRC-010-1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PRC-010-2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4/2/2017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EOP-010-1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19398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4/1/2015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six months after effective date of order = 4/1/2015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20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60210"/>
              </p:ext>
            </p:extLst>
          </p:nvPr>
        </p:nvGraphicFramePr>
        <p:xfrm>
          <a:off x="1847850" y="1014413"/>
          <a:ext cx="8134350" cy="496443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53308"/>
                <a:gridCol w="1129878"/>
                <a:gridCol w="4351164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Maximum Maintenance Interval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% Compliant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By 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PRC-005-6 </a:t>
                      </a:r>
                      <a:r>
                        <a:rPr lang="en-US" sz="1100" u="none" strike="noStrike" dirty="0">
                          <a:effectLst/>
                        </a:rPr>
                        <a:t>General Implementation Plan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 than 1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Oct. 1, 2015 (1D/1Q 18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1–2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2017 (1D/1Q 36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2016 (1D/1Q 24 mo. following regulatory approval) </a:t>
                      </a:r>
                      <a:r>
                        <a:rPr lang="en-US" sz="1100" u="none" strike="noStrike" baseline="30000">
                          <a:effectLst/>
                        </a:rPr>
                        <a:t>Note 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Apr. 1, 2017 </a:t>
                      </a:r>
                      <a:r>
                        <a:rPr lang="en-US" sz="1100" u="none" strike="noStrike" dirty="0">
                          <a:effectLst/>
                        </a:rPr>
                        <a:t>(1D/1Q 36 mo. following regulatory approval)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2018 (1D/1Q 48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Apr. 1, 2017 </a:t>
                      </a:r>
                      <a:r>
                        <a:rPr lang="en-US" sz="1100" u="none" strike="noStrike" dirty="0">
                          <a:effectLst/>
                        </a:rPr>
                        <a:t>(1D/1Q 36 mo. following regulatory approval) </a:t>
                      </a:r>
                      <a:r>
                        <a:rPr lang="en-US" sz="1100" u="none" strike="noStrike" baseline="30000" dirty="0">
                          <a:effectLst/>
                        </a:rPr>
                        <a:t>Note 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2019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2021 (1D/1Q 84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2019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2023 (1D/1Q 108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2027 (1D/1Q 156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PRC-005 new additions for Auto Reclosing and Sudden Pressure Relay additions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 than 1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2016 (1D/1Q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2019 (1D/1Q 36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2021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2023 (1D/1Q 84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2021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2025 (1D/1Q 108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2029 (1D/1Q 156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baseline="30000">
                          <a:effectLst/>
                        </a:rPr>
                        <a:t>Note 1 </a:t>
                      </a:r>
                      <a:r>
                        <a:rPr lang="en-US" sz="1100" u="none" strike="noStrike">
                          <a:effectLst/>
                        </a:rPr>
                        <a:t>Or, for generating plants with scheduled outage intervals exceeding two years, at the conclusion of the first succeeding maintenance outage.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baseline="30000" dirty="0">
                          <a:effectLst/>
                        </a:rPr>
                        <a:t>Note 2</a:t>
                      </a:r>
                      <a:r>
                        <a:rPr lang="en-US" sz="1000" u="none" strike="noStrike" dirty="0">
                          <a:effectLst/>
                        </a:rPr>
                        <a:t> Or, for generating plants with scheduled outage intervals exceeding three years, at the conclusion of the first succeeding maintenance outage.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22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Standards </a:t>
            </a:r>
            <a:r>
              <a:rPr lang="en-US" dirty="0"/>
              <a:t>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50828"/>
              </p:ext>
            </p:extLst>
          </p:nvPr>
        </p:nvGraphicFramePr>
        <p:xfrm>
          <a:off x="3149600" y="1828800"/>
          <a:ext cx="6096000" cy="22250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CIP-003-6 R1.2,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CIP-006-6 R1.1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CIP-007-6 R1.2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CIP-010-2 R4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42197"/>
              </p:ext>
            </p:extLst>
          </p:nvPr>
        </p:nvGraphicFramePr>
        <p:xfrm>
          <a:off x="1752600" y="2209800"/>
          <a:ext cx="8001000" cy="32440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All</a:t>
                      </a:r>
                      <a:r>
                        <a:rPr lang="en-US" sz="2000" b="0" baseline="0" dirty="0" smtClean="0"/>
                        <a:t> req. with exceptions listed below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7/1/2016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 Attachment 1, section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 Attachment 1, section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9/1/2018</a:t>
                      </a:r>
                      <a:endParaRPr lang="en-US" sz="2000" b="0" dirty="0"/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 Attachment</a:t>
                      </a:r>
                      <a:r>
                        <a:rPr lang="en-US" sz="2000" b="0" baseline="0" dirty="0" smtClean="0"/>
                        <a:t> 1, section 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9/1/2018</a:t>
                      </a:r>
                      <a:endParaRPr lang="en-US" sz="2000" b="0" dirty="0"/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 Attachment</a:t>
                      </a:r>
                      <a:r>
                        <a:rPr lang="en-US" sz="2000" b="0" baseline="0" dirty="0" smtClean="0"/>
                        <a:t> 1, section 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after effective date of order = 7/1/2016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4591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287854"/>
              </p:ext>
            </p:extLst>
          </p:nvPr>
        </p:nvGraphicFramePr>
        <p:xfrm>
          <a:off x="1447800" y="2362200"/>
          <a:ext cx="8712200" cy="1310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4521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All</a:t>
                      </a:r>
                      <a:r>
                        <a:rPr lang="en-US" sz="2000" b="0" baseline="0" dirty="0" smtClean="0"/>
                        <a:t> req. with exception of R1.1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7/1/2016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5481" y="12192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after effective date of order = 7/1/2016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21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CIP-007-6 </a:t>
            </a:r>
            <a:r>
              <a:rPr lang="en-US" dirty="0" smtClean="0"/>
              <a:t>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68658"/>
              </p:ext>
            </p:extLst>
          </p:nvPr>
        </p:nvGraphicFramePr>
        <p:xfrm>
          <a:off x="1447800" y="2362200"/>
          <a:ext cx="8712200" cy="1310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4521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All</a:t>
                      </a:r>
                      <a:r>
                        <a:rPr lang="en-US" sz="2000" b="0" baseline="0" dirty="0" smtClean="0"/>
                        <a:t> req. with exception of R1.2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7/1/2016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2192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after effective date of order = 7/1/2016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959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Implementation Plan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69777"/>
              </p:ext>
            </p:extLst>
          </p:nvPr>
        </p:nvGraphicFramePr>
        <p:xfrm>
          <a:off x="2540000" y="2514600"/>
          <a:ext cx="7315200" cy="1310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4267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</a:t>
                      </a:r>
                      <a:r>
                        <a:rPr lang="en-US" sz="2000" b="0" baseline="0" dirty="0" smtClean="0"/>
                        <a:t> R2, R3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7/1/2016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1222801"/>
            <a:ext cx="998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after effective date of order = 7/1/2016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98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41562"/>
              </p:ext>
            </p:extLst>
          </p:nvPr>
        </p:nvGraphicFramePr>
        <p:xfrm>
          <a:off x="2921000" y="1600200"/>
          <a:ext cx="6553200" cy="24383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24384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6400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BAL-001-TRE-1 (GO 100% meet average 12-month PFR) R9, R10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10/1/2016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FAC-003-4 (All Requirements)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10/1/2016</a:t>
                      </a:r>
                      <a:endParaRPr lang="en-US" sz="2000" b="0" dirty="0"/>
                    </a:p>
                  </a:txBody>
                  <a:tcPr/>
                </a:tc>
              </a:tr>
              <a:tr h="4267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MOD-031-2 (All Requirements)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10/1/2016</a:t>
                      </a:r>
                      <a:endParaRPr lang="en-US" sz="2000" b="0" dirty="0" smtClean="0"/>
                    </a:p>
                  </a:txBody>
                  <a:tcPr/>
                </a:tc>
              </a:tr>
              <a:tr h="381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PRC-002-2 R12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10/1/2016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1176000" cy="685800"/>
          </a:xfrm>
        </p:spPr>
        <p:txBody>
          <a:bodyPr/>
          <a:lstStyle/>
          <a:p>
            <a:r>
              <a:rPr lang="en-US" dirty="0" smtClean="0"/>
              <a:t>Standards Upcoming Enforcement Dates – 10/1/2016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</a:t>
            </a:r>
            <a:r>
              <a:rPr lang="en-US" dirty="0"/>
              <a:t>Upcoming Enforcement Dates – 7</a:t>
            </a:r>
            <a:r>
              <a:rPr lang="en-US" dirty="0" smtClean="0"/>
              <a:t>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094876"/>
              </p:ext>
            </p:extLst>
          </p:nvPr>
        </p:nvGraphicFramePr>
        <p:xfrm>
          <a:off x="3149600" y="1828800"/>
          <a:ext cx="6096000" cy="85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MOD-033-1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Performance – CIP v5v6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274911"/>
              </p:ext>
            </p:extLst>
          </p:nvPr>
        </p:nvGraphicFramePr>
        <p:xfrm>
          <a:off x="2971800" y="1237830"/>
          <a:ext cx="54864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54683"/>
                <a:gridCol w="27317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</a:t>
                      </a:r>
                      <a:r>
                        <a:rPr lang="en-US" baseline="0" dirty="0" smtClean="0"/>
                        <a:t> Performance by*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CIP-004-6</a:t>
                      </a:r>
                      <a:r>
                        <a:rPr lang="en-US" baseline="0" dirty="0" smtClean="0"/>
                        <a:t> Part 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7/1/2017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CIP-004-6 Part</a:t>
                      </a:r>
                      <a:r>
                        <a:rPr lang="en-US" baseline="0" dirty="0" smtClean="0"/>
                        <a:t> 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7/1/2017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CIP-004-6 Part 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7/1/2017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CIP-006-6 Part 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7/1/2017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CIP-008-5 Part 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7/1/2017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CIP-009-6 Part 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7/1/2017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CIP-010-2 Part 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7/1/2017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800600"/>
            <a:ext cx="10285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*See the Implementation Plan for Version 5 CIP Cyber Security Standards dated October 26, 2012.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78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762000" y="1066800"/>
            <a:ext cx="10236200" cy="5100244"/>
            <a:chOff x="1346200" y="949084"/>
            <a:chExt cx="9296400" cy="5100244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1651000" y="3869188"/>
              <a:ext cx="8534400" cy="17012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032404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9906666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880099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908800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961476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914858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784600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19021743">
              <a:off x="3348101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 4/1/2015 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25192" y="3733800"/>
              <a:ext cx="539782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525192" y="3733800"/>
              <a:ext cx="553125" cy="296294"/>
              <a:chOff x="875581" y="3733800"/>
              <a:chExt cx="528249" cy="304801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V="1">
                <a:off x="875581" y="3733800"/>
                <a:ext cx="38819" cy="152400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913996" y="3733800"/>
                <a:ext cx="76200" cy="304800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994829" y="3733800"/>
                <a:ext cx="94271" cy="304800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089100" y="3733800"/>
                <a:ext cx="90171" cy="304800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1181635" y="3733800"/>
                <a:ext cx="83106" cy="304800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266866" y="3733800"/>
                <a:ext cx="84689" cy="304800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1346977" y="3886200"/>
                <a:ext cx="56853" cy="152401"/>
              </a:xfrm>
              <a:prstGeom prst="line">
                <a:avLst/>
              </a:prstGeom>
              <a:ln w="158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1346200" y="3157191"/>
              <a:ext cx="1445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BAL-001-TRE-1 Effective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78317" y="2971800"/>
              <a:ext cx="14451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ERCOT Records FMEs (R1)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92366" y="4572000"/>
              <a:ext cx="16272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GO 50% Governor Settings (R6) (R7)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25192" y="5310664"/>
              <a:ext cx="240240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GOP Notify ERCOT of Governor Status Change (R8)</a:t>
              </a:r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 rot="19021743">
              <a:off x="1595501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 4/1/2014 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9021743">
              <a:off x="5443600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10/1/2015 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19021743">
              <a:off x="6498367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5">
                      <a:lumMod val="90000"/>
                    </a:schemeClr>
                  </a:solidFill>
                </a:rPr>
                <a:t> 1/1/2016</a:t>
              </a:r>
              <a:endParaRPr lang="en-US" sz="1200" dirty="0">
                <a:solidFill>
                  <a:schemeClr val="accent5">
                    <a:lumMod val="90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19021743">
              <a:off x="7504425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 4/1/2016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19021743">
              <a:off x="8555767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5">
                      <a:lumMod val="90000"/>
                    </a:schemeClr>
                  </a:solidFill>
                </a:rPr>
                <a:t> 7/1/2016</a:t>
              </a:r>
              <a:endParaRPr lang="en-US" sz="1200" dirty="0">
                <a:solidFill>
                  <a:schemeClr val="accent5">
                    <a:lumMod val="9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19021743">
              <a:off x="9470167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6">
                      <a:lumMod val="75000"/>
                    </a:schemeClr>
                  </a:solidFill>
                </a:rPr>
                <a:t>10/1/2016</a:t>
              </a:r>
              <a:endParaRPr 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91082" y="4572000"/>
              <a:ext cx="16272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GO 100% Governor Settings (R6) (R7)</a:t>
              </a:r>
              <a:endParaRPr lang="en-US" sz="1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28391" y="2312998"/>
              <a:ext cx="16272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ERCOT Makes FR Public if FME Occurs (R4)</a:t>
              </a:r>
              <a:endParaRPr lang="en-US" sz="1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28391" y="3116192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ERCOT Improves FR if &lt; IMFR (R5)</a:t>
              </a:r>
              <a:endParaRPr lang="en-US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27600" y="949084"/>
              <a:ext cx="1828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ERCOT 12-Month PFR Calculated (R2)</a:t>
              </a:r>
              <a:endParaRPr lang="en-US" sz="1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028391" y="1534903"/>
              <a:ext cx="16272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ERCOT Calculates IMFR (R3)</a:t>
              </a:r>
              <a:endParaRPr lang="en-US" sz="1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61200" y="4558456"/>
              <a:ext cx="162721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GO 50% Meet Average 12-Month PFR      (R9) (R10)</a:t>
              </a:r>
              <a:endParaRPr lang="en-US" sz="1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015383" y="4572000"/>
              <a:ext cx="162721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GO 100% Meet Average 12-Month PFR      (R9) (R10)</a:t>
              </a:r>
              <a:endParaRPr lang="en-US" sz="1400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4825334" y="37338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 rot="19021743">
              <a:off x="4414901" y="4087457"/>
              <a:ext cx="923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5">
                      <a:lumMod val="90000"/>
                    </a:schemeClr>
                  </a:solidFill>
                </a:rPr>
                <a:t> 7/1/2015</a:t>
              </a:r>
              <a:endParaRPr lang="en-US" sz="1200" dirty="0">
                <a:solidFill>
                  <a:schemeClr val="accent5">
                    <a:lumMod val="90000"/>
                  </a:schemeClr>
                </a:solidFill>
              </a:endParaRPr>
            </a:p>
          </p:txBody>
        </p:sp>
      </p:grpSp>
      <p:sp>
        <p:nvSpPr>
          <p:cNvPr id="83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685800"/>
          </a:xfrm>
        </p:spPr>
        <p:txBody>
          <a:bodyPr/>
          <a:lstStyle/>
          <a:p>
            <a:r>
              <a:rPr lang="en-US" dirty="0" smtClean="0"/>
              <a:t>BAL-001-TRE-1 Implementation Plan Timeline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9683240" y="4069246"/>
            <a:ext cx="998503" cy="722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PRC-002-2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13301"/>
              </p:ext>
            </p:extLst>
          </p:nvPr>
        </p:nvGraphicFramePr>
        <p:xfrm>
          <a:off x="1803399" y="1770852"/>
          <a:ext cx="8102601" cy="30294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9065"/>
                <a:gridCol w="2580968"/>
                <a:gridCol w="2682568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% Compliant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sz="2000" b="0" smtClean="0">
                          <a:solidFill>
                            <a:schemeClr val="tx1"/>
                          </a:solidFill>
                        </a:rPr>
                        <a:t>/1/2016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(6 months)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10/1/2016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(9 months)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R2-R4, R6-R11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1/1/2020 (4 years)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R2-R4, R6-R11 (Entities </a:t>
                      </a:r>
                      <a:r>
                        <a:rPr lang="en-US" sz="2000" b="0" u="sng" dirty="0" smtClean="0"/>
                        <a:t>owning only one BES bus, BES Element, or generating unit</a:t>
                      </a:r>
                      <a:r>
                        <a:rPr lang="en-US" sz="2000" b="0" dirty="0" smtClean="0"/>
                        <a:t> shall be fully compliant within 6 years)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1/1/2022 (6 years)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R2-R4, R6-R11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1/1/2026 (10 years)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1399" y="1032074"/>
            <a:ext cx="952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000" b="1" dirty="0" smtClean="0"/>
              <a:t>Standard Enforcement Date: First day of first calendar quarter six months after effective date of order = 7/1/2016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47578" y="4953000"/>
            <a:ext cx="952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000" b="1" dirty="0" smtClean="0"/>
              <a:t>Entities shall be 100% compliant with a re-evaluated list from R1 or R5 within three years following the notification by the TO or responsible entity that re-evaluated the list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707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Upcoming Enforcement Dates – 1/1/2017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54956"/>
              </p:ext>
            </p:extLst>
          </p:nvPr>
        </p:nvGraphicFramePr>
        <p:xfrm>
          <a:off x="2540000" y="1600200"/>
          <a:ext cx="7315200" cy="1310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4267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IRO-010-2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Phased in beginning 1/1/2017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TOP-003-3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Phased</a:t>
                      </a:r>
                      <a:r>
                        <a:rPr lang="en-US" sz="2000" baseline="0" dirty="0" smtClean="0"/>
                        <a:t> in beginning 1/1/2017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3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IRO-010-2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09579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2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TOP-003-3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59309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051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81326"/>
              </p:ext>
            </p:extLst>
          </p:nvPr>
        </p:nvGraphicFramePr>
        <p:xfrm>
          <a:off x="3149600" y="2057400"/>
          <a:ext cx="6096000" cy="26822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Standard/Requirement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EOP-004-3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PRC-015-1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FAC-010-3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PRC-016-1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FAC-011-3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PRC-017-1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MOD-029-2a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PRC-023-4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MOD-030-3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178867"/>
            <a:ext cx="4068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33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RAS Definition Changes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8194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TOP/IRO Standards </a:t>
            </a:r>
            <a:r>
              <a:rPr lang="en-US" dirty="0"/>
              <a:t>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188358"/>
              </p:ext>
            </p:extLst>
          </p:nvPr>
        </p:nvGraphicFramePr>
        <p:xfrm>
          <a:off x="3149600" y="1450484"/>
          <a:ext cx="6096000" cy="40538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IRO-001-4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IRO-002-4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IRO-008-2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IRO-010-2 R3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IRO-014-3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TOP-002-4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TOP-003-3 R5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8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Props1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C129C7-A923-4275-9E58-947A8D4F8E71}">
  <ds:schemaRefs>
    <ds:schemaRef ds:uri="http://purl.org/dc/terms/"/>
    <ds:schemaRef ds:uri="http://schemas.microsoft.com/office/2006/documentManagement/types"/>
    <ds:schemaRef ds:uri="http://schemas.microsoft.com/sharepoint/v3"/>
    <ds:schemaRef ds:uri="b42784b6-6597-4871-bae6-0c82224fd28b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1357</TotalTime>
  <Words>1227</Words>
  <Application>Microsoft Office PowerPoint</Application>
  <PresentationFormat>Widescreen</PresentationFormat>
  <Paragraphs>290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Times New Roman</vt:lpstr>
      <vt:lpstr>Wingdings</vt:lpstr>
      <vt:lpstr>Texas Reliability Entity PowerPoint template.ppt</vt:lpstr>
      <vt:lpstr>Standards Subject to Future Enforcement Quarter 3 of 2016 – Quarter 3 of 2017</vt:lpstr>
      <vt:lpstr>Standards Upcoming Enforcement Dates – 10/1/2016</vt:lpstr>
      <vt:lpstr>BAL-001-TRE-1 Implementation Plan Timeline</vt:lpstr>
      <vt:lpstr>PRC-002-2 Implementation Plan</vt:lpstr>
      <vt:lpstr>Standards Upcoming Enforcement Dates – 1/1/2017</vt:lpstr>
      <vt:lpstr>IRO-010-2 Implementation Plan</vt:lpstr>
      <vt:lpstr>TOP-003-3 Implementation Plan</vt:lpstr>
      <vt:lpstr>Standards Upcoming Enforcement Dates – 4/1/2017</vt:lpstr>
      <vt:lpstr>TOP/IRO Standards Upcoming Enforcement Dates – 4/1/2017</vt:lpstr>
      <vt:lpstr>IRO-010-2 Implementation Plan</vt:lpstr>
      <vt:lpstr>TOP-003-3 Implementation Plan</vt:lpstr>
      <vt:lpstr>Non-CIP Standards Upcoming Enforcement Dates – 4/1/2017</vt:lpstr>
      <vt:lpstr>EOP-010-1 Implementation Plan</vt:lpstr>
      <vt:lpstr>PRC-005-6 Enforcement Dates</vt:lpstr>
      <vt:lpstr>CIP Standards Upcoming Enforcement Dates – 4/1/2017</vt:lpstr>
      <vt:lpstr>CIP-003-6 Implementation Plan</vt:lpstr>
      <vt:lpstr>CIP-006-6 Implementation Plan</vt:lpstr>
      <vt:lpstr>CIP-007-6 Implementation Plan</vt:lpstr>
      <vt:lpstr>CIP-010-2 Implementation Plan</vt:lpstr>
      <vt:lpstr>Standard Upcoming Enforcement Dates – 7/1/2017</vt:lpstr>
      <vt:lpstr>Initial Performance – CIP v5v6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Coyne, Rachel</cp:lastModifiedBy>
  <cp:revision>61</cp:revision>
  <dcterms:created xsi:type="dcterms:W3CDTF">2016-02-08T16:53:57Z</dcterms:created>
  <dcterms:modified xsi:type="dcterms:W3CDTF">2016-09-08T19:03:42Z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