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6" r:id="rId2"/>
    <p:sldId id="264" r:id="rId3"/>
    <p:sldId id="265" r:id="rId4"/>
    <p:sldId id="266" r:id="rId5"/>
    <p:sldId id="267" r:id="rId6"/>
    <p:sldId id="257" r:id="rId7"/>
    <p:sldId id="259" r:id="rId8"/>
    <p:sldId id="26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3D7E3-B8C8-41BC-B734-02B348E15B7E}" type="datetimeFigureOut">
              <a:rPr lang="en-US" smtClean="0"/>
              <a:t>9/7/2016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9A1D27-1E10-48FF-9173-A772E3F23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245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9A1D27-1E10-48FF-9173-A772E3F23D2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022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9/8/2016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ounded Rectangle 6"/>
          <p:cNvSpPr/>
          <p:nvPr userDrawn="1"/>
        </p:nvSpPr>
        <p:spPr>
          <a:xfrm>
            <a:off x="295275" y="161925"/>
            <a:ext cx="11572875" cy="6559550"/>
          </a:xfrm>
          <a:prstGeom prst="roundRect">
            <a:avLst>
              <a:gd name="adj" fmla="val 4509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3632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9/8/2016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28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9/8/2016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567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9/8/2016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ounded Rectangle 8"/>
          <p:cNvSpPr/>
          <p:nvPr userDrawn="1"/>
        </p:nvSpPr>
        <p:spPr>
          <a:xfrm>
            <a:off x="295275" y="161925"/>
            <a:ext cx="11572875" cy="6559550"/>
          </a:xfrm>
          <a:prstGeom prst="roundRect">
            <a:avLst>
              <a:gd name="adj" fmla="val 4509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730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9/8/2016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ounded Rectangle 6"/>
          <p:cNvSpPr/>
          <p:nvPr userDrawn="1"/>
        </p:nvSpPr>
        <p:spPr>
          <a:xfrm>
            <a:off x="295275" y="219075"/>
            <a:ext cx="11572875" cy="6502400"/>
          </a:xfrm>
          <a:prstGeom prst="roundRect">
            <a:avLst>
              <a:gd name="adj" fmla="val 4509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281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9/8/2016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ounded Rectangle 7"/>
          <p:cNvSpPr/>
          <p:nvPr userDrawn="1"/>
        </p:nvSpPr>
        <p:spPr>
          <a:xfrm>
            <a:off x="295275" y="133350"/>
            <a:ext cx="11572875" cy="6588125"/>
          </a:xfrm>
          <a:prstGeom prst="roundRect">
            <a:avLst>
              <a:gd name="adj" fmla="val 4509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238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9/8/2016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ounded Rectangle 9"/>
          <p:cNvSpPr/>
          <p:nvPr userDrawn="1"/>
        </p:nvSpPr>
        <p:spPr>
          <a:xfrm>
            <a:off x="295275" y="142875"/>
            <a:ext cx="11572875" cy="6578600"/>
          </a:xfrm>
          <a:prstGeom prst="roundRect">
            <a:avLst>
              <a:gd name="adj" fmla="val 4509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6057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9/8/2016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ounded Rectangle 5"/>
          <p:cNvSpPr/>
          <p:nvPr userDrawn="1"/>
        </p:nvSpPr>
        <p:spPr>
          <a:xfrm>
            <a:off x="295275" y="123825"/>
            <a:ext cx="11572875" cy="6597650"/>
          </a:xfrm>
          <a:prstGeom prst="roundRect">
            <a:avLst>
              <a:gd name="adj" fmla="val 4509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606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9/8/2016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ounded Rectangle 4"/>
          <p:cNvSpPr/>
          <p:nvPr userDrawn="1"/>
        </p:nvSpPr>
        <p:spPr>
          <a:xfrm>
            <a:off x="295275" y="142875"/>
            <a:ext cx="11572875" cy="6578600"/>
          </a:xfrm>
          <a:prstGeom prst="roundRect">
            <a:avLst>
              <a:gd name="adj" fmla="val 4509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0449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9/8/2016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486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9/8/2016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310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9/8/2016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848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PLWG Report to ROS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8,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78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PGRR042 - Regional Transmission Plan Model Reserve Requirement and Load-Generation Imbalance </a:t>
            </a:r>
            <a:r>
              <a:rPr lang="en-US" dirty="0" smtClean="0"/>
              <a:t>Methodology</a:t>
            </a:r>
          </a:p>
          <a:p>
            <a:endParaRPr lang="en-US" dirty="0"/>
          </a:p>
          <a:p>
            <a:r>
              <a:rPr lang="en-US" dirty="0" smtClean="0"/>
              <a:t>Stability </a:t>
            </a:r>
            <a:r>
              <a:rPr lang="en-US" dirty="0"/>
              <a:t>Issues Identified during FIS --</a:t>
            </a:r>
            <a:br>
              <a:rPr lang="en-US" dirty="0"/>
            </a:br>
            <a:r>
              <a:rPr lang="en-US" dirty="0"/>
              <a:t>Process/Impact on Generic Transmission </a:t>
            </a:r>
            <a:r>
              <a:rPr lang="en-US" dirty="0" smtClean="0"/>
              <a:t>Constraints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9/8/2016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10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87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PGRR042 - Regional Transmission Plan Model Reserve Requirement and Load-Generation Imbalance 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56603"/>
            <a:ext cx="10515600" cy="4020359"/>
          </a:xfrm>
        </p:spPr>
        <p:txBody>
          <a:bodyPr/>
          <a:lstStyle/>
          <a:p>
            <a:r>
              <a:rPr lang="en-US" dirty="0" smtClean="0"/>
              <a:t>History</a:t>
            </a:r>
          </a:p>
          <a:p>
            <a:pPr lvl="1"/>
            <a:r>
              <a:rPr lang="en-US" dirty="0" smtClean="0"/>
              <a:t>Initiated by ERCOT in response to concerns expressed over the impact of load scaling on the evaluation of individual projects.</a:t>
            </a:r>
          </a:p>
          <a:p>
            <a:pPr lvl="1"/>
            <a:r>
              <a:rPr lang="en-US" dirty="0" smtClean="0"/>
              <a:t>Submitted in February 2015.</a:t>
            </a:r>
          </a:p>
          <a:p>
            <a:pPr lvl="1"/>
            <a:r>
              <a:rPr lang="en-US" dirty="0" smtClean="0"/>
              <a:t>Comments from </a:t>
            </a:r>
            <a:r>
              <a:rPr lang="en-US" dirty="0"/>
              <a:t>9</a:t>
            </a:r>
            <a:r>
              <a:rPr lang="en-US" dirty="0" smtClean="0"/>
              <a:t> parties filed.</a:t>
            </a:r>
          </a:p>
          <a:p>
            <a:pPr lvl="1"/>
            <a:r>
              <a:rPr lang="en-US" dirty="0" smtClean="0"/>
              <a:t>July 2016, PLWG identified two alternatives but lacked consensus.</a:t>
            </a:r>
          </a:p>
          <a:p>
            <a:pPr lvl="1"/>
            <a:r>
              <a:rPr lang="en-US" dirty="0" smtClean="0"/>
              <a:t>Issued report to ROS referring to two alternatives.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9/8/2016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54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PGRR042 - Regional Transmission Plan Model Reserve Requirement and Load-Generation Imbalance Methodology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839788" y="1975449"/>
            <a:ext cx="5157787" cy="529626"/>
          </a:xfrm>
        </p:spPr>
        <p:txBody>
          <a:bodyPr/>
          <a:lstStyle/>
          <a:p>
            <a:r>
              <a:rPr lang="en-US" dirty="0" smtClean="0"/>
              <a:t>AEP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Project Evaluation</a:t>
            </a:r>
          </a:p>
          <a:p>
            <a:pPr lvl="1"/>
            <a:r>
              <a:rPr lang="en-US" dirty="0" smtClean="0"/>
              <a:t>Gives ERCOT discretion to make model changes needed to evaluate a project</a:t>
            </a:r>
          </a:p>
          <a:p>
            <a:pPr lvl="1"/>
            <a:r>
              <a:rPr lang="en-US" dirty="0" smtClean="0"/>
              <a:t>Requires that ERCOT give RPG notice of case changes and allow adequate time for comments.</a:t>
            </a:r>
          </a:p>
          <a:p>
            <a:pPr lvl="1"/>
            <a:r>
              <a:rPr lang="en-US" dirty="0" smtClean="0"/>
              <a:t>Requires a sensitivity study to report the impact of generation additions in or near the study area on Tier 1 projects. </a:t>
            </a:r>
          </a:p>
          <a:p>
            <a:r>
              <a:rPr lang="en-US" dirty="0" smtClean="0"/>
              <a:t>Regional Transmission Plan</a:t>
            </a:r>
          </a:p>
          <a:p>
            <a:pPr lvl="1"/>
            <a:r>
              <a:rPr lang="en-US" dirty="0" smtClean="0"/>
              <a:t>SSWG cases are starting point.</a:t>
            </a:r>
          </a:p>
          <a:p>
            <a:pPr lvl="1"/>
            <a:r>
              <a:rPr lang="en-US" dirty="0" smtClean="0"/>
              <a:t>Mothballed gen is removed.</a:t>
            </a:r>
          </a:p>
          <a:p>
            <a:pPr lvl="1"/>
            <a:r>
              <a:rPr lang="en-US" dirty="0" smtClean="0"/>
              <a:t>All other case adjustments reported to RPG with time allowed for comment. </a:t>
            </a:r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2035833"/>
            <a:ext cx="5183188" cy="469241"/>
          </a:xfrm>
        </p:spPr>
        <p:txBody>
          <a:bodyPr/>
          <a:lstStyle/>
          <a:p>
            <a:r>
              <a:rPr lang="en-US" dirty="0" smtClean="0"/>
              <a:t>Morgan Stanley/ NRG/Calpine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Project Evaluation</a:t>
            </a:r>
          </a:p>
          <a:p>
            <a:pPr lvl="1"/>
            <a:r>
              <a:rPr lang="en-US" dirty="0" smtClean="0"/>
              <a:t>Requires use of ERCOT 90/10 forecast.</a:t>
            </a:r>
          </a:p>
          <a:p>
            <a:pPr lvl="1"/>
            <a:r>
              <a:rPr lang="en-US" dirty="0" smtClean="0"/>
              <a:t>Prescribes allowable case adjustments and establishes limits to load scaling outside of region of study.</a:t>
            </a:r>
          </a:p>
          <a:p>
            <a:pPr lvl="1"/>
            <a:r>
              <a:rPr lang="en-US" dirty="0" smtClean="0"/>
              <a:t>Requires a sensitivity study to report the impact of generation additions in or near the study area on Tier 1 projects. </a:t>
            </a:r>
          </a:p>
          <a:p>
            <a:pPr lvl="1"/>
            <a:r>
              <a:rPr lang="en-US" dirty="0" smtClean="0"/>
              <a:t>Requires a study showing the impact of load scaling on outcome of study.</a:t>
            </a:r>
          </a:p>
          <a:p>
            <a:r>
              <a:rPr lang="en-US" dirty="0" smtClean="0"/>
              <a:t>Regional Transmission Plan</a:t>
            </a:r>
          </a:p>
          <a:p>
            <a:pPr lvl="1"/>
            <a:r>
              <a:rPr lang="en-US" dirty="0" smtClean="0"/>
              <a:t>Requires use of ERCOT 90/10 forecast.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9/8/2016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4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41872" y="1975449"/>
            <a:ext cx="5255703" cy="438090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997575" y="1975449"/>
            <a:ext cx="5255703" cy="438090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06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5073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PGRR042 - Regional Transmission Plan Model Reserve Requirement and Load-Generation Imbalance Methodology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9/8/2016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5</a:t>
            </a:fld>
            <a:endParaRPr lang="en-US"/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839788" y="2061714"/>
            <a:ext cx="5157787" cy="5296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ERCOT 9/3/2016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41872" y="1975449"/>
            <a:ext cx="5255703" cy="438090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41872" y="2505075"/>
            <a:ext cx="5063705" cy="31803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Project Evaluation</a:t>
            </a:r>
          </a:p>
          <a:p>
            <a:pPr marL="685800" lvl="1" indent="-228600">
              <a:lnSpc>
                <a:spcPct val="7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Gives ERCOT discretion to make model changes needed to evaluate a project</a:t>
            </a:r>
          </a:p>
          <a:p>
            <a:pPr marL="685800" lvl="1" indent="-228600">
              <a:lnSpc>
                <a:spcPct val="7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Requires that ERCOT give RPG notice of case changes and allow adequate time for comments.</a:t>
            </a:r>
          </a:p>
          <a:p>
            <a:pPr marL="685800" lvl="1" indent="-228600">
              <a:lnSpc>
                <a:spcPct val="7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Requires a sensitivity study to report the impact of generation additions in or near the study area on Tier 1 projects. </a:t>
            </a:r>
          </a:p>
          <a:p>
            <a:pPr marL="685800" lvl="1" indent="-228600">
              <a:lnSpc>
                <a:spcPct val="7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Requires a study showing the impact of load scaling on outcome of study.</a:t>
            </a:r>
          </a:p>
          <a:p>
            <a:pPr lvl="1"/>
            <a:endParaRPr lang="en-US" sz="2000" dirty="0"/>
          </a:p>
        </p:txBody>
      </p:sp>
      <p:sp>
        <p:nvSpPr>
          <p:cNvPr id="10" name="Rectangle 9"/>
          <p:cNvSpPr/>
          <p:nvPr/>
        </p:nvSpPr>
        <p:spPr>
          <a:xfrm>
            <a:off x="6095491" y="2326527"/>
            <a:ext cx="5063705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Regional Transmission Plan</a:t>
            </a:r>
          </a:p>
          <a:p>
            <a:pPr marL="685800" lvl="1" indent="-228600">
              <a:lnSpc>
                <a:spcPct val="7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SSWG cases are starting point.</a:t>
            </a:r>
          </a:p>
          <a:p>
            <a:pPr marL="685800" lvl="1" indent="-228600">
              <a:lnSpc>
                <a:spcPct val="7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Mothballed gen is removed.</a:t>
            </a:r>
          </a:p>
          <a:p>
            <a:pPr marL="685800" lvl="1" indent="-228600">
              <a:lnSpc>
                <a:spcPct val="7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All other case adjustments reported to RPG with time allowed for comment. </a:t>
            </a:r>
            <a:endParaRPr lang="en-US" sz="2000" dirty="0" smtClean="0"/>
          </a:p>
          <a:p>
            <a:pPr marL="685800" lvl="1" indent="-228600">
              <a:lnSpc>
                <a:spcPct val="7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28600" indent="-228600">
              <a:lnSpc>
                <a:spcPct val="7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2000" dirty="0" smtClean="0"/>
              <a:t>In Addition</a:t>
            </a:r>
          </a:p>
          <a:p>
            <a:pPr marL="685800" lvl="1" indent="-228600">
              <a:lnSpc>
                <a:spcPct val="7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2000" dirty="0" smtClean="0"/>
              <a:t>ERCOT will apply a “Bounded Higher-of-Methodology” in the 2017 RTP Scope Document.</a:t>
            </a:r>
            <a:endParaRPr lang="en-US" sz="2000" dirty="0"/>
          </a:p>
        </p:txBody>
      </p:sp>
      <p:sp>
        <p:nvSpPr>
          <p:cNvPr id="11" name="Rectangle 10"/>
          <p:cNvSpPr/>
          <p:nvPr/>
        </p:nvSpPr>
        <p:spPr>
          <a:xfrm>
            <a:off x="5997575" y="1975449"/>
            <a:ext cx="5255703" cy="438090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56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Stability Issues Identified during FIS --</a:t>
            </a:r>
            <a:br>
              <a:rPr lang="en-US" dirty="0" smtClean="0"/>
            </a:br>
            <a:r>
              <a:rPr lang="en-US" sz="4000" dirty="0" smtClean="0"/>
              <a:t>Process/Impact on Generic Transmission Constraints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</a:p>
          <a:p>
            <a:pPr lvl="1"/>
            <a:r>
              <a:rPr lang="en-US" dirty="0" smtClean="0"/>
              <a:t>Several GTC have been established as a result of new generation being interconnect.</a:t>
            </a:r>
          </a:p>
          <a:p>
            <a:pPr lvl="1"/>
            <a:r>
              <a:rPr lang="en-US" dirty="0" smtClean="0"/>
              <a:t>ERCOT Operations and PLWG members generally agree that processes for establishing these constraints be defined.</a:t>
            </a:r>
          </a:p>
          <a:p>
            <a:pPr lvl="1"/>
            <a:r>
              <a:rPr lang="en-US" dirty="0" smtClean="0"/>
              <a:t>In addition, Planning Guide Section 6.9 was identified as potentially being too limiting on the inclusion of  generators in planning models.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9/8/2016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64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Stability Issues Identified during FIS --</a:t>
            </a:r>
            <a:br>
              <a:rPr lang="en-US" dirty="0" smtClean="0"/>
            </a:br>
            <a:r>
              <a:rPr lang="en-US" sz="4000" dirty="0" smtClean="0"/>
              <a:t>Process/Impact on Generic Transmission Constraints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Possible solution</a:t>
            </a:r>
          </a:p>
          <a:p>
            <a:pPr lvl="1"/>
            <a:r>
              <a:rPr lang="en-US" dirty="0" smtClean="0"/>
              <a:t>Three PGRRs being developed</a:t>
            </a:r>
          </a:p>
          <a:p>
            <a:pPr lvl="2"/>
            <a:r>
              <a:rPr lang="en-US" dirty="0" smtClean="0"/>
              <a:t>Section 6.9 revisions</a:t>
            </a:r>
          </a:p>
          <a:p>
            <a:pPr lvl="2"/>
            <a:r>
              <a:rPr lang="en-US" dirty="0" smtClean="0"/>
              <a:t>Triennial Stability Study Requirements</a:t>
            </a:r>
          </a:p>
          <a:p>
            <a:pPr lvl="2"/>
            <a:r>
              <a:rPr lang="en-US" dirty="0" smtClean="0"/>
              <a:t>FIS Study Requirement Clarifications</a:t>
            </a:r>
          </a:p>
          <a:p>
            <a:pPr lvl="1"/>
            <a:r>
              <a:rPr lang="en-US" dirty="0" smtClean="0"/>
              <a:t>Companion NPRR</a:t>
            </a:r>
          </a:p>
          <a:p>
            <a:pPr lvl="2"/>
            <a:r>
              <a:rPr lang="en-US" dirty="0" smtClean="0"/>
              <a:t>Establishes requirement on ERCOT to perform Triennial Stability Assessment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9/8/2016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67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Stability Issues Identified during FIS --</a:t>
            </a:r>
            <a:br>
              <a:rPr lang="en-US" dirty="0" smtClean="0"/>
            </a:br>
            <a:r>
              <a:rPr lang="en-US" sz="4000" dirty="0" smtClean="0"/>
              <a:t>Process/Impact on Generic Transmission Constraints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Potential barriers to implementation</a:t>
            </a:r>
          </a:p>
          <a:p>
            <a:pPr lvl="1"/>
            <a:r>
              <a:rPr lang="en-US" dirty="0" smtClean="0"/>
              <a:t>Length of time required for stability assessment</a:t>
            </a:r>
          </a:p>
          <a:p>
            <a:pPr lvl="1"/>
            <a:r>
              <a:rPr lang="en-US" dirty="0" smtClean="0"/>
              <a:t>Synchronization of SSWG, DWG and SSWG cases</a:t>
            </a:r>
          </a:p>
          <a:p>
            <a:pPr lvl="1"/>
            <a:r>
              <a:rPr lang="en-US" dirty="0" smtClean="0"/>
              <a:t>Workload on ERCOT Operations staff.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9/8/2016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336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523</Words>
  <Application>Microsoft Office PowerPoint</Application>
  <PresentationFormat>Widescreen</PresentationFormat>
  <Paragraphs>78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PLWG Report to ROS</vt:lpstr>
      <vt:lpstr>Topics</vt:lpstr>
      <vt:lpstr>PGRR042 - Regional Transmission Plan Model Reserve Requirement and Load-Generation Imbalance Methodology</vt:lpstr>
      <vt:lpstr>PGRR042 - Regional Transmission Plan Model Reserve Requirement and Load-Generation Imbalance Methodology</vt:lpstr>
      <vt:lpstr>PGRR042 - Regional Transmission Plan Model Reserve Requirement and Load-Generation Imbalance Methodology</vt:lpstr>
      <vt:lpstr>Stability Issues Identified during FIS -- Process/Impact on Generic Transmission Constraints</vt:lpstr>
      <vt:lpstr>Stability Issues Identified during FIS -- Process/Impact on Generic Transmission Constraints</vt:lpstr>
      <vt:lpstr>Stability Issues Identified during FIS -- Process/Impact on Generic Transmission Constraints</vt:lpstr>
    </vt:vector>
  </TitlesOfParts>
  <Company>Lower Colorado River Authority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PLWG Report to ROS</dc:title>
  <dc:creator>Charles DeWitt</dc:creator>
  <cp:lastModifiedBy>Charles DeWitt</cp:lastModifiedBy>
  <cp:revision>19</cp:revision>
  <dcterms:created xsi:type="dcterms:W3CDTF">2016-08-31T14:31:10Z</dcterms:created>
  <dcterms:modified xsi:type="dcterms:W3CDTF">2016-09-07T13:06:56Z</dcterms:modified>
</cp:coreProperties>
</file>