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
  </p:notesMasterIdLst>
  <p:sldIdLst>
    <p:sldId id="387" r:id="rId2"/>
    <p:sldId id="388" r:id="rId3"/>
    <p:sldId id="389" r:id="rId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40949A"/>
    <a:srgbClr val="0000CC"/>
    <a:srgbClr val="FF3300"/>
    <a:srgbClr val="FF9900"/>
    <a:srgbClr val="5469A2"/>
    <a:srgbClr val="294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68" autoAdjust="0"/>
    <p:restoredTop sz="94660"/>
  </p:normalViewPr>
  <p:slideViewPr>
    <p:cSldViewPr>
      <p:cViewPr>
        <p:scale>
          <a:sx n="60" d="100"/>
          <a:sy n="60" d="100"/>
        </p:scale>
        <p:origin x="-1830" y="-666"/>
      </p:cViewPr>
      <p:guideLst>
        <p:guide orient="horz" pos="4224"/>
        <p:guide pos="1536"/>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1E67AEE-8CC1-4A0B-A9B6-7A0EA26C2515}" type="slidenum">
              <a:rPr lang="en-US"/>
              <a:pPr>
                <a:defRPr/>
              </a:pPr>
              <a:t>‹#›</a:t>
            </a:fld>
            <a:endParaRPr lang="en-US" dirty="0"/>
          </a:p>
        </p:txBody>
      </p:sp>
    </p:spTree>
    <p:extLst>
      <p:ext uri="{BB962C8B-B14F-4D97-AF65-F5344CB8AC3E}">
        <p14:creationId xmlns:p14="http://schemas.microsoft.com/office/powerpoint/2010/main" val="26341852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5"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smtClean="0"/>
              <a:t>May 5, 2015</a:t>
            </a:r>
            <a:endParaRPr lang="en-US"/>
          </a:p>
        </p:txBody>
      </p:sp>
      <p:sp>
        <p:nvSpPr>
          <p:cNvPr id="6"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smtClean="0"/>
              <a:t>Retail Market Training Task Force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25F4E91-82B0-4B0A-B027-BD0D9A9E2FD3}"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9E63C12-58CE-4440-A1BF-0B7C561A990D}"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066800"/>
            <a:ext cx="8229600" cy="4724400"/>
          </a:xfrm>
        </p:spPr>
        <p:txBody>
          <a:bodyPr/>
          <a:lstStyle/>
          <a:p>
            <a:pPr lvl="0"/>
            <a:endParaRPr lang="en-US" noProof="0" dirty="0"/>
          </a:p>
        </p:txBody>
      </p:sp>
      <p:sp>
        <p:nvSpPr>
          <p:cNvPr id="4" name="Rectangle 6"/>
          <p:cNvSpPr>
            <a:spLocks noGrp="1" noChangeArrowheads="1"/>
          </p:cNvSpPr>
          <p:nvPr>
            <p:ph type="sldNum" sz="quarter" idx="10"/>
          </p:nvPr>
        </p:nvSpPr>
        <p:spPr>
          <a:ln/>
        </p:spPr>
        <p:txBody>
          <a:bodyPr/>
          <a:lstStyle>
            <a:lvl1pPr>
              <a:defRPr/>
            </a:lvl1pPr>
          </a:lstStyle>
          <a:p>
            <a:pPr>
              <a:defRPr/>
            </a:pPr>
            <a:fld id="{0E6B53AA-B243-4AFA-AE7D-A4D34BCED2EC}"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185C669-FB09-4A92-913B-0BA846DAB37C}"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E09CC92-127D-4848-9213-EA7DAAA4121A}"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F21EDB76-CD43-480E-8EA0-CC06EF22C0A1}"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5166B115-F29F-48A1-9E11-9E3CE3F393CF}" type="slidenum">
              <a:rPr lang="en-US"/>
              <a:pPr>
                <a:defRPr/>
              </a:pPr>
              <a:t>‹#›</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A8CFD4DE-F1B7-4669-99F6-06BC1BE7749A}" type="slidenum">
              <a:rPr lang="en-US"/>
              <a:pPr>
                <a:defRPr/>
              </a:pPr>
              <a:t>‹#›</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C45D72C-229D-4F03-A50E-FE97AACDD8E8}" type="slidenum">
              <a:rPr lang="en-US"/>
              <a:pPr>
                <a:defRPr/>
              </a:pPr>
              <a:t>‹#›</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79E0F6C-C800-4268-B636-BF74DBEF15B6}"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C1CB72A-E33B-43FC-913A-F3DE954CEE9D}"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EE74527-A6B7-4978-8CA2-A96E52BABC27}" type="slidenum">
              <a:rPr lang="en-US"/>
              <a:pPr>
                <a:defRPr/>
              </a:pPr>
              <a:t>‹#›</a:t>
            </a:fld>
            <a:endParaRPr lang="en-US" dirty="0"/>
          </a:p>
        </p:txBody>
      </p:sp>
      <p:sp>
        <p:nvSpPr>
          <p:cNvPr id="23559" name="Rectangle 7"/>
          <p:cNvSpPr>
            <a:spLocks noChangeArrowheads="1"/>
          </p:cNvSpPr>
          <p:nvPr userDrawn="1"/>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a:defRPr/>
            </a:pPr>
            <a:endParaRPr lang="en-US" dirty="0"/>
          </a:p>
        </p:txBody>
      </p:sp>
      <p:sp>
        <p:nvSpPr>
          <p:cNvPr id="1029"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r>
              <a:rPr lang="en-US" smtClean="0"/>
              <a:t>Retail Market Training Task Force</a:t>
            </a:r>
            <a:endParaRPr lang="en-US"/>
          </a:p>
        </p:txBody>
      </p:sp>
      <p:sp>
        <p:nvSpPr>
          <p:cNvPr id="23563" name="Line 11"/>
          <p:cNvSpPr>
            <a:spLocks noChangeShapeType="1"/>
          </p:cNvSpPr>
          <p:nvPr userDrawn="1"/>
        </p:nvSpPr>
        <p:spPr bwMode="auto">
          <a:xfrm>
            <a:off x="1069975" y="6457950"/>
            <a:ext cx="0" cy="219075"/>
          </a:xfrm>
          <a:prstGeom prst="line">
            <a:avLst/>
          </a:prstGeom>
          <a:noFill/>
          <a:ln w="9525">
            <a:solidFill>
              <a:schemeClr val="tx1"/>
            </a:solidFill>
            <a:round/>
            <a:headEnd/>
            <a:tailEnd/>
          </a:ln>
          <a:effectLst/>
        </p:spPr>
        <p:txBody>
          <a:bodyPr/>
          <a:lstStyle/>
          <a:p>
            <a:pPr>
              <a:defRPr/>
            </a:pPr>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n-US" smtClean="0"/>
              <a:t>May 5, 2015</a:t>
            </a:r>
            <a:endParaRPr lang="en-US"/>
          </a:p>
        </p:txBody>
      </p:sp>
      <p:sp>
        <p:nvSpPr>
          <p:cNvPr id="23564" name="Line 12"/>
          <p:cNvSpPr>
            <a:spLocks noChangeShapeType="1"/>
          </p:cNvSpPr>
          <p:nvPr userDrawn="1"/>
        </p:nvSpPr>
        <p:spPr bwMode="auto">
          <a:xfrm>
            <a:off x="0" y="6731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a:defRPr/>
            </a:pPr>
            <a:fld id="{30AE3F6D-6E55-4F4D-8DFA-3811BE74B05E}" type="slidenum">
              <a:rPr lang="en-US" sz="1200"/>
              <a:pPr algn="ctr">
                <a:defRPr/>
              </a:pPr>
              <a:t>‹#›</a:t>
            </a:fld>
            <a:endParaRPr lang="en-US" sz="1200" dirty="0"/>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 Accomplishments</a:t>
            </a:r>
            <a:endParaRPr lang="en-US" dirty="0"/>
          </a:p>
        </p:txBody>
      </p:sp>
      <p:sp>
        <p:nvSpPr>
          <p:cNvPr id="3" name="Content Placeholder 2"/>
          <p:cNvSpPr>
            <a:spLocks noGrp="1"/>
          </p:cNvSpPr>
          <p:nvPr>
            <p:ph idx="1"/>
          </p:nvPr>
        </p:nvSpPr>
        <p:spPr>
          <a:xfrm>
            <a:off x="212834" y="762000"/>
            <a:ext cx="8915400" cy="5410200"/>
          </a:xfrm>
        </p:spPr>
        <p:txBody>
          <a:bodyPr/>
          <a:lstStyle/>
          <a:p>
            <a:pPr marL="0" indent="0">
              <a:buNone/>
            </a:pPr>
            <a:r>
              <a:rPr lang="en-US" dirty="0" smtClean="0"/>
              <a:t>RMTTF Leadership appreciates the persistence and participation of all  involved in the completion of the 2015 RMTTF accomplishments. In particular we would especially like to thank Matt Tschetter, Bill Kettlewell and Ted Hailu for their very significant efforts.   </a:t>
            </a:r>
          </a:p>
          <a:p>
            <a:endParaRPr lang="en-US" dirty="0" smtClean="0"/>
          </a:p>
          <a:p>
            <a:pPr marL="0" indent="0">
              <a:buNone/>
            </a:pPr>
            <a:r>
              <a:rPr lang="en-US" dirty="0" smtClean="0"/>
              <a:t>2015 Accomplishments:</a:t>
            </a:r>
          </a:p>
          <a:p>
            <a:r>
              <a:rPr lang="en-US" dirty="0" smtClean="0"/>
              <a:t>Defined and completed RMTTF Scope </a:t>
            </a:r>
            <a:endParaRPr lang="en-US" dirty="0"/>
          </a:p>
          <a:p>
            <a:r>
              <a:rPr lang="en-US" dirty="0" smtClean="0"/>
              <a:t>Determined initial list of Retail Training sessions to be developed</a:t>
            </a:r>
          </a:p>
          <a:p>
            <a:r>
              <a:rPr lang="en-US" dirty="0" smtClean="0"/>
              <a:t>Worked with ERCOT to understand functionality of ERCOT LMS </a:t>
            </a:r>
          </a:p>
          <a:p>
            <a:r>
              <a:rPr lang="en-US" dirty="0" smtClean="0"/>
              <a:t>Promoted the ERCOT LMS for completed Retail training classes</a:t>
            </a:r>
          </a:p>
          <a:p>
            <a:r>
              <a:rPr lang="en-US" dirty="0" smtClean="0"/>
              <a:t>Developed and Completed Marketrak Overview Online Module</a:t>
            </a:r>
          </a:p>
          <a:p>
            <a:r>
              <a:rPr lang="en-US" dirty="0" smtClean="0"/>
              <a:t>Developed and completed Inadvertent Gain and Loss Online Module</a:t>
            </a:r>
          </a:p>
          <a:p>
            <a:r>
              <a:rPr lang="en-US" dirty="0" smtClean="0"/>
              <a:t>Developed and completed Switch Hold Removal Online Module</a:t>
            </a:r>
          </a:p>
          <a:p>
            <a:r>
              <a:rPr lang="en-US" dirty="0" smtClean="0"/>
              <a:t>Developed and completed Cancel With or Without Approval</a:t>
            </a:r>
          </a:p>
          <a:p>
            <a:r>
              <a:rPr lang="en-US" dirty="0" smtClean="0"/>
              <a:t>Developed and completed Retail 101  </a:t>
            </a:r>
            <a:endParaRPr lang="en-US" dirty="0"/>
          </a:p>
        </p:txBody>
      </p:sp>
      <p:sp>
        <p:nvSpPr>
          <p:cNvPr id="4" name="Footer Placeholder 3"/>
          <p:cNvSpPr>
            <a:spLocks noGrp="1"/>
          </p:cNvSpPr>
          <p:nvPr>
            <p:ph type="ftr" sz="quarter" idx="11"/>
          </p:nvPr>
        </p:nvSpPr>
        <p:spPr/>
        <p:txBody>
          <a:bodyPr/>
          <a:lstStyle/>
          <a:p>
            <a:pPr>
              <a:defRPr/>
            </a:pPr>
            <a:r>
              <a:rPr lang="en-US" smtClean="0"/>
              <a:t>Retail Market Training Task Force</a:t>
            </a:r>
            <a:endParaRPr lang="en-US"/>
          </a:p>
        </p:txBody>
      </p:sp>
    </p:spTree>
    <p:extLst>
      <p:ext uri="{BB962C8B-B14F-4D97-AF65-F5344CB8AC3E}">
        <p14:creationId xmlns:p14="http://schemas.microsoft.com/office/powerpoint/2010/main" val="306263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Goals </a:t>
            </a:r>
            <a:br>
              <a:rPr lang="en-US" dirty="0" smtClean="0"/>
            </a:br>
            <a:r>
              <a:rPr lang="en-US" dirty="0" smtClean="0"/>
              <a:t>Develop and Complete 6 Online Marketrak Training Modules </a:t>
            </a:r>
            <a:endParaRPr lang="en-US" dirty="0"/>
          </a:p>
        </p:txBody>
      </p:sp>
      <p:sp>
        <p:nvSpPr>
          <p:cNvPr id="4" name="Footer Placeholder 3"/>
          <p:cNvSpPr>
            <a:spLocks noGrp="1"/>
          </p:cNvSpPr>
          <p:nvPr>
            <p:ph type="ftr" sz="quarter" idx="11"/>
          </p:nvPr>
        </p:nvSpPr>
        <p:spPr/>
        <p:txBody>
          <a:bodyPr/>
          <a:lstStyle/>
          <a:p>
            <a:pPr>
              <a:defRPr/>
            </a:pPr>
            <a:r>
              <a:rPr lang="en-US" smtClean="0"/>
              <a:t>Retail Market Training Task Force</a:t>
            </a:r>
            <a:endParaRPr lang="en-US"/>
          </a:p>
        </p:txBody>
      </p:sp>
      <p:sp>
        <p:nvSpPr>
          <p:cNvPr id="7" name="Content Placeholder 6"/>
          <p:cNvSpPr>
            <a:spLocks noGrp="1"/>
          </p:cNvSpPr>
          <p:nvPr>
            <p:ph idx="1"/>
          </p:nvPr>
        </p:nvSpPr>
        <p:spPr>
          <a:xfrm>
            <a:off x="457200" y="1143000"/>
            <a:ext cx="8458200" cy="5181600"/>
          </a:xfrm>
        </p:spPr>
        <p:txBody>
          <a:bodyPr/>
          <a:lstStyle/>
          <a:p>
            <a:pPr marL="0" indent="0">
              <a:buNone/>
            </a:pPr>
            <a:r>
              <a:rPr lang="en-US" dirty="0" smtClean="0"/>
              <a:t>RMTTF plans to </a:t>
            </a:r>
            <a:r>
              <a:rPr lang="en-US" smtClean="0"/>
              <a:t>complete at </a:t>
            </a:r>
            <a:r>
              <a:rPr lang="en-US" dirty="0" smtClean="0"/>
              <a:t>least 6 online training modules in 2016. </a:t>
            </a:r>
          </a:p>
          <a:p>
            <a:pPr marL="0" indent="0">
              <a:buNone/>
            </a:pPr>
            <a:r>
              <a:rPr lang="en-US" dirty="0" smtClean="0"/>
              <a:t>Below is the list of </a:t>
            </a:r>
            <a:r>
              <a:rPr lang="en-US" dirty="0" err="1" smtClean="0"/>
              <a:t>MarkeTrak</a:t>
            </a:r>
            <a:r>
              <a:rPr lang="en-US" dirty="0" smtClean="0"/>
              <a:t> modules we have slated to be developed. Additional modules may be added to the list if needed.    </a:t>
            </a:r>
          </a:p>
          <a:p>
            <a:pPr marL="0" indent="0">
              <a:buNone/>
            </a:pPr>
            <a:endParaRPr lang="en-US" dirty="0" smtClean="0"/>
          </a:p>
          <a:p>
            <a:r>
              <a:rPr lang="en-US" dirty="0" err="1" smtClean="0"/>
              <a:t>MarkeTrak</a:t>
            </a:r>
            <a:r>
              <a:rPr lang="en-US" dirty="0" smtClean="0"/>
              <a:t> Module 05 - Usage and Billing               </a:t>
            </a:r>
          </a:p>
          <a:p>
            <a:r>
              <a:rPr lang="en-US" dirty="0" err="1" smtClean="0"/>
              <a:t>MarkeTrak</a:t>
            </a:r>
            <a:r>
              <a:rPr lang="en-US" dirty="0" smtClean="0"/>
              <a:t> </a:t>
            </a:r>
            <a:r>
              <a:rPr lang="en-US" dirty="0"/>
              <a:t>Module 06 - Other D2D </a:t>
            </a:r>
            <a:r>
              <a:rPr lang="en-US" dirty="0" smtClean="0"/>
              <a:t>Subtypes</a:t>
            </a:r>
            <a:r>
              <a:rPr lang="en-US" dirty="0"/>
              <a:t>      </a:t>
            </a:r>
          </a:p>
          <a:p>
            <a:r>
              <a:rPr lang="en-US" dirty="0" err="1" smtClean="0"/>
              <a:t>MarkeTrak</a:t>
            </a:r>
            <a:r>
              <a:rPr lang="en-US" dirty="0" smtClean="0"/>
              <a:t> </a:t>
            </a:r>
            <a:r>
              <a:rPr lang="en-US" dirty="0"/>
              <a:t>Module 07 - Bulk Insert    </a:t>
            </a:r>
          </a:p>
          <a:p>
            <a:r>
              <a:rPr lang="en-US" dirty="0" err="1" smtClean="0"/>
              <a:t>MarkeTrak</a:t>
            </a:r>
            <a:r>
              <a:rPr lang="en-US" dirty="0" smtClean="0"/>
              <a:t> </a:t>
            </a:r>
            <a:r>
              <a:rPr lang="en-US" dirty="0"/>
              <a:t>Module 08 - GUI Reporting   </a:t>
            </a:r>
          </a:p>
          <a:p>
            <a:r>
              <a:rPr lang="en-US" dirty="0" err="1" smtClean="0"/>
              <a:t>MarkeTrak</a:t>
            </a:r>
            <a:r>
              <a:rPr lang="en-US" dirty="0" smtClean="0"/>
              <a:t> </a:t>
            </a:r>
            <a:r>
              <a:rPr lang="en-US" dirty="0"/>
              <a:t>Module 09 - DEV LSE Subtypes            </a:t>
            </a:r>
          </a:p>
          <a:p>
            <a:r>
              <a:rPr lang="en-US" dirty="0" err="1" smtClean="0"/>
              <a:t>MarkeTrak</a:t>
            </a:r>
            <a:r>
              <a:rPr lang="en-US" dirty="0" smtClean="0"/>
              <a:t> </a:t>
            </a:r>
            <a:r>
              <a:rPr lang="en-US" dirty="0"/>
              <a:t>Module 10 - DEV Non-LSE Subtypes</a:t>
            </a:r>
          </a:p>
          <a:p>
            <a:r>
              <a:rPr lang="en-US" dirty="0" err="1" smtClean="0"/>
              <a:t>MarkeTrak</a:t>
            </a:r>
            <a:r>
              <a:rPr lang="en-US" dirty="0" smtClean="0"/>
              <a:t> </a:t>
            </a:r>
            <a:r>
              <a:rPr lang="en-US" dirty="0"/>
              <a:t>Module 11 - Emails and Notifications</a:t>
            </a:r>
          </a:p>
          <a:p>
            <a:r>
              <a:rPr lang="en-US" dirty="0" err="1" smtClean="0"/>
              <a:t>MarkeTrak</a:t>
            </a:r>
            <a:r>
              <a:rPr lang="en-US" dirty="0" smtClean="0"/>
              <a:t> </a:t>
            </a:r>
            <a:r>
              <a:rPr lang="en-US" dirty="0"/>
              <a:t>Module 12 </a:t>
            </a:r>
            <a:r>
              <a:rPr lang="en-US" dirty="0" smtClean="0"/>
              <a:t>– Background Reporting</a:t>
            </a:r>
          </a:p>
          <a:p>
            <a:r>
              <a:rPr lang="en-US" dirty="0" err="1" smtClean="0"/>
              <a:t>MarkeTrak</a:t>
            </a:r>
            <a:r>
              <a:rPr lang="en-US" dirty="0" smtClean="0"/>
              <a:t> Module 13 – Admin Functionality</a:t>
            </a:r>
            <a:endParaRPr lang="en-US" dirty="0"/>
          </a:p>
        </p:txBody>
      </p:sp>
    </p:spTree>
    <p:extLst>
      <p:ext uri="{BB962C8B-B14F-4D97-AF65-F5344CB8AC3E}">
        <p14:creationId xmlns:p14="http://schemas.microsoft.com/office/powerpoint/2010/main" val="2880958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Goals – Instructor Led Classes</a:t>
            </a:r>
            <a:endParaRPr lang="en-US" dirty="0"/>
          </a:p>
        </p:txBody>
      </p:sp>
      <p:sp>
        <p:nvSpPr>
          <p:cNvPr id="3" name="Content Placeholder 2"/>
          <p:cNvSpPr>
            <a:spLocks noGrp="1"/>
          </p:cNvSpPr>
          <p:nvPr>
            <p:ph idx="1"/>
          </p:nvPr>
        </p:nvSpPr>
        <p:spPr>
          <a:xfrm>
            <a:off x="304800" y="762000"/>
            <a:ext cx="8610600" cy="5105400"/>
          </a:xfrm>
        </p:spPr>
        <p:txBody>
          <a:bodyPr/>
          <a:lstStyle/>
          <a:p>
            <a:pPr marL="0" indent="0">
              <a:buNone/>
            </a:pPr>
            <a:r>
              <a:rPr lang="en-US" sz="2400" dirty="0" smtClean="0"/>
              <a:t>Instructor Led Classes to include:</a:t>
            </a:r>
          </a:p>
          <a:p>
            <a:pPr marL="0" indent="0">
              <a:buNone/>
            </a:pPr>
            <a:r>
              <a:rPr lang="en-US" sz="2400" dirty="0" smtClean="0"/>
              <a:t>	3 Retail 101 instructor led training classes </a:t>
            </a:r>
          </a:p>
          <a:p>
            <a:pPr marL="0" indent="0">
              <a:buNone/>
            </a:pPr>
            <a:r>
              <a:rPr lang="en-US" sz="2400" dirty="0" smtClean="0"/>
              <a:t>	3 </a:t>
            </a:r>
            <a:r>
              <a:rPr lang="en-US" sz="2400" dirty="0" err="1" smtClean="0"/>
              <a:t>MarkeTrak</a:t>
            </a:r>
            <a:r>
              <a:rPr lang="en-US" sz="2400" dirty="0" smtClean="0"/>
              <a:t> instructor led training </a:t>
            </a:r>
            <a:r>
              <a:rPr lang="en-US" sz="2400" dirty="0"/>
              <a:t>c</a:t>
            </a:r>
            <a:r>
              <a:rPr lang="en-US" sz="2400" dirty="0" smtClean="0"/>
              <a:t>lasses  </a:t>
            </a:r>
          </a:p>
          <a:p>
            <a:pPr marL="0" indent="0">
              <a:buNone/>
            </a:pPr>
            <a:endParaRPr lang="en-US" sz="2400" dirty="0" smtClean="0"/>
          </a:p>
          <a:p>
            <a:r>
              <a:rPr lang="en-US" sz="2400" dirty="0" smtClean="0"/>
              <a:t>Retail 101 – Austin, hosted by ERCOT on February 9</a:t>
            </a:r>
          </a:p>
          <a:p>
            <a:r>
              <a:rPr lang="en-US" sz="2400" dirty="0" smtClean="0"/>
              <a:t>Retail 101 – Houston, hosted by CNP on September 27</a:t>
            </a:r>
          </a:p>
          <a:p>
            <a:r>
              <a:rPr lang="en-US" sz="2400" dirty="0" smtClean="0"/>
              <a:t>Retail 101 – Dallas, TBD</a:t>
            </a:r>
          </a:p>
          <a:p>
            <a:endParaRPr lang="en-US" sz="2400" dirty="0" smtClean="0"/>
          </a:p>
          <a:p>
            <a:r>
              <a:rPr lang="en-US" sz="2400" dirty="0" err="1" smtClean="0"/>
              <a:t>MarkeTrak</a:t>
            </a:r>
            <a:r>
              <a:rPr lang="en-US" sz="2400" dirty="0" smtClean="0"/>
              <a:t> – Houston, September 28</a:t>
            </a:r>
          </a:p>
          <a:p>
            <a:r>
              <a:rPr lang="en-US" sz="2400" dirty="0" err="1" smtClean="0"/>
              <a:t>MarkeTrak</a:t>
            </a:r>
            <a:r>
              <a:rPr lang="en-US" sz="2400" dirty="0" smtClean="0"/>
              <a:t> – Dallas, TBD</a:t>
            </a:r>
          </a:p>
          <a:p>
            <a:r>
              <a:rPr lang="en-US" sz="2400" dirty="0" err="1" smtClean="0"/>
              <a:t>MarkeTrak</a:t>
            </a:r>
            <a:r>
              <a:rPr lang="en-US" sz="2400" dirty="0" smtClean="0"/>
              <a:t> – Austin, TBD </a:t>
            </a:r>
          </a:p>
          <a:p>
            <a:endParaRPr lang="en-US" sz="2400" dirty="0"/>
          </a:p>
        </p:txBody>
      </p:sp>
      <p:sp>
        <p:nvSpPr>
          <p:cNvPr id="4" name="Footer Placeholder 3"/>
          <p:cNvSpPr>
            <a:spLocks noGrp="1"/>
          </p:cNvSpPr>
          <p:nvPr>
            <p:ph type="ftr" sz="quarter" idx="11"/>
          </p:nvPr>
        </p:nvSpPr>
        <p:spPr/>
        <p:txBody>
          <a:bodyPr/>
          <a:lstStyle/>
          <a:p>
            <a:pPr>
              <a:defRPr/>
            </a:pPr>
            <a:r>
              <a:rPr lang="en-US" smtClean="0"/>
              <a:t>Retail Market Training Task Force</a:t>
            </a:r>
            <a:endParaRPr lang="en-US"/>
          </a:p>
        </p:txBody>
      </p:sp>
    </p:spTree>
    <p:extLst>
      <p:ext uri="{BB962C8B-B14F-4D97-AF65-F5344CB8AC3E}">
        <p14:creationId xmlns:p14="http://schemas.microsoft.com/office/powerpoint/2010/main" val="3466689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3902</TotalTime>
  <Words>190</Words>
  <Application>Microsoft Office PowerPoint</Application>
  <PresentationFormat>On-screen Show (4:3)</PresentationFormat>
  <Paragraphs>41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Custom Design</vt:lpstr>
      <vt:lpstr>2015 Accomplishments</vt:lpstr>
      <vt:lpstr>2016 Goals  Develop and Complete 6 Online Marketrak Training Modules </vt:lpstr>
      <vt:lpstr>2016 Goals – Instructor Led Classes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Mckeever, Deborah</dc:creator>
  <cp:lastModifiedBy>Wiegand, Sheri</cp:lastModifiedBy>
  <cp:revision>205</cp:revision>
  <cp:lastPrinted>2015-08-26T17:38:20Z</cp:lastPrinted>
  <dcterms:created xsi:type="dcterms:W3CDTF">2005-04-21T14:28:35Z</dcterms:created>
  <dcterms:modified xsi:type="dcterms:W3CDTF">2016-08-29T21:50:26Z</dcterms:modified>
</cp:coreProperties>
</file>