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75" r:id="rId9"/>
    <p:sldId id="289" r:id="rId10"/>
    <p:sldId id="276" r:id="rId11"/>
    <p:sldId id="264" r:id="rId12"/>
    <p:sldId id="265" r:id="rId13"/>
    <p:sldId id="270" r:id="rId14"/>
    <p:sldId id="280" r:id="rId15"/>
    <p:sldId id="272" r:id="rId16"/>
    <p:sldId id="285" r:id="rId17"/>
    <p:sldId id="273" r:id="rId18"/>
    <p:sldId id="286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75"/>
            <p14:sldId id="289"/>
            <p14:sldId id="276"/>
          </p14:sldIdLst>
        </p14:section>
        <p14:section name="Frequency Control" id="{B8F210D6-5D03-4ACD-A13A-59DB9A6E0761}">
          <p14:sldIdLst>
            <p14:sldId id="264"/>
            <p14:sldId id="265"/>
            <p14:sldId id="270"/>
            <p14:sldId id="280"/>
            <p14:sldId id="272"/>
            <p14:sldId id="285"/>
            <p14:sldId id="273"/>
            <p14:sldId id="286"/>
          </p14:sldIdLst>
        </p14:section>
        <p14:section name="Untitled Section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595" autoAdjust="0"/>
  </p:normalViewPr>
  <p:slideViewPr>
    <p:cSldViewPr snapToGrid="0" snapToObjects="1">
      <p:cViewPr varScale="1">
        <p:scale>
          <a:sx n="101" d="100"/>
          <a:sy n="101" d="100"/>
        </p:scale>
        <p:origin x="180" y="9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9/8/2016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 smtClean="0"/>
                <a:t>Vice Chair: </a:t>
              </a:r>
              <a:r>
                <a:rPr lang="en-US" sz="2000" dirty="0" smtClean="0"/>
                <a:t>Stewart Rake, </a:t>
              </a:r>
              <a:r>
                <a:rPr lang="en-US" sz="2000" dirty="0" err="1" smtClean="0"/>
                <a:t>Luminant</a:t>
              </a:r>
              <a:endParaRPr lang="en-US" sz="2000" dirty="0" smtClean="0"/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September 8</a:t>
              </a:r>
              <a:r>
                <a:rPr lang="en-US" baseline="30000" dirty="0" smtClean="0"/>
                <a:t>th</a:t>
              </a:r>
              <a:r>
                <a:rPr lang="en-US" dirty="0" smtClean="0"/>
                <a:t>, </a:t>
              </a:r>
              <a:r>
                <a:rPr lang="en-US" dirty="0" smtClean="0"/>
                <a:t>2016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656" y="828675"/>
            <a:ext cx="6831114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731651"/>
              </p:ext>
            </p:extLst>
          </p:nvPr>
        </p:nvGraphicFramePr>
        <p:xfrm>
          <a:off x="6029325" y="2066925"/>
          <a:ext cx="2743200" cy="110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</a:tblGrid>
              <a:tr h="5525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Year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Low Side (&lt;60Hz)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High Side (&gt;60Hz)</a:t>
                      </a:r>
                    </a:p>
                  </a:txBody>
                  <a:tcPr anchor="ctr"/>
                </a:tc>
              </a:tr>
              <a:tr h="23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173.55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177.73</a:t>
                      </a:r>
                    </a:p>
                  </a:txBody>
                  <a:tcPr anchor="ctr"/>
                </a:tc>
              </a:tr>
              <a:tr h="23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177.10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182.70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97455"/>
              </p:ext>
            </p:extLst>
          </p:nvPr>
        </p:nvGraphicFramePr>
        <p:xfrm>
          <a:off x="6029325" y="4173806"/>
          <a:ext cx="2743200" cy="110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</a:tblGrid>
              <a:tr h="5525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Year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Mean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Standard</a:t>
                      </a:r>
                      <a:r>
                        <a:rPr lang="en-US" sz="1200" baseline="0" dirty="0" smtClean="0"/>
                        <a:t> Deviation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23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59.99994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0.015893</a:t>
                      </a:r>
                    </a:p>
                  </a:txBody>
                  <a:tcPr anchor="ctr"/>
                </a:tc>
              </a:tr>
              <a:tr h="23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60.00003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0.014884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8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1832" y="5698729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were 5 Time Error Corrections (TEC) in July.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291" y="828675"/>
            <a:ext cx="8205843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534" y="828675"/>
            <a:ext cx="8225357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FMEs &amp; IMFR</a:t>
            </a:r>
          </a:p>
          <a:p>
            <a:pPr lvl="2"/>
            <a:r>
              <a:rPr lang="en-US" sz="1600" dirty="0" smtClean="0"/>
              <a:t>4 FMEs in the month of July</a:t>
            </a:r>
          </a:p>
          <a:p>
            <a:pPr lvl="2"/>
            <a:r>
              <a:rPr lang="en-US" sz="1600" dirty="0" smtClean="0"/>
              <a:t>BAL-001-TRE-1 Unit Performance Report now includes Solar resources.</a:t>
            </a:r>
          </a:p>
          <a:p>
            <a:pPr lvl="1"/>
            <a:r>
              <a:rPr lang="en-US" sz="2000" dirty="0" smtClean="0"/>
              <a:t>Frequency Control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kern="0" dirty="0" smtClean="0"/>
              <a:t>PDCWG Meeting </a:t>
            </a:r>
            <a:r>
              <a:rPr lang="en-US" sz="2400" b="1" kern="0" dirty="0" smtClean="0"/>
              <a:t>8/10/16</a:t>
            </a:r>
            <a:endParaRPr lang="en-US" sz="2400" b="1" kern="0" dirty="0" smtClean="0"/>
          </a:p>
          <a:p>
            <a:pPr lvl="1"/>
            <a:r>
              <a:rPr lang="en-US" sz="1800" kern="0" dirty="0" smtClean="0"/>
              <a:t>Regulation &amp; Frequency Control Reports</a:t>
            </a:r>
          </a:p>
          <a:p>
            <a:pPr lvl="1"/>
            <a:r>
              <a:rPr lang="en-US" sz="1800" kern="0" dirty="0"/>
              <a:t>GREDP Performance </a:t>
            </a:r>
            <a:r>
              <a:rPr lang="en-US" sz="1800" kern="0" dirty="0" smtClean="0"/>
              <a:t>Analysis</a:t>
            </a:r>
          </a:p>
          <a:p>
            <a:pPr lvl="1"/>
            <a:r>
              <a:rPr lang="en-US" sz="1800" kern="0" dirty="0" smtClean="0"/>
              <a:t>MOD-026-1 &amp; MOD-027-1 </a:t>
            </a:r>
            <a:r>
              <a:rPr lang="en-US" sz="1800" kern="0" dirty="0" smtClean="0"/>
              <a:t>Discussion</a:t>
            </a:r>
          </a:p>
          <a:p>
            <a:pPr lvl="2"/>
            <a:r>
              <a:rPr lang="en-US" sz="1400" kern="0" dirty="0" smtClean="0"/>
              <a:t>NPRR Proposal/Review</a:t>
            </a:r>
          </a:p>
          <a:p>
            <a:pPr lvl="1"/>
            <a:r>
              <a:rPr lang="en-US" sz="1800" kern="0" dirty="0" smtClean="0"/>
              <a:t>Ti</a:t>
            </a:r>
            <a:r>
              <a:rPr lang="en-US" sz="1800" kern="0" dirty="0" smtClean="0"/>
              <a:t>me Error Correction &amp; BAL-001-TRE-1 Performance</a:t>
            </a:r>
            <a:endParaRPr lang="en-US" sz="1800" kern="0" dirty="0" smtClean="0"/>
          </a:p>
          <a:p>
            <a:pPr lvl="1"/>
            <a:r>
              <a:rPr lang="en-US" sz="1800" kern="0" dirty="0" smtClean="0"/>
              <a:t>Reviewed </a:t>
            </a:r>
            <a:r>
              <a:rPr lang="en-US" sz="1800" kern="0" dirty="0" smtClean="0"/>
              <a:t>4 </a:t>
            </a:r>
            <a:r>
              <a:rPr lang="en-US" sz="1800" kern="0" dirty="0" smtClean="0"/>
              <a:t>FME’s</a:t>
            </a:r>
          </a:p>
          <a:p>
            <a:pPr lvl="2"/>
            <a:r>
              <a:rPr lang="pt-BR" sz="1400" kern="0" dirty="0" smtClean="0"/>
              <a:t>7/10/2016 18:54:24</a:t>
            </a:r>
          </a:p>
          <a:p>
            <a:pPr lvl="3"/>
            <a:r>
              <a:rPr lang="pt-BR" sz="1200" kern="0" dirty="0" smtClean="0"/>
              <a:t>Loss of 1,376MW</a:t>
            </a:r>
          </a:p>
          <a:p>
            <a:pPr lvl="3"/>
            <a:r>
              <a:rPr lang="pt-BR" sz="1200" kern="0" dirty="0" smtClean="0"/>
              <a:t>1,678 </a:t>
            </a:r>
            <a:r>
              <a:rPr lang="pt-BR" sz="1200" kern="0" dirty="0"/>
              <a:t>MW/0.1HZ </a:t>
            </a:r>
            <a:r>
              <a:rPr lang="pt-BR" sz="1200" kern="0" dirty="0" smtClean="0"/>
              <a:t>Response</a:t>
            </a:r>
            <a:endParaRPr lang="en-US" sz="1400" kern="0" dirty="0" smtClean="0"/>
          </a:p>
          <a:p>
            <a:pPr lvl="2"/>
            <a:r>
              <a:rPr lang="pt-BR" sz="1400" kern="0" dirty="0" smtClean="0"/>
              <a:t>7/13/2016 13:30:02</a:t>
            </a:r>
            <a:endParaRPr lang="pt-BR" sz="1400" kern="0" dirty="0" smtClean="0"/>
          </a:p>
          <a:p>
            <a:pPr lvl="3"/>
            <a:r>
              <a:rPr lang="pt-BR" sz="1200" kern="0" dirty="0" smtClean="0"/>
              <a:t>Loss </a:t>
            </a:r>
            <a:r>
              <a:rPr lang="pt-BR" sz="1200" kern="0" dirty="0"/>
              <a:t>of </a:t>
            </a:r>
            <a:r>
              <a:rPr lang="pt-BR" sz="1200" kern="0" dirty="0" smtClean="0"/>
              <a:t>722 </a:t>
            </a:r>
            <a:r>
              <a:rPr lang="pt-BR" sz="1200" kern="0" dirty="0"/>
              <a:t>MW</a:t>
            </a:r>
          </a:p>
          <a:p>
            <a:pPr lvl="3"/>
            <a:r>
              <a:rPr lang="pt-BR" sz="1200" kern="0" dirty="0" smtClean="0"/>
              <a:t>976 </a:t>
            </a:r>
            <a:r>
              <a:rPr lang="pt-BR" sz="1200" kern="0" dirty="0"/>
              <a:t>MW/0.1HZ </a:t>
            </a:r>
            <a:r>
              <a:rPr lang="pt-BR" sz="1200" kern="0" dirty="0" smtClean="0"/>
              <a:t>Response</a:t>
            </a:r>
          </a:p>
          <a:p>
            <a:pPr lvl="2"/>
            <a:r>
              <a:rPr lang="pt-BR" sz="1400" kern="0" dirty="0" smtClean="0"/>
              <a:t>7/14/2016 15:50:53</a:t>
            </a:r>
            <a:endParaRPr lang="pt-BR" sz="1400" kern="0" dirty="0"/>
          </a:p>
          <a:p>
            <a:pPr lvl="3"/>
            <a:r>
              <a:rPr lang="pt-BR" sz="1200" kern="0" dirty="0"/>
              <a:t>Loss of </a:t>
            </a:r>
            <a:r>
              <a:rPr lang="pt-BR" sz="1200" kern="0" dirty="0" smtClean="0"/>
              <a:t>581 </a:t>
            </a:r>
            <a:r>
              <a:rPr lang="pt-BR" sz="1200" kern="0" dirty="0"/>
              <a:t>MW</a:t>
            </a:r>
          </a:p>
          <a:p>
            <a:pPr lvl="3"/>
            <a:r>
              <a:rPr lang="pt-BR" sz="1200" kern="0" dirty="0" smtClean="0"/>
              <a:t>764 </a:t>
            </a:r>
            <a:r>
              <a:rPr lang="pt-BR" sz="1200" kern="0" dirty="0"/>
              <a:t>MW/0.1HZ </a:t>
            </a:r>
            <a:r>
              <a:rPr lang="pt-BR" sz="1200" kern="0" dirty="0" smtClean="0"/>
              <a:t>Response</a:t>
            </a:r>
          </a:p>
          <a:p>
            <a:pPr lvl="2"/>
            <a:r>
              <a:rPr lang="pt-BR" sz="1400" kern="0" dirty="0" smtClean="0"/>
              <a:t>7/21/2016 14:53:26</a:t>
            </a:r>
            <a:endParaRPr lang="pt-BR" sz="1400" kern="0" dirty="0"/>
          </a:p>
          <a:p>
            <a:pPr lvl="3"/>
            <a:r>
              <a:rPr lang="pt-BR" sz="1200" kern="0" dirty="0"/>
              <a:t>Loss of </a:t>
            </a:r>
            <a:r>
              <a:rPr lang="pt-BR" sz="1200" kern="0" dirty="0" smtClean="0"/>
              <a:t>703 </a:t>
            </a:r>
            <a:r>
              <a:rPr lang="pt-BR" sz="1200" kern="0" dirty="0"/>
              <a:t>MW</a:t>
            </a:r>
          </a:p>
          <a:p>
            <a:pPr lvl="3"/>
            <a:r>
              <a:rPr lang="pt-BR" sz="1200" kern="0" dirty="0" smtClean="0"/>
              <a:t>651 </a:t>
            </a:r>
            <a:r>
              <a:rPr lang="pt-BR" sz="1200" kern="0" dirty="0"/>
              <a:t>MW/0.1HZ Response</a:t>
            </a:r>
            <a:endParaRPr lang="pt-BR" sz="1400" kern="0" dirty="0"/>
          </a:p>
          <a:p>
            <a:pPr lvl="3"/>
            <a:endParaRPr lang="pt-BR" sz="1400" kern="0" dirty="0"/>
          </a:p>
          <a:p>
            <a:pPr lvl="3"/>
            <a:endParaRPr lang="pt-BR" sz="1400" kern="0" dirty="0" smtClean="0"/>
          </a:p>
          <a:p>
            <a:pPr lvl="3"/>
            <a:endParaRPr lang="pt-BR" sz="650" kern="0" dirty="0" smtClean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August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were </a:t>
            </a: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smtClean="0"/>
              <a:t>FMEs in </a:t>
            </a:r>
            <a:r>
              <a:rPr lang="en-US" dirty="0" smtClean="0"/>
              <a:t>August.</a:t>
            </a:r>
            <a:endParaRPr lang="en-US" dirty="0"/>
          </a:p>
          <a:p>
            <a:pPr lvl="1"/>
            <a:r>
              <a:rPr lang="en-US" dirty="0" smtClean="0"/>
              <a:t>8/2/2016 18:37:36</a:t>
            </a:r>
            <a:endParaRPr lang="en-US" dirty="0"/>
          </a:p>
          <a:p>
            <a:pPr lvl="2"/>
            <a:r>
              <a:rPr lang="en-US" dirty="0" smtClean="0"/>
              <a:t>Loss of </a:t>
            </a:r>
            <a:r>
              <a:rPr lang="en-US" dirty="0" smtClean="0"/>
              <a:t>526 </a:t>
            </a:r>
            <a:r>
              <a:rPr lang="en-US" dirty="0" smtClean="0"/>
              <a:t>MW</a:t>
            </a:r>
          </a:p>
          <a:p>
            <a:pPr lvl="2"/>
            <a:r>
              <a:rPr lang="en-US" dirty="0" smtClean="0"/>
              <a:t>Interconnection </a:t>
            </a:r>
            <a:r>
              <a:rPr lang="en-US" dirty="0"/>
              <a:t>Frequency Response: </a:t>
            </a:r>
            <a:r>
              <a:rPr lang="en-US" dirty="0" smtClean="0"/>
              <a:t>822 </a:t>
            </a:r>
            <a:r>
              <a:rPr lang="en-US" dirty="0"/>
              <a:t>MW/0.1 </a:t>
            </a:r>
            <a:r>
              <a:rPr lang="en-US" dirty="0" smtClean="0"/>
              <a:t>Hz</a:t>
            </a:r>
          </a:p>
          <a:p>
            <a:pPr lvl="2"/>
            <a:r>
              <a:rPr lang="en-US" dirty="0" smtClean="0"/>
              <a:t>11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53 </a:t>
            </a:r>
            <a:r>
              <a:rPr lang="en-US" dirty="0" smtClean="0"/>
              <a:t>Generation </a:t>
            </a:r>
            <a:r>
              <a:rPr lang="en-US" dirty="0"/>
              <a:t>Resources had less than 75% of their expected Initial Primary Frequency Response.</a:t>
            </a:r>
          </a:p>
          <a:p>
            <a:pPr lvl="2"/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53 </a:t>
            </a:r>
            <a:r>
              <a:rPr lang="en-US" dirty="0"/>
              <a:t>Generation Resources had less than 75% of their expected Sustained Primary Frequency Response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8</a:t>
            </a:r>
            <a:r>
              <a:rPr lang="en-US" dirty="0" smtClean="0"/>
              <a:t>/15/2016 19:39:40</a:t>
            </a:r>
          </a:p>
          <a:p>
            <a:pPr lvl="2"/>
            <a:r>
              <a:rPr lang="en-US" dirty="0" smtClean="0"/>
              <a:t>Loss </a:t>
            </a:r>
            <a:r>
              <a:rPr lang="en-US" dirty="0"/>
              <a:t>of </a:t>
            </a:r>
            <a:r>
              <a:rPr lang="en-US" dirty="0" smtClean="0"/>
              <a:t>856 </a:t>
            </a:r>
            <a:r>
              <a:rPr lang="en-US" dirty="0"/>
              <a:t>MW</a:t>
            </a:r>
          </a:p>
          <a:p>
            <a:pPr lvl="2"/>
            <a:r>
              <a:rPr lang="en-US" dirty="0"/>
              <a:t>Interconnection Frequency Response: </a:t>
            </a:r>
            <a:r>
              <a:rPr lang="en-US" dirty="0" smtClean="0"/>
              <a:t>976 </a:t>
            </a:r>
            <a:r>
              <a:rPr lang="en-US" dirty="0"/>
              <a:t>MW/0.1 Hz</a:t>
            </a:r>
          </a:p>
          <a:p>
            <a:pPr lvl="2"/>
            <a:r>
              <a:rPr lang="en-US" dirty="0" smtClean="0"/>
              <a:t>9 </a:t>
            </a:r>
            <a:r>
              <a:rPr lang="en-US" dirty="0"/>
              <a:t>of </a:t>
            </a:r>
            <a:r>
              <a:rPr lang="en-US" dirty="0" smtClean="0"/>
              <a:t>47 </a:t>
            </a:r>
            <a:r>
              <a:rPr lang="en-US" dirty="0"/>
              <a:t>Generation Resources had less than 75% of their expected Initial Primary Frequency Response.</a:t>
            </a:r>
          </a:p>
          <a:p>
            <a:pPr lvl="2"/>
            <a:r>
              <a:rPr lang="en-US" dirty="0" smtClean="0"/>
              <a:t>6 </a:t>
            </a:r>
            <a:r>
              <a:rPr lang="en-US" dirty="0"/>
              <a:t>of </a:t>
            </a:r>
            <a:r>
              <a:rPr lang="en-US" dirty="0" smtClean="0"/>
              <a:t>47 </a:t>
            </a:r>
            <a:r>
              <a:rPr lang="en-US" dirty="0"/>
              <a:t>Generation Resources had less than 75% of their expected Sustained Primary Frequency Response</a:t>
            </a:r>
            <a:r>
              <a:rPr lang="en-US" dirty="0" smtClean="0"/>
              <a:t>.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845" y="828675"/>
            <a:ext cx="7032736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35430" y="2914650"/>
            <a:ext cx="203308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IMFR Performance currently </a:t>
            </a:r>
            <a:r>
              <a:rPr lang="en-US" sz="1200" dirty="0" smtClean="0"/>
              <a:t>768.07 </a:t>
            </a:r>
            <a:r>
              <a:rPr lang="en-US" sz="1200" dirty="0" smtClean="0"/>
              <a:t>MW/0.1Hz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August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0073" y="640808"/>
            <a:ext cx="363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CPS1 12 Month Rolling Average = </a:t>
            </a:r>
            <a:r>
              <a:rPr lang="en-US" sz="1400" dirty="0" smtClean="0"/>
              <a:t>176.54%</a:t>
            </a: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3" y="882390"/>
            <a:ext cx="8229600" cy="500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203" y="828675"/>
            <a:ext cx="7176020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c34af464-7aa1-4edd-9be4-83dffc1cb92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4200</TotalTime>
  <Words>327</Words>
  <Application>Microsoft Office PowerPoint</Application>
  <PresentationFormat>On-screen Show (4:3)</PresentationFormat>
  <Paragraphs>83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Wind Generation Performance</vt:lpstr>
      <vt:lpstr>Wind Generation Performance</vt:lpstr>
      <vt:lpstr>Wind Generation Performance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Giarratano, Alex</cp:lastModifiedBy>
  <cp:revision>178</cp:revision>
  <cp:lastPrinted>2013-01-30T23:16:36Z</cp:lastPrinted>
  <dcterms:created xsi:type="dcterms:W3CDTF">2010-04-12T23:12:02Z</dcterms:created>
  <dcterms:modified xsi:type="dcterms:W3CDTF">2016-09-07T18:08:04Z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