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PGRR042 - Regional Transmission Plan Model Reserve Requirement and Load-Generation Imbalance </a:t>
            </a:r>
            <a:r>
              <a:rPr lang="en-US" dirty="0" smtClean="0"/>
              <a:t>Methodology</a:t>
            </a:r>
          </a:p>
          <a:p>
            <a:endParaRPr lang="en-US" dirty="0"/>
          </a:p>
          <a:p>
            <a:r>
              <a:rPr lang="en-US" dirty="0" smtClean="0"/>
              <a:t>Stability </a:t>
            </a:r>
            <a:r>
              <a:rPr lang="en-US" dirty="0"/>
              <a:t>Issues Identified during FIS --</a:t>
            </a:r>
            <a:br>
              <a:rPr lang="en-US" dirty="0"/>
            </a:br>
            <a:r>
              <a:rPr lang="en-US" dirty="0"/>
              <a:t>Process/Impact on Generic Transmission </a:t>
            </a:r>
            <a:r>
              <a:rPr lang="en-US" dirty="0" smtClean="0"/>
              <a:t>Constraints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PGRR042 - Regional Transmission Plan Model Reserve Requirement and Load-Generation Imbalance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6603"/>
            <a:ext cx="10515600" cy="4020359"/>
          </a:xfrm>
        </p:spPr>
        <p:txBody>
          <a:bodyPr/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Initiated by ERCOT in response to concerns expressed over the impact of load scaling on the evaluation of individual projects.</a:t>
            </a:r>
          </a:p>
          <a:p>
            <a:pPr lvl="1"/>
            <a:r>
              <a:rPr lang="en-US" dirty="0" smtClean="0"/>
              <a:t>Submitted in February 2015.</a:t>
            </a:r>
          </a:p>
          <a:p>
            <a:pPr lvl="1"/>
            <a:r>
              <a:rPr lang="en-US" dirty="0" smtClean="0"/>
              <a:t>Comments from </a:t>
            </a:r>
            <a:r>
              <a:rPr lang="en-US" dirty="0"/>
              <a:t>9</a:t>
            </a:r>
            <a:r>
              <a:rPr lang="en-US" dirty="0" smtClean="0"/>
              <a:t> parties filed.</a:t>
            </a:r>
          </a:p>
          <a:p>
            <a:pPr lvl="1"/>
            <a:r>
              <a:rPr lang="en-US" dirty="0" smtClean="0"/>
              <a:t>July 2016, PLWG identified two alternatives but lacked consensus.</a:t>
            </a:r>
          </a:p>
          <a:p>
            <a:pPr lvl="1"/>
            <a:r>
              <a:rPr lang="en-US" dirty="0" smtClean="0"/>
              <a:t>Issued report to ROS referring to two alternatives.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PGRR042 - Regional Transmission Plan Model Reserve Requirement and Load-Generation Imbalance Methodology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975449"/>
            <a:ext cx="5157787" cy="529626"/>
          </a:xfrm>
        </p:spPr>
        <p:txBody>
          <a:bodyPr/>
          <a:lstStyle/>
          <a:p>
            <a:r>
              <a:rPr lang="en-US" dirty="0" smtClean="0"/>
              <a:t>AEP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Project Evaluation</a:t>
            </a:r>
          </a:p>
          <a:p>
            <a:pPr lvl="1"/>
            <a:r>
              <a:rPr lang="en-US" dirty="0" smtClean="0"/>
              <a:t>Gives ERCOT discretion to make model changes needed to evaluate a project</a:t>
            </a:r>
          </a:p>
          <a:p>
            <a:pPr lvl="1"/>
            <a:r>
              <a:rPr lang="en-US" dirty="0" smtClean="0"/>
              <a:t>Requires that ERCOT give RPG notice of case changes and allow adequate time for comments.</a:t>
            </a:r>
          </a:p>
          <a:p>
            <a:pPr lvl="1"/>
            <a:r>
              <a:rPr lang="en-US" dirty="0" smtClean="0"/>
              <a:t>Requires a sensitivity study to report the impact of generation additions in or near the study area on Tier 1 projects. </a:t>
            </a:r>
          </a:p>
          <a:p>
            <a:r>
              <a:rPr lang="en-US" dirty="0" smtClean="0"/>
              <a:t>Regional Transmission Plan</a:t>
            </a:r>
          </a:p>
          <a:p>
            <a:pPr lvl="1"/>
            <a:r>
              <a:rPr lang="en-US" dirty="0" smtClean="0"/>
              <a:t>SSWG cases are starting point.</a:t>
            </a:r>
          </a:p>
          <a:p>
            <a:pPr lvl="1"/>
            <a:r>
              <a:rPr lang="en-US" dirty="0" smtClean="0"/>
              <a:t>Mothballed gen is removed.</a:t>
            </a:r>
          </a:p>
          <a:p>
            <a:pPr lvl="1"/>
            <a:r>
              <a:rPr lang="en-US" dirty="0" smtClean="0"/>
              <a:t>All other case adjustments reported to RPG with time allowed for comment.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035833"/>
            <a:ext cx="5183188" cy="469241"/>
          </a:xfrm>
        </p:spPr>
        <p:txBody>
          <a:bodyPr/>
          <a:lstStyle/>
          <a:p>
            <a:r>
              <a:rPr lang="en-US" dirty="0" smtClean="0"/>
              <a:t>Morgan Stanley/ NRG/Calpine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Project Evaluation</a:t>
            </a:r>
          </a:p>
          <a:p>
            <a:pPr lvl="1"/>
            <a:r>
              <a:rPr lang="en-US" dirty="0" smtClean="0"/>
              <a:t>Requires use of ERCOT 90/10 forecast.</a:t>
            </a:r>
          </a:p>
          <a:p>
            <a:pPr lvl="1"/>
            <a:r>
              <a:rPr lang="en-US" dirty="0" smtClean="0"/>
              <a:t>Prescribes allowable case adjustments and establishes limits to load scaling outside of region of study.</a:t>
            </a:r>
          </a:p>
          <a:p>
            <a:pPr lvl="1"/>
            <a:r>
              <a:rPr lang="en-US" dirty="0" smtClean="0"/>
              <a:t>Requires a sensitivity study to report the impact of generation additions in or near the study area on Tier 1 projects. </a:t>
            </a:r>
          </a:p>
          <a:p>
            <a:pPr lvl="1"/>
            <a:r>
              <a:rPr lang="en-US" dirty="0" smtClean="0"/>
              <a:t>Requires a study showing the impact of load scaling on outcome of study.</a:t>
            </a:r>
          </a:p>
          <a:p>
            <a:r>
              <a:rPr lang="en-US" dirty="0" smtClean="0"/>
              <a:t>Regional Transmission Plan</a:t>
            </a:r>
          </a:p>
          <a:p>
            <a:pPr lvl="1"/>
            <a:r>
              <a:rPr lang="en-US" dirty="0" smtClean="0"/>
              <a:t>Requires use of ERCOT 90/10 forecast.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1872" y="1975449"/>
            <a:ext cx="5255703" cy="43809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97575" y="1975449"/>
            <a:ext cx="5255703" cy="43809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6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50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PGRR042 - Regional Transmission Plan Model Reserve Requirement and Load-Generation Imbalance Methodology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5</a:t>
            </a:fld>
            <a:endParaRPr lang="en-US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839788" y="2061714"/>
            <a:ext cx="5157787" cy="529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ERCOT 9/3/2016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1872" y="1975449"/>
            <a:ext cx="5255703" cy="43809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1872" y="2505075"/>
            <a:ext cx="5063705" cy="3180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Project Evaluation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Gives ERCOT discretion to make model changes needed to evaluate a project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Requires that ERCOT give RPG notice of case changes and allow adequate time for comments.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Requires a sensitivity study to report the impact of generation additions in or near the study area on Tier 1 projects. 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Requires a study showing the impact of load scaling on outcome of study.</a:t>
            </a:r>
          </a:p>
          <a:p>
            <a:pPr lvl="1"/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095491" y="2326527"/>
            <a:ext cx="5063705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Regional Transmission Plan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SSWG cases are starting point.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Mothballed gen is removed.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All other case adjustments reported to RPG with time allowed for comment. </a:t>
            </a:r>
            <a:endParaRPr lang="en-US" sz="2000" dirty="0" smtClean="0"/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28600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In Addition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ERCOT will apply a “Bounded Higher-of-Methodology” in the 2017 RTP Scope Document.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5997575" y="1975449"/>
            <a:ext cx="5255703" cy="43809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Stability Issues Identified during FIS --</a:t>
            </a:r>
            <a:br>
              <a:rPr lang="en-US" dirty="0" smtClean="0"/>
            </a:br>
            <a:r>
              <a:rPr lang="en-US" sz="4000" dirty="0" smtClean="0"/>
              <a:t>Process/Impact on Generic Transmission Constraints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Several GTC have been established as a result of new generation being interconnect.</a:t>
            </a:r>
          </a:p>
          <a:p>
            <a:pPr lvl="1"/>
            <a:r>
              <a:rPr lang="en-US" dirty="0" smtClean="0"/>
              <a:t>ERCOT Operations and PLWG members generally agree that processes for establishing these constraints be defined.</a:t>
            </a:r>
          </a:p>
          <a:p>
            <a:pPr lvl="1"/>
            <a:r>
              <a:rPr lang="en-US" dirty="0" smtClean="0"/>
              <a:t>In addition, Planning Guide Section 6.9 was identified as potentially being too limiting on the inclusion of  generators in planning models.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Stability Issues Identified during FIS --</a:t>
            </a:r>
            <a:br>
              <a:rPr lang="en-US" dirty="0" smtClean="0"/>
            </a:br>
            <a:r>
              <a:rPr lang="en-US" sz="4000" dirty="0" smtClean="0"/>
              <a:t>Process/Impact on Generic Transmission Constraints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solution</a:t>
            </a:r>
          </a:p>
          <a:p>
            <a:pPr lvl="1"/>
            <a:r>
              <a:rPr lang="en-US" dirty="0" smtClean="0"/>
              <a:t>Three PGRRs being developed</a:t>
            </a:r>
          </a:p>
          <a:p>
            <a:pPr lvl="2"/>
            <a:r>
              <a:rPr lang="en-US" dirty="0" smtClean="0"/>
              <a:t>Section 6.9 revisions</a:t>
            </a:r>
          </a:p>
          <a:p>
            <a:pPr lvl="2"/>
            <a:r>
              <a:rPr lang="en-US" dirty="0" smtClean="0"/>
              <a:t>Triennial Stability Study Requirements</a:t>
            </a:r>
          </a:p>
          <a:p>
            <a:pPr lvl="2"/>
            <a:r>
              <a:rPr lang="en-US" dirty="0" smtClean="0"/>
              <a:t>FIS Study Requirement Clarifications</a:t>
            </a:r>
          </a:p>
          <a:p>
            <a:pPr lvl="1"/>
            <a:r>
              <a:rPr lang="en-US" dirty="0" smtClean="0"/>
              <a:t>Companion NPRR</a:t>
            </a:r>
          </a:p>
          <a:p>
            <a:pPr lvl="2"/>
            <a:r>
              <a:rPr lang="en-US" dirty="0" smtClean="0"/>
              <a:t>Establishes requirement on ERCOT to perform Triennial Stability Assessment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Stability Issues Identified during FIS --</a:t>
            </a:r>
            <a:br>
              <a:rPr lang="en-US" dirty="0" smtClean="0"/>
            </a:br>
            <a:r>
              <a:rPr lang="en-US" sz="4000" dirty="0" smtClean="0"/>
              <a:t>Process/Impact on Generic Transmission Constraints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barriers to implementation</a:t>
            </a:r>
          </a:p>
          <a:p>
            <a:pPr lvl="1"/>
            <a:r>
              <a:rPr lang="en-US" dirty="0" smtClean="0"/>
              <a:t>Length of time required for stability assessment</a:t>
            </a:r>
          </a:p>
          <a:p>
            <a:pPr lvl="1"/>
            <a:r>
              <a:rPr lang="en-US" dirty="0" smtClean="0"/>
              <a:t>Synchronization of SSWG, DWG and SSWG cases</a:t>
            </a:r>
          </a:p>
          <a:p>
            <a:pPr lvl="1"/>
            <a:r>
              <a:rPr lang="en-US" dirty="0" smtClean="0"/>
              <a:t>Workload on ERCOT Operations staff.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9/8/2016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523</Words>
  <Application>Microsoft Office PowerPoint</Application>
  <PresentationFormat>Widescreen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PLWG Report to ROS</vt:lpstr>
      <vt:lpstr>Topics</vt:lpstr>
      <vt:lpstr>PGRR042 - Regional Transmission Plan Model Reserve Requirement and Load-Generation Imbalance Methodology</vt:lpstr>
      <vt:lpstr>PGRR042 - Regional Transmission Plan Model Reserve Requirement and Load-Generation Imbalance Methodology</vt:lpstr>
      <vt:lpstr>PGRR042 - Regional Transmission Plan Model Reserve Requirement and Load-Generation Imbalance Methodology</vt:lpstr>
      <vt:lpstr>Stability Issues Identified during FIS -- Process/Impact on Generic Transmission Constraints</vt:lpstr>
      <vt:lpstr>Stability Issues Identified during FIS -- Process/Impact on Generic Transmission Constraints</vt:lpstr>
      <vt:lpstr>Stability Issues Identified during FIS -- Process/Impact on Generic Transmission Constraints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Charles DeWitt</cp:lastModifiedBy>
  <cp:revision>19</cp:revision>
  <dcterms:created xsi:type="dcterms:W3CDTF">2016-08-31T14:31:10Z</dcterms:created>
  <dcterms:modified xsi:type="dcterms:W3CDTF">2016-09-07T13:06:56Z</dcterms:modified>
</cp:coreProperties>
</file>