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pptx" ContentType="application/vnd.openxmlformats-officedocument.presentationml.presentation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63" r:id="rId2"/>
    <p:sldMasterId id="2147483676" r:id="rId3"/>
  </p:sldMasterIdLst>
  <p:notesMasterIdLst>
    <p:notesMasterId r:id="rId9"/>
  </p:notesMasterIdLst>
  <p:handoutMasterIdLst>
    <p:handoutMasterId r:id="rId10"/>
  </p:handoutMasterIdLst>
  <p:sldIdLst>
    <p:sldId id="367" r:id="rId4"/>
    <p:sldId id="375" r:id="rId5"/>
    <p:sldId id="376" r:id="rId6"/>
    <p:sldId id="368" r:id="rId7"/>
    <p:sldId id="369" r:id="rId8"/>
  </p:sldIdLst>
  <p:sldSz cx="9144000" cy="6858000" type="screen4x3"/>
  <p:notesSz cx="6858000" cy="91805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3300"/>
    <a:srgbClr val="EAEAEA"/>
    <a:srgbClr val="008000"/>
    <a:srgbClr val="000099"/>
    <a:srgbClr val="FFFF66"/>
    <a:srgbClr val="006666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000" autoAdjust="0"/>
    <p:restoredTop sz="94605" autoAdjust="0"/>
  </p:normalViewPr>
  <p:slideViewPr>
    <p:cSldViewPr>
      <p:cViewPr varScale="1">
        <p:scale>
          <a:sx n="109" d="100"/>
          <a:sy n="109" d="100"/>
        </p:scale>
        <p:origin x="-90" y="-21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7205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338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t" anchorCtr="0" compatLnSpc="1">
            <a:prstTxWarp prst="textNoShape">
              <a:avLst/>
            </a:prstTxWarp>
          </a:bodyPr>
          <a:lstStyle>
            <a:lvl1pPr defTabSz="925513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338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t" anchorCtr="0" compatLnSpc="1">
            <a:prstTxWarp prst="textNoShape">
              <a:avLst/>
            </a:prstTxWarp>
          </a:bodyPr>
          <a:lstStyle>
            <a:lvl1pPr algn="r" defTabSz="925513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21725"/>
            <a:ext cx="297338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b" anchorCtr="0" compatLnSpc="1">
            <a:prstTxWarp prst="textNoShape">
              <a:avLst/>
            </a:prstTxWarp>
          </a:bodyPr>
          <a:lstStyle>
            <a:lvl1pPr defTabSz="925513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721725"/>
            <a:ext cx="297338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b" anchorCtr="0" compatLnSpc="1">
            <a:prstTxWarp prst="textNoShape">
              <a:avLst/>
            </a:prstTxWarp>
          </a:bodyPr>
          <a:lstStyle>
            <a:lvl1pPr algn="r" defTabSz="925513">
              <a:defRPr sz="1200" b="0"/>
            </a:lvl1pPr>
          </a:lstStyle>
          <a:p>
            <a:pPr>
              <a:defRPr/>
            </a:pPr>
            <a:fld id="{AC59E325-52FC-4B5A-9149-BF9BB67BD64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54838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338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t" anchorCtr="0" compatLnSpc="1">
            <a:prstTxWarp prst="textNoShape">
              <a:avLst/>
            </a:prstTxWarp>
          </a:bodyPr>
          <a:lstStyle>
            <a:lvl1pPr defTabSz="925513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338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t" anchorCtr="0" compatLnSpc="1">
            <a:prstTxWarp prst="textNoShape">
              <a:avLst/>
            </a:prstTxWarp>
          </a:bodyPr>
          <a:lstStyle>
            <a:lvl1pPr algn="r" defTabSz="925513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38238" y="687388"/>
            <a:ext cx="4592637" cy="34448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60863"/>
            <a:ext cx="5029200" cy="413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21725"/>
            <a:ext cx="297338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b" anchorCtr="0" compatLnSpc="1">
            <a:prstTxWarp prst="textNoShape">
              <a:avLst/>
            </a:prstTxWarp>
          </a:bodyPr>
          <a:lstStyle>
            <a:lvl1pPr defTabSz="925513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721725"/>
            <a:ext cx="297338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b" anchorCtr="0" compatLnSpc="1">
            <a:prstTxWarp prst="textNoShape">
              <a:avLst/>
            </a:prstTxWarp>
          </a:bodyPr>
          <a:lstStyle>
            <a:lvl1pPr algn="r" defTabSz="925513">
              <a:defRPr sz="1200" b="0"/>
            </a:lvl1pPr>
          </a:lstStyle>
          <a:p>
            <a:pPr>
              <a:defRPr/>
            </a:pPr>
            <a:fld id="{38245C1E-786B-4B6C-9B8F-AD2DE3CCAC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3205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07D394A-84D6-47DE-BE59-6A4F6CB23A23}" type="slidenum">
              <a:rPr lang="en-US" altLang="en-US">
                <a:solidFill>
                  <a:srgbClr val="000000"/>
                </a:solidFill>
                <a:latin typeface="Times New Roman" pitchFamily="18" charset="0"/>
              </a:rPr>
              <a:pPr eaLnBrk="1" hangingPunct="1">
                <a:spcBef>
                  <a:spcPct val="0"/>
                </a:spcBef>
              </a:pPr>
              <a:t>1</a:t>
            </a:fld>
            <a:endParaRPr lang="en-US" alt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16CDBE-B8B6-490F-A5A5-8B3CBF3B3E4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3874592"/>
      </p:ext>
    </p:extLst>
  </p:cSld>
  <p:clrMapOvr>
    <a:masterClrMapping/>
  </p:clrMapOvr>
  <p:transition>
    <p:zoom dir="in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350F3C-01A0-4D9F-924D-BD93A4DB62A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9458654"/>
      </p:ext>
    </p:extLst>
  </p:cSld>
  <p:clrMapOvr>
    <a:masterClrMapping/>
  </p:clrMapOvr>
  <p:transition>
    <p:zoom dir="in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942106-6161-4A75-AFB2-6ACEAE3FE10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5792707"/>
      </p:ext>
    </p:extLst>
  </p:cSld>
  <p:clrMapOvr>
    <a:masterClrMapping/>
  </p:clrMapOvr>
  <p:transition>
    <p:zoom dir="in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4FC583-0679-4513-B57F-E70492631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8448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84A082-DAFD-469A-BCF1-753A40DBAF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5853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EA6590-0B45-4A28-891C-BBA111C6B1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8900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3EA22-1120-4C43-9C19-08778E8B69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5581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F39926-67CD-4DEA-94B6-58D05F2EB4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1516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5AA58F-D44F-41E8-9FAA-B588D22F61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1647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34502E-91A8-4528-A829-9031CF3AFF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1995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34F5F6-E3E3-4A6F-81BC-D600EAA2A8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548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6DD851-62C6-4FF1-BB56-7EB595208C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994771"/>
      </p:ext>
    </p:extLst>
  </p:cSld>
  <p:clrMapOvr>
    <a:masterClrMapping/>
  </p:clrMapOvr>
  <p:transition>
    <p:zoom dir="in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BCC024-4D37-4BD0-95C9-45B741A04F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3360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71136-6107-4C1D-BD30-A73A0AE573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1854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A8B7FC-4ED9-4837-AC46-DF263E928E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0467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6C73F8-1E3B-47D7-9760-263BA84F59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9232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5F4670-5DBD-4008-92E7-E19F0BEB3F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00731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6E9479-8F82-4118-BFCC-1F40E29349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5601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F5CA08-318B-4F92-9492-5B6B4221DB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72086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FC3DDD-ED95-46B8-866E-6F4836A13B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63063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C508D7-BA96-4A66-BD03-0CBBAD118D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76334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8BA748-1F16-4BFC-9C49-1FCF25EB69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479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8AA0EF-0C73-43B5-9078-F55A1D4F8D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2260854"/>
      </p:ext>
    </p:extLst>
  </p:cSld>
  <p:clrMapOvr>
    <a:masterClrMapping/>
  </p:clrMapOvr>
  <p:transition>
    <p:zoom dir="in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D24F9D-8EFC-41BB-8EF5-C1FFB68BE9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11797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0C1CAA-C21C-43D8-B1F0-8CF532775C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99596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2F7F55-3ABA-4EFD-BE55-E332C295F4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8609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59F65E-61FA-43A7-8F90-91A0AFD896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1418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CDB467-09BE-4E5D-B289-08DEC0548B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51270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D215C4-7D49-4ADE-A53E-474382352C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664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9A93E0-A738-4513-8709-D0688C4B532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3030092"/>
      </p:ext>
    </p:extLst>
  </p:cSld>
  <p:clrMapOvr>
    <a:masterClrMapping/>
  </p:clrMapOvr>
  <p:transition>
    <p:zoom dir="in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70ACD3-ABDD-4CBC-BBFA-6F9B73C70E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3959299"/>
      </p:ext>
    </p:extLst>
  </p:cSld>
  <p:clrMapOvr>
    <a:masterClrMapping/>
  </p:clrMapOvr>
  <p:transition>
    <p:zoom dir="in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AE20EA-DF52-406A-8674-67B4BDBC78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3286669"/>
      </p:ext>
    </p:extLst>
  </p:cSld>
  <p:clrMapOvr>
    <a:masterClrMapping/>
  </p:clrMapOvr>
  <p:transition>
    <p:zoom dir="in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7B2733-2904-4451-9A16-670D5F93B05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9157466"/>
      </p:ext>
    </p:extLst>
  </p:cSld>
  <p:clrMapOvr>
    <a:masterClrMapping/>
  </p:clrMapOvr>
  <p:transition>
    <p:zoom dir="in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576C29-5FB5-46A5-A5A4-DFC7E134824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6583454"/>
      </p:ext>
    </p:extLst>
  </p:cSld>
  <p:clrMapOvr>
    <a:masterClrMapping/>
  </p:clrMapOvr>
  <p:transition>
    <p:zoom dir="in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8025CA-A408-4646-A837-9C8F18050CD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893359"/>
      </p:ext>
    </p:extLst>
  </p:cSld>
  <p:clrMapOvr>
    <a:masterClrMapping/>
  </p:clrMapOvr>
  <p:transition>
    <p:zoom dir="in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ags" Target="../tags/tag2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ags" Target="../tags/tag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5" Type="http://schemas.openxmlformats.org/officeDocument/2006/relationships/tags" Target="../tags/tag4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tags" Target="../tags/tag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637"/>
          <a:stretch>
            <a:fillRect/>
          </a:stretch>
        </p:blipFill>
        <p:spPr bwMode="auto">
          <a:xfrm>
            <a:off x="6057900" y="0"/>
            <a:ext cx="3086100" cy="135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6953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53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53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+mn-lt"/>
              </a:defRPr>
            </a:lvl1pPr>
          </a:lstStyle>
          <a:p>
            <a:pPr>
              <a:defRPr/>
            </a:pPr>
            <a:fld id="{7DAE339E-26AF-4780-A609-BC007EC854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Rectangle 10"/>
          <p:cNvSpPr>
            <a:spLocks noChangeArrowheads="1"/>
          </p:cNvSpPr>
          <p:nvPr userDrawn="1"/>
        </p:nvSpPr>
        <p:spPr bwMode="auto">
          <a:xfrm>
            <a:off x="381000" y="1219200"/>
            <a:ext cx="8305800" cy="76200"/>
          </a:xfrm>
          <a:prstGeom prst="rect">
            <a:avLst/>
          </a:prstGeom>
          <a:gradFill rotWithShape="0">
            <a:gsLst>
              <a:gs pos="0">
                <a:srgbClr val="00475E"/>
              </a:gs>
              <a:gs pos="100000">
                <a:srgbClr val="0099CC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1204" tIns="39889" rIns="81204" bIns="39889" anchor="ctr"/>
          <a:lstStyle>
            <a:lvl1pPr defTabSz="820738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20738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20738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20738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20738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endParaRPr lang="en-US" altLang="en-US" sz="2200" b="0" dirty="0" smtClean="0"/>
          </a:p>
        </p:txBody>
      </p:sp>
      <p:sp>
        <p:nvSpPr>
          <p:cNvPr id="1033" name="WordArt 12"/>
          <p:cNvSpPr>
            <a:spLocks noChangeArrowheads="1" noChangeShapeType="1" noTextEdit="1"/>
          </p:cNvSpPr>
          <p:nvPr userDrawn="1"/>
        </p:nvSpPr>
        <p:spPr bwMode="auto">
          <a:xfrm>
            <a:off x="314325" y="228600"/>
            <a:ext cx="1285875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33CC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TDTWG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ransition>
    <p:zoom dir="in"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174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b="0"/>
          </a:p>
        </p:txBody>
      </p:sp>
      <p:sp>
        <p:nvSpPr>
          <p:cNvPr id="3174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b="0"/>
          </a:p>
        </p:txBody>
      </p:sp>
      <p:sp>
        <p:nvSpPr>
          <p:cNvPr id="3174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fld id="{F422D3C7-EA04-4C76-8924-B6B556E97F61}" type="slidenum">
              <a:rPr lang="en-US" b="0"/>
              <a:pPr>
                <a:defRPr/>
              </a:pPr>
              <a:t>‹#›</a:t>
            </a:fld>
            <a:endParaRPr lang="en-US" b="0"/>
          </a:p>
        </p:txBody>
      </p:sp>
      <p:pic>
        <p:nvPicPr>
          <p:cNvPr id="2055" name="Picture 7" descr="Copy of Ercot Logo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76200"/>
            <a:ext cx="1752600" cy="941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6" name="Line 8"/>
          <p:cNvSpPr>
            <a:spLocks noChangeShapeType="1"/>
          </p:cNvSpPr>
          <p:nvPr userDrawn="1">
            <p:custDataLst>
              <p:tags r:id="rId14"/>
            </p:custDataLst>
          </p:nvPr>
        </p:nvSpPr>
        <p:spPr bwMode="auto">
          <a:xfrm flipV="1">
            <a:off x="0" y="981075"/>
            <a:ext cx="9144000" cy="9525"/>
          </a:xfrm>
          <a:prstGeom prst="line">
            <a:avLst/>
          </a:prstGeom>
          <a:noFill/>
          <a:ln w="31750">
            <a:solidFill>
              <a:srgbClr val="0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b="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057" name="Line 9"/>
          <p:cNvSpPr>
            <a:spLocks noChangeShapeType="1"/>
          </p:cNvSpPr>
          <p:nvPr userDrawn="1">
            <p:custDataLst>
              <p:tags r:id="rId15"/>
            </p:custDataLst>
          </p:nvPr>
        </p:nvSpPr>
        <p:spPr bwMode="auto">
          <a:xfrm>
            <a:off x="458788" y="6248400"/>
            <a:ext cx="8226425" cy="0"/>
          </a:xfrm>
          <a:prstGeom prst="line">
            <a:avLst/>
          </a:prstGeom>
          <a:noFill/>
          <a:ln w="12700">
            <a:solidFill>
              <a:srgbClr val="00279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b="0" smtClean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3878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174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b="0"/>
          </a:p>
        </p:txBody>
      </p:sp>
      <p:sp>
        <p:nvSpPr>
          <p:cNvPr id="3174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b="0"/>
          </a:p>
        </p:txBody>
      </p:sp>
      <p:sp>
        <p:nvSpPr>
          <p:cNvPr id="3174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fld id="{582415EB-9420-4D29-AD2C-62CB4724C165}" type="slidenum">
              <a:rPr lang="en-US" b="0"/>
              <a:pPr>
                <a:defRPr/>
              </a:pPr>
              <a:t>‹#›</a:t>
            </a:fld>
            <a:endParaRPr lang="en-US" b="0"/>
          </a:p>
        </p:txBody>
      </p:sp>
      <p:pic>
        <p:nvPicPr>
          <p:cNvPr id="3079" name="Picture 7" descr="Copy of Ercot Logo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76200"/>
            <a:ext cx="1752600" cy="941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0" name="Line 8"/>
          <p:cNvSpPr>
            <a:spLocks noChangeShapeType="1"/>
          </p:cNvSpPr>
          <p:nvPr userDrawn="1">
            <p:custDataLst>
              <p:tags r:id="rId14"/>
            </p:custDataLst>
          </p:nvPr>
        </p:nvSpPr>
        <p:spPr bwMode="auto">
          <a:xfrm flipV="1">
            <a:off x="0" y="981075"/>
            <a:ext cx="9144000" cy="9525"/>
          </a:xfrm>
          <a:prstGeom prst="line">
            <a:avLst/>
          </a:prstGeom>
          <a:noFill/>
          <a:ln w="31750">
            <a:solidFill>
              <a:srgbClr val="0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b="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081" name="Line 9"/>
          <p:cNvSpPr>
            <a:spLocks noChangeShapeType="1"/>
          </p:cNvSpPr>
          <p:nvPr userDrawn="1">
            <p:custDataLst>
              <p:tags r:id="rId15"/>
            </p:custDataLst>
          </p:nvPr>
        </p:nvSpPr>
        <p:spPr bwMode="auto">
          <a:xfrm>
            <a:off x="458788" y="6248400"/>
            <a:ext cx="8226425" cy="0"/>
          </a:xfrm>
          <a:prstGeom prst="line">
            <a:avLst/>
          </a:prstGeom>
          <a:noFill/>
          <a:ln w="12700">
            <a:solidFill>
              <a:srgbClr val="00279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b="0" smtClean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6663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PowerPoint_Presentation1.pptx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cot.com/committees/board/tac/rms/tdtms/index.html" TargetMode="External"/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791200" y="6248400"/>
            <a:ext cx="28956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63F8BC6B-D245-4D3D-ADD6-8D139605027A}" type="slidenum">
              <a:rPr lang="en-US" altLang="en-US" sz="1400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 dirty="0" smtClean="0">
              <a:solidFill>
                <a:srgbClr val="000000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7543800" cy="44958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3600" b="1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Texas Data Transport &amp;  MarkeTrak Systems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3600" b="1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(TDTMS)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endParaRPr lang="en-US" altLang="en-US" b="1" dirty="0">
              <a:solidFill>
                <a:schemeClr val="accent1">
                  <a:lumMod val="50000"/>
                </a:schemeClr>
              </a:solidFill>
              <a:cs typeface="Times New Roman" pitchFamily="18" charset="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400" b="1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Update to RMS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400" b="1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September 13, 2016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endParaRPr lang="en-US" altLang="en-US" sz="2400" b="1" dirty="0" smtClean="0">
              <a:solidFill>
                <a:schemeClr val="accent1">
                  <a:lumMod val="50000"/>
                </a:schemeClr>
              </a:solidFill>
              <a:cs typeface="Times New Roman" pitchFamily="18" charset="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Jim Lee (AEP) – Chair</a:t>
            </a:r>
            <a:br>
              <a:rPr lang="en-US" altLang="en-US" sz="2000" b="1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</a:br>
            <a:r>
              <a:rPr lang="en-US" altLang="en-US" sz="2000" b="1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Monica Jones (NRG) – Vice Chair</a:t>
            </a:r>
            <a:endParaRPr lang="en-US" altLang="en-US" sz="2000" b="1" dirty="0">
              <a:solidFill>
                <a:schemeClr val="accent1">
                  <a:lumMod val="50000"/>
                </a:schemeClr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0362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ChangeArrowheads="1"/>
          </p:cNvSpPr>
          <p:nvPr/>
        </p:nvSpPr>
        <p:spPr bwMode="auto">
          <a:xfrm>
            <a:off x="65314" y="299992"/>
            <a:ext cx="7391400" cy="446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300" dirty="0" smtClean="0">
                <a:solidFill>
                  <a:srgbClr val="3D5F5D"/>
                </a:solidFill>
              </a:rPr>
              <a:t>August 3</a:t>
            </a:r>
            <a:r>
              <a:rPr lang="en-US" altLang="en-US" sz="2300" baseline="30000" dirty="0" smtClean="0">
                <a:solidFill>
                  <a:srgbClr val="3D5F5D"/>
                </a:solidFill>
              </a:rPr>
              <a:t>rd</a:t>
            </a:r>
            <a:r>
              <a:rPr lang="en-US" altLang="en-US" sz="2300" dirty="0" smtClean="0">
                <a:solidFill>
                  <a:srgbClr val="3D5F5D"/>
                </a:solidFill>
              </a:rPr>
              <a:t> </a:t>
            </a:r>
            <a:r>
              <a:rPr lang="en-US" altLang="en-US" sz="2300" dirty="0" smtClean="0">
                <a:solidFill>
                  <a:srgbClr val="3D5F5D"/>
                </a:solidFill>
              </a:rPr>
              <a:t>&amp; September 7</a:t>
            </a:r>
            <a:r>
              <a:rPr lang="en-US" altLang="en-US" sz="2300" baseline="30000" dirty="0" smtClean="0">
                <a:solidFill>
                  <a:srgbClr val="3D5F5D"/>
                </a:solidFill>
              </a:rPr>
              <a:t>th</a:t>
            </a:r>
            <a:r>
              <a:rPr lang="en-US" altLang="en-US" sz="2300" dirty="0" smtClean="0">
                <a:solidFill>
                  <a:srgbClr val="3D5F5D"/>
                </a:solidFill>
              </a:rPr>
              <a:t> Meeting </a:t>
            </a:r>
            <a:r>
              <a:rPr lang="en-US" altLang="en-US" sz="2300" dirty="0" smtClean="0">
                <a:solidFill>
                  <a:srgbClr val="3D5F5D"/>
                </a:solidFill>
              </a:rPr>
              <a:t>Summary</a:t>
            </a:r>
          </a:p>
        </p:txBody>
      </p:sp>
      <p:sp>
        <p:nvSpPr>
          <p:cNvPr id="7171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0C661EA-23FC-41FC-8F9C-EC53A3E547AF}" type="slidenum">
              <a:rPr lang="en-US" altLang="en-US" sz="1400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 smtClean="0">
              <a:solidFill>
                <a:srgbClr val="000000"/>
              </a:solidFill>
            </a:endParaRPr>
          </a:p>
        </p:txBody>
      </p:sp>
      <p:sp>
        <p:nvSpPr>
          <p:cNvPr id="7172" name="TextBox 1"/>
          <p:cNvSpPr txBox="1">
            <a:spLocks noChangeArrowheads="1"/>
          </p:cNvSpPr>
          <p:nvPr/>
        </p:nvSpPr>
        <p:spPr bwMode="auto">
          <a:xfrm>
            <a:off x="385853" y="1108892"/>
            <a:ext cx="8342312" cy="51583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lvl="0" indent="-457200">
              <a:buFont typeface="+mj-lt"/>
              <a:buAutoNum type="arabicPeriod"/>
            </a:pPr>
            <a:r>
              <a:rPr lang="en-US" sz="1800" dirty="0" smtClean="0"/>
              <a:t>MarkeTrak Functionality Enhancements</a:t>
            </a:r>
          </a:p>
          <a:p>
            <a:pPr marL="1085850" lvl="1" indent="-342900"/>
            <a:r>
              <a:rPr lang="en-US" sz="1600" b="0" dirty="0" smtClean="0"/>
              <a:t>Ongoing</a:t>
            </a:r>
            <a:r>
              <a:rPr lang="en-US" sz="1600" b="0" dirty="0" smtClean="0"/>
              <a:t> </a:t>
            </a:r>
            <a:r>
              <a:rPr lang="en-US" sz="1600" b="0" dirty="0" smtClean="0"/>
              <a:t>discussions </a:t>
            </a:r>
            <a:r>
              <a:rPr lang="en-US" sz="1600" b="0" dirty="0" smtClean="0"/>
              <a:t>for functionality </a:t>
            </a:r>
            <a:r>
              <a:rPr lang="en-US" sz="1600" b="0" dirty="0" smtClean="0"/>
              <a:t>enhancements to be included in the next MarkeTrak </a:t>
            </a:r>
            <a:r>
              <a:rPr lang="en-US" sz="1600" b="0" dirty="0" smtClean="0"/>
              <a:t>release </a:t>
            </a:r>
            <a:r>
              <a:rPr lang="en-US" sz="1600" b="0" dirty="0" smtClean="0"/>
              <a:t>(TBD).</a:t>
            </a:r>
          </a:p>
          <a:p>
            <a:pPr marL="1085850" lvl="1" indent="-342900"/>
            <a:r>
              <a:rPr lang="en-US" sz="1600" b="0" dirty="0" smtClean="0"/>
              <a:t>MPs wishing to submit proposals for modifications/enhancements to MarkeTrak should use the TDTMS Issue Tracking Request </a:t>
            </a:r>
            <a:r>
              <a:rPr lang="en-US" sz="1600" b="0" dirty="0" smtClean="0"/>
              <a:t>Form.</a:t>
            </a:r>
          </a:p>
          <a:p>
            <a:pPr marL="1085850" lvl="1" indent="-342900"/>
            <a:r>
              <a:rPr lang="en-US" sz="1600" b="0" dirty="0" smtClean="0"/>
              <a:t>Reviewed </a:t>
            </a:r>
            <a:r>
              <a:rPr lang="en-US" sz="1600" b="0" dirty="0"/>
              <a:t>current list of enhancements and added comments to show train of thought and history of </a:t>
            </a:r>
            <a:r>
              <a:rPr lang="en-US" sz="1600" b="0" dirty="0" smtClean="0"/>
              <a:t>discussions.</a:t>
            </a:r>
          </a:p>
          <a:p>
            <a:pPr marL="1085850" lvl="1" indent="-342900"/>
            <a:r>
              <a:rPr lang="en-US" sz="1600" b="0" dirty="0" smtClean="0"/>
              <a:t>Document </a:t>
            </a:r>
            <a:r>
              <a:rPr lang="en-US" sz="1600" b="0" dirty="0"/>
              <a:t>will be converted to .</a:t>
            </a:r>
            <a:r>
              <a:rPr lang="en-US" sz="1600" b="0" dirty="0" err="1"/>
              <a:t>xls</a:t>
            </a:r>
            <a:r>
              <a:rPr lang="en-US" sz="1600" b="0" dirty="0"/>
              <a:t> and posted to the TDTMS home page</a:t>
            </a:r>
            <a:r>
              <a:rPr lang="en-US" sz="1600" b="0" dirty="0" smtClean="0"/>
              <a:t>.</a:t>
            </a:r>
            <a:endParaRPr lang="en-US" sz="1600" b="0" dirty="0" smtClean="0"/>
          </a:p>
          <a:p>
            <a:pPr marL="342900" indent="-342900">
              <a:buFont typeface="+mj-lt"/>
              <a:buAutoNum type="arabicPeriod"/>
            </a:pPr>
            <a:endParaRPr lang="en-US" sz="9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1800" dirty="0" smtClean="0"/>
              <a:t>MarkeTrak Upgrade Update</a:t>
            </a:r>
          </a:p>
          <a:p>
            <a:pPr marL="1085850" lvl="1" indent="-342900"/>
            <a:r>
              <a:rPr lang="en-US" sz="1600" b="0" dirty="0" smtClean="0"/>
              <a:t>Implementation efforts are underway </a:t>
            </a:r>
            <a:r>
              <a:rPr lang="en-US" sz="1600" b="0" dirty="0"/>
              <a:t>– ERCOT currently evaluating the best method to incorporate MarkeTrak into the CERT/Sandbox Environment (as part of SCR786</a:t>
            </a:r>
            <a:r>
              <a:rPr lang="en-US" sz="1600" b="0" dirty="0" smtClean="0"/>
              <a:t>).</a:t>
            </a:r>
            <a:endParaRPr lang="en-US" sz="1600" b="0" dirty="0" smtClean="0"/>
          </a:p>
          <a:p>
            <a:pPr marL="1085850" lvl="1" indent="-342900"/>
            <a:endParaRPr lang="en-US" sz="900" b="0" dirty="0" smtClean="0"/>
          </a:p>
          <a:p>
            <a:pPr marL="342900" indent="-342900">
              <a:buFont typeface="+mj-lt"/>
              <a:buAutoNum type="arabicPeriod" startAt="3"/>
            </a:pPr>
            <a:r>
              <a:rPr lang="en-US" sz="1800" dirty="0"/>
              <a:t>Inadvertent Gain Reporting Refinements</a:t>
            </a:r>
          </a:p>
          <a:p>
            <a:pPr marL="1200150" lvl="1" indent="-457200"/>
            <a:r>
              <a:rPr lang="en-US" sz="1600" b="0" dirty="0" smtClean="0"/>
              <a:t>TDTMS coordinated efforts with </a:t>
            </a:r>
            <a:r>
              <a:rPr lang="en-US" sz="1600" b="0" dirty="0"/>
              <a:t>ERCOT to </a:t>
            </a:r>
            <a:r>
              <a:rPr lang="en-US" sz="1600" b="0" dirty="0" smtClean="0"/>
              <a:t>redesign the look and feel of the </a:t>
            </a:r>
            <a:r>
              <a:rPr lang="en-US" sz="1600" b="0" dirty="0"/>
              <a:t>current RMS IAG reports.</a:t>
            </a:r>
          </a:p>
          <a:p>
            <a:pPr marL="1200150" lvl="1" indent="-457200"/>
            <a:r>
              <a:rPr lang="en-US" sz="1600" b="0" dirty="0" smtClean="0"/>
              <a:t>TDTMS reviewed the newest reporting format and reached consensus to recommend RMS adopt the new format.</a:t>
            </a:r>
            <a:endParaRPr lang="en-US" sz="1600" b="0" dirty="0" smtClean="0"/>
          </a:p>
        </p:txBody>
      </p:sp>
    </p:spTree>
    <p:extLst>
      <p:ext uri="{BB962C8B-B14F-4D97-AF65-F5344CB8AC3E}">
        <p14:creationId xmlns:p14="http://schemas.microsoft.com/office/powerpoint/2010/main" val="1151073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0C661EA-23FC-41FC-8F9C-EC53A3E547AF}" type="slidenum">
              <a:rPr lang="en-US" altLang="en-US" sz="1400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 smtClean="0">
              <a:solidFill>
                <a:srgbClr val="000000"/>
              </a:solidFill>
            </a:endParaRPr>
          </a:p>
        </p:txBody>
      </p:sp>
      <p:sp>
        <p:nvSpPr>
          <p:cNvPr id="7172" name="TextBox 1"/>
          <p:cNvSpPr txBox="1">
            <a:spLocks noChangeArrowheads="1"/>
          </p:cNvSpPr>
          <p:nvPr/>
        </p:nvSpPr>
        <p:spPr bwMode="auto">
          <a:xfrm>
            <a:off x="385853" y="1108892"/>
            <a:ext cx="8342312" cy="4955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>
              <a:buFont typeface="+mj-lt"/>
              <a:buAutoNum type="arabicPeriod" startAt="4"/>
            </a:pPr>
            <a:r>
              <a:rPr lang="en-US" sz="1800" dirty="0"/>
              <a:t>SCR786, Retail Market Test Environment</a:t>
            </a:r>
          </a:p>
          <a:p>
            <a:pPr marL="1200150" lvl="1" indent="-457200"/>
            <a:r>
              <a:rPr lang="en-US" sz="1600" b="0" dirty="0"/>
              <a:t>Project is on target for Go-Live date of 12/11/2016 (R6)!!!</a:t>
            </a:r>
          </a:p>
          <a:p>
            <a:pPr marL="1200150" lvl="1" indent="-457200"/>
            <a:r>
              <a:rPr lang="en-US" sz="1600" b="0" dirty="0"/>
              <a:t>TDTMS to begin development of ‘User Orientation’ documentation for Sandbox Testing &amp; will determine most appropriate place to store once complete</a:t>
            </a:r>
            <a:r>
              <a:rPr lang="en-US" sz="1600" b="0" dirty="0" smtClean="0"/>
              <a:t>.</a:t>
            </a:r>
            <a:endParaRPr lang="en-US" sz="900" b="0" dirty="0" smtClean="0"/>
          </a:p>
          <a:p>
            <a:pPr marL="457200" lvl="0" indent="-457200">
              <a:buFont typeface="+mj-lt"/>
              <a:buAutoNum type="arabicPeriod" startAt="4"/>
            </a:pPr>
            <a:endParaRPr lang="en-US" sz="1800" dirty="0" smtClean="0"/>
          </a:p>
          <a:p>
            <a:pPr marL="457200" lvl="0" indent="-457200">
              <a:buFont typeface="+mj-lt"/>
              <a:buAutoNum type="arabicPeriod" startAt="4"/>
            </a:pPr>
            <a:r>
              <a:rPr lang="en-US" sz="1800" dirty="0" smtClean="0"/>
              <a:t>MarkeTrak Subtype Analysis (Final Review)</a:t>
            </a:r>
          </a:p>
          <a:p>
            <a:pPr marL="1085850" lvl="1" indent="-342900"/>
            <a:r>
              <a:rPr lang="en-US" sz="1600" b="0" dirty="0" smtClean="0"/>
              <a:t>Performed </a:t>
            </a:r>
            <a:r>
              <a:rPr lang="en-US" sz="1600" b="0" dirty="0"/>
              <a:t>thorough review of MarkeTrak subtype statistics &amp; root cause analysis to identify areas to </a:t>
            </a:r>
            <a:r>
              <a:rPr lang="en-US" sz="1600" b="0" dirty="0" smtClean="0"/>
              <a:t>increase </a:t>
            </a:r>
            <a:r>
              <a:rPr lang="en-US" sz="1600" b="0" dirty="0"/>
              <a:t>workflow/process efficiencies. </a:t>
            </a:r>
            <a:endParaRPr lang="en-US" sz="1600" b="0" dirty="0" smtClean="0"/>
          </a:p>
          <a:p>
            <a:pPr marL="1485900" lvl="2" indent="-342900">
              <a:buFont typeface="Wingdings" panose="05000000000000000000" pitchFamily="2" charset="2"/>
              <a:buChar char="v"/>
            </a:pPr>
            <a:r>
              <a:rPr lang="en-US" sz="1400" b="0" dirty="0" smtClean="0"/>
              <a:t>Items </a:t>
            </a:r>
            <a:r>
              <a:rPr lang="en-US" sz="1400" b="0" dirty="0" smtClean="0"/>
              <a:t>identified </a:t>
            </a:r>
            <a:r>
              <a:rPr lang="en-US" sz="1400" b="0" dirty="0"/>
              <a:t>to improve </a:t>
            </a:r>
            <a:r>
              <a:rPr lang="en-US" sz="1400" b="0" dirty="0" smtClean="0"/>
              <a:t>efficiency </a:t>
            </a:r>
            <a:r>
              <a:rPr lang="en-US" sz="1400" b="0" dirty="0" smtClean="0"/>
              <a:t>were </a:t>
            </a:r>
            <a:r>
              <a:rPr lang="en-US" sz="1400" b="0" dirty="0" smtClean="0"/>
              <a:t>added to </a:t>
            </a:r>
            <a:r>
              <a:rPr lang="en-US" sz="1400" b="0" dirty="0" smtClean="0"/>
              <a:t>“parking lot” list </a:t>
            </a:r>
            <a:r>
              <a:rPr lang="en-US" sz="1400" b="0" dirty="0" smtClean="0"/>
              <a:t>of MT functionality enhancements</a:t>
            </a:r>
            <a:r>
              <a:rPr lang="en-US" sz="1400" b="0" dirty="0" smtClean="0"/>
              <a:t>.</a:t>
            </a:r>
          </a:p>
          <a:p>
            <a:pPr marL="1485900" lvl="2" indent="-342900">
              <a:buFont typeface="Wingdings" panose="05000000000000000000" pitchFamily="2" charset="2"/>
              <a:buChar char="v"/>
            </a:pPr>
            <a:r>
              <a:rPr lang="en-US" sz="1400" b="0" dirty="0" smtClean="0"/>
              <a:t>Special </a:t>
            </a:r>
            <a:r>
              <a:rPr lang="en-US" sz="1400" b="0" dirty="0"/>
              <a:t>thanks to Tammy Stewart for her work pulling MT stats (it was not easy</a:t>
            </a:r>
            <a:r>
              <a:rPr lang="en-US" sz="1400" b="0" dirty="0" smtClean="0"/>
              <a:t>!)</a:t>
            </a:r>
          </a:p>
          <a:p>
            <a:pPr marL="1028700" lvl="1"/>
            <a:endParaRPr lang="en-US" sz="900" b="0" dirty="0"/>
          </a:p>
          <a:p>
            <a:pPr marL="1028700" lvl="1"/>
            <a:r>
              <a:rPr lang="en-US" sz="1600" b="0" dirty="0" smtClean="0"/>
              <a:t>TDTMS agreed it was prudent to perform an annual review of MT subtype performance.</a:t>
            </a:r>
          </a:p>
          <a:p>
            <a:pPr marL="1428750" lvl="2">
              <a:buFont typeface="Wingdings" panose="05000000000000000000" pitchFamily="2" charset="2"/>
              <a:buChar char="v"/>
            </a:pPr>
            <a:r>
              <a:rPr lang="en-US" sz="1400" b="0" dirty="0" smtClean="0"/>
              <a:t>Utilize Q4 2016 to map out the requirements and steps needed for the annual review. Review to include (but not limited to): specific subtypes to analyze, the desired data points, and timelines for initiation, review, and completion.</a:t>
            </a:r>
          </a:p>
          <a:p>
            <a:pPr marL="1085850" lvl="1" indent="-342900"/>
            <a:endParaRPr lang="en-US" sz="900" b="0" dirty="0"/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65314" y="299992"/>
            <a:ext cx="7391400" cy="446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300" dirty="0" smtClean="0">
                <a:solidFill>
                  <a:srgbClr val="3D5F5D"/>
                </a:solidFill>
              </a:rPr>
              <a:t>August 3</a:t>
            </a:r>
            <a:r>
              <a:rPr lang="en-US" altLang="en-US" sz="2300" baseline="30000" dirty="0" smtClean="0">
                <a:solidFill>
                  <a:srgbClr val="3D5F5D"/>
                </a:solidFill>
              </a:rPr>
              <a:t>rd</a:t>
            </a:r>
            <a:r>
              <a:rPr lang="en-US" altLang="en-US" sz="2300" dirty="0" smtClean="0">
                <a:solidFill>
                  <a:srgbClr val="3D5F5D"/>
                </a:solidFill>
              </a:rPr>
              <a:t> </a:t>
            </a:r>
            <a:r>
              <a:rPr lang="en-US" altLang="en-US" sz="2300" dirty="0" smtClean="0">
                <a:solidFill>
                  <a:srgbClr val="3D5F5D"/>
                </a:solidFill>
              </a:rPr>
              <a:t>&amp; September 7</a:t>
            </a:r>
            <a:r>
              <a:rPr lang="en-US" altLang="en-US" sz="2300" baseline="30000" dirty="0" smtClean="0">
                <a:solidFill>
                  <a:srgbClr val="3D5F5D"/>
                </a:solidFill>
              </a:rPr>
              <a:t>th</a:t>
            </a:r>
            <a:r>
              <a:rPr lang="en-US" altLang="en-US" sz="2300" dirty="0" smtClean="0">
                <a:solidFill>
                  <a:srgbClr val="3D5F5D"/>
                </a:solidFill>
              </a:rPr>
              <a:t> Meeting </a:t>
            </a:r>
            <a:r>
              <a:rPr lang="en-US" altLang="en-US" sz="2300" dirty="0" smtClean="0">
                <a:solidFill>
                  <a:srgbClr val="3D5F5D"/>
                </a:solidFill>
              </a:rPr>
              <a:t>Summary</a:t>
            </a:r>
          </a:p>
        </p:txBody>
      </p:sp>
      <p:graphicFrame>
        <p:nvGraphicFramePr>
          <p:cNvPr id="2" name="Object 1">
            <a:hlinkClick r:id="" action="ppaction://ole?verb=0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0872425"/>
              </p:ext>
            </p:extLst>
          </p:nvPr>
        </p:nvGraphicFramePr>
        <p:xfrm>
          <a:off x="5715000" y="2514600"/>
          <a:ext cx="838200" cy="7072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Presentation" showAsIcon="1" r:id="rId3" imgW="914400" imgH="771480" progId="PowerPoint.Show.12">
                  <p:embed/>
                </p:oleObj>
              </mc:Choice>
              <mc:Fallback>
                <p:oleObj name="Presentation" showAsIcon="1" r:id="rId3" imgW="914400" imgH="771480" progId="PowerPoint.Show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715000" y="2514600"/>
                        <a:ext cx="838200" cy="707231"/>
                      </a:xfrm>
                      <a:prstGeom prst="rect">
                        <a:avLst/>
                      </a:prstGeom>
                      <a:ln w="12700">
                        <a:solidFill>
                          <a:schemeClr val="accent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14076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778500" y="6248400"/>
            <a:ext cx="28956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EA34657-82FB-4DCE-8F17-DB480ADCF3F9}" type="slidenum">
              <a:rPr lang="en-US" altLang="en-US" sz="1400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 dirty="0" smtClean="0">
              <a:solidFill>
                <a:srgbClr val="000000"/>
              </a:solidFill>
            </a:endParaRPr>
          </a:p>
        </p:txBody>
      </p:sp>
      <p:sp>
        <p:nvSpPr>
          <p:cNvPr id="8195" name="Text Box 2"/>
          <p:cNvSpPr txBox="1">
            <a:spLocks noChangeArrowheads="1"/>
          </p:cNvSpPr>
          <p:nvPr/>
        </p:nvSpPr>
        <p:spPr bwMode="auto">
          <a:xfrm>
            <a:off x="2209800" y="4114800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 b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196" name="Text Box 6"/>
          <p:cNvSpPr txBox="1">
            <a:spLocks noChangeArrowheads="1"/>
          </p:cNvSpPr>
          <p:nvPr/>
        </p:nvSpPr>
        <p:spPr bwMode="auto">
          <a:xfrm>
            <a:off x="596900" y="1346478"/>
            <a:ext cx="8001000" cy="476669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 smtClean="0">
                <a:solidFill>
                  <a:srgbClr val="000000"/>
                </a:solidFill>
              </a:rPr>
              <a:t>Next TDTMS meeting date: </a:t>
            </a:r>
            <a:br>
              <a:rPr lang="en-US" altLang="en-US" sz="1800" dirty="0" smtClean="0">
                <a:solidFill>
                  <a:srgbClr val="000000"/>
                </a:solidFill>
              </a:rPr>
            </a:br>
            <a:endParaRPr lang="en-US" altLang="en-US" sz="1800" dirty="0" smtClean="0">
              <a:solidFill>
                <a:srgbClr val="000000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 smtClean="0">
                <a:solidFill>
                  <a:srgbClr val="000000"/>
                </a:solidFill>
              </a:rPr>
              <a:t>October 11</a:t>
            </a:r>
            <a:r>
              <a:rPr lang="en-US" altLang="en-US" sz="1800" baseline="30000" dirty="0" smtClean="0">
                <a:solidFill>
                  <a:srgbClr val="000000"/>
                </a:solidFill>
              </a:rPr>
              <a:t>th</a:t>
            </a:r>
            <a:r>
              <a:rPr lang="en-US" altLang="en-US" sz="1800" dirty="0" smtClean="0">
                <a:solidFill>
                  <a:srgbClr val="000000"/>
                </a:solidFill>
              </a:rPr>
              <a:t>, 9:30am start time  (In-person </a:t>
            </a:r>
            <a:r>
              <a:rPr lang="en-US" altLang="en-US" sz="1800" dirty="0" err="1" smtClean="0">
                <a:solidFill>
                  <a:srgbClr val="000000"/>
                </a:solidFill>
              </a:rPr>
              <a:t>METCenter</a:t>
            </a:r>
            <a:r>
              <a:rPr lang="en-US" altLang="en-US" sz="1800" dirty="0" smtClean="0">
                <a:solidFill>
                  <a:srgbClr val="000000"/>
                </a:solidFill>
              </a:rPr>
              <a:t>)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800" dirty="0" smtClean="0">
              <a:solidFill>
                <a:srgbClr val="000000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600" dirty="0" smtClean="0">
              <a:solidFill>
                <a:srgbClr val="000000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 smtClean="0">
                <a:solidFill>
                  <a:srgbClr val="000000"/>
                </a:solidFill>
              </a:rPr>
              <a:t>Remaining Meetings: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400" b="0" dirty="0" smtClean="0">
                <a:solidFill>
                  <a:srgbClr val="000000"/>
                </a:solidFill>
              </a:rPr>
              <a:t>October 11; November 2; December 7</a:t>
            </a:r>
            <a:endParaRPr lang="en-US" altLang="en-US" sz="1400" b="0" dirty="0" smtClean="0">
              <a:solidFill>
                <a:srgbClr val="000000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050" dirty="0">
              <a:solidFill>
                <a:srgbClr val="000000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 smtClean="0">
                <a:solidFill>
                  <a:srgbClr val="000000"/>
                </a:solidFill>
              </a:rPr>
              <a:t>Outstanding TDTMS Agenda </a:t>
            </a:r>
            <a:r>
              <a:rPr lang="en-US" altLang="en-US" sz="1600" dirty="0" smtClean="0">
                <a:solidFill>
                  <a:srgbClr val="000000"/>
                </a:solidFill>
              </a:rPr>
              <a:t>Items</a:t>
            </a:r>
            <a:r>
              <a:rPr lang="en-US" altLang="en-US" sz="1600" dirty="0" smtClean="0">
                <a:solidFill>
                  <a:srgbClr val="000000"/>
                </a:solidFill>
              </a:rPr>
              <a:t>: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400" b="0" dirty="0" smtClean="0">
                <a:solidFill>
                  <a:srgbClr val="000000"/>
                </a:solidFill>
              </a:rPr>
              <a:t>2016 Accomplishments </a:t>
            </a:r>
            <a:endParaRPr lang="en-US" altLang="en-US" sz="1400" b="0" dirty="0" smtClean="0">
              <a:solidFill>
                <a:srgbClr val="000000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400" b="0" dirty="0" smtClean="0">
                <a:solidFill>
                  <a:srgbClr val="000000"/>
                </a:solidFill>
              </a:rPr>
              <a:t>SCR786 Orientation Documentation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400" b="0" dirty="0" smtClean="0">
                <a:solidFill>
                  <a:srgbClr val="000000"/>
                </a:solidFill>
              </a:rPr>
              <a:t>Annual MT Subtype Analysis “</a:t>
            </a:r>
            <a:r>
              <a:rPr lang="en-US" altLang="en-US" sz="1400" b="0" dirty="0" err="1" smtClean="0">
                <a:solidFill>
                  <a:srgbClr val="000000"/>
                </a:solidFill>
              </a:rPr>
              <a:t>Gameplan</a:t>
            </a:r>
            <a:r>
              <a:rPr lang="en-US" altLang="en-US" sz="1400" b="0" dirty="0" smtClean="0">
                <a:solidFill>
                  <a:srgbClr val="000000"/>
                </a:solidFill>
              </a:rPr>
              <a:t>”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400" b="0" dirty="0" smtClean="0">
                <a:solidFill>
                  <a:srgbClr val="000000"/>
                </a:solidFill>
              </a:rPr>
              <a:t>On-going MarkeTrak Functionality Enhancements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400" b="0" dirty="0" smtClean="0">
                <a:solidFill>
                  <a:srgbClr val="000000"/>
                </a:solidFill>
              </a:rPr>
              <a:t>IAG reporting tweaks</a:t>
            </a:r>
            <a:endParaRPr lang="en-US" altLang="en-US" sz="1200" b="0" dirty="0" smtClean="0">
              <a:solidFill>
                <a:srgbClr val="000000"/>
              </a:solidFill>
            </a:endParaRPr>
          </a:p>
        </p:txBody>
      </p:sp>
      <p:sp>
        <p:nvSpPr>
          <p:cNvPr id="8197" name="TextBox 61"/>
          <p:cNvSpPr txBox="1">
            <a:spLocks noChangeArrowheads="1"/>
          </p:cNvSpPr>
          <p:nvPr/>
        </p:nvSpPr>
        <p:spPr bwMode="auto">
          <a:xfrm>
            <a:off x="520700" y="2590800"/>
            <a:ext cx="8077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altLang="en-US" sz="1800" b="0" dirty="0">
                <a:solidFill>
                  <a:srgbClr val="000000"/>
                </a:solidFill>
                <a:hlinkClick r:id="rId2"/>
              </a:rPr>
              <a:t>http://</a:t>
            </a:r>
            <a:r>
              <a:rPr lang="en-US" altLang="en-US" sz="1800" b="0" dirty="0" smtClean="0">
                <a:solidFill>
                  <a:srgbClr val="000000"/>
                </a:solidFill>
                <a:hlinkClick r:id="rId2"/>
              </a:rPr>
              <a:t>www.ercot.com/committees/board/tac/rms/tdtms/index.html</a:t>
            </a:r>
            <a:r>
              <a:rPr lang="en-US" altLang="en-US" sz="1800" b="0" dirty="0" smtClean="0">
                <a:solidFill>
                  <a:srgbClr val="000000"/>
                </a:solidFill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2268829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791200" y="6248400"/>
            <a:ext cx="28956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81D0BDB3-5CB2-4BCE-BB17-FB327FBD0A59}" type="slidenum">
              <a:rPr lang="en-US" altLang="en-US" sz="1400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 dirty="0" smtClean="0">
              <a:solidFill>
                <a:srgbClr val="000000"/>
              </a:solidFill>
            </a:endParaRPr>
          </a:p>
        </p:txBody>
      </p:sp>
      <p:sp>
        <p:nvSpPr>
          <p:cNvPr id="9219" name="Text Box 2"/>
          <p:cNvSpPr txBox="1">
            <a:spLocks noChangeArrowheads="1"/>
          </p:cNvSpPr>
          <p:nvPr/>
        </p:nvSpPr>
        <p:spPr bwMode="auto">
          <a:xfrm>
            <a:off x="2209800" y="4114800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 b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pic>
        <p:nvPicPr>
          <p:cNvPr id="9220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3788" y="1219200"/>
            <a:ext cx="4416425" cy="398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54858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LEFT" val=" 35.625"/>
  <p:tag name="LTOP" val=" 85.62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LEFT" val=" 27.625"/>
  <p:tag name="LTOP" val=" 523.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LEFT" val=" 35.625"/>
  <p:tag name="LTOP" val=" 85.62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LEFT" val=" 27.625"/>
  <p:tag name="LTOP" val=" 523.5"/>
</p:tagLst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0000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20341</TotalTime>
  <Words>350</Words>
  <Application>Microsoft Office PowerPoint</Application>
  <PresentationFormat>On-screen Show (4:3)</PresentationFormat>
  <Paragraphs>52</Paragraphs>
  <Slides>5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Default Design</vt:lpstr>
      <vt:lpstr>1_Default Design</vt:lpstr>
      <vt:lpstr>2_Default Design</vt:lpstr>
      <vt:lpstr>Microsoft 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ERCOT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kcotner</dc:creator>
  <cp:lastModifiedBy>TDTMS_20160608</cp:lastModifiedBy>
  <cp:revision>991</cp:revision>
  <cp:lastPrinted>2002-09-24T18:27:58Z</cp:lastPrinted>
  <dcterms:created xsi:type="dcterms:W3CDTF">2002-07-29T21:45:07Z</dcterms:created>
  <dcterms:modified xsi:type="dcterms:W3CDTF">2016-09-07T20:55:22Z</dcterms:modified>
</cp:coreProperties>
</file>