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9"/>
  </p:notesMasterIdLst>
  <p:handoutMasterIdLst>
    <p:handoutMasterId r:id="rId10"/>
  </p:handoutMasterIdLst>
  <p:sldIdLst>
    <p:sldId id="367" r:id="rId4"/>
    <p:sldId id="375" r:id="rId5"/>
    <p:sldId id="376" r:id="rId6"/>
    <p:sldId id="368" r:id="rId7"/>
    <p:sldId id="369" r:id="rId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 varScale="1">
        <p:scale>
          <a:sx n="109" d="100"/>
          <a:sy n="109" d="100"/>
        </p:scale>
        <p:origin x="-90" y="-2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September 13, 2016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August 3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rd</a:t>
            </a:r>
            <a:r>
              <a:rPr lang="en-US" altLang="en-US" sz="2300" dirty="0" smtClean="0">
                <a:solidFill>
                  <a:srgbClr val="3D5F5D"/>
                </a:solidFill>
              </a:rPr>
              <a:t> </a:t>
            </a:r>
            <a:r>
              <a:rPr lang="en-US" altLang="en-US" sz="2300" dirty="0" smtClean="0">
                <a:solidFill>
                  <a:srgbClr val="3D5F5D"/>
                </a:solidFill>
              </a:rPr>
              <a:t>&amp; September 7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th</a:t>
            </a:r>
            <a:r>
              <a:rPr lang="en-US" altLang="en-US" sz="2300" dirty="0" smtClean="0">
                <a:solidFill>
                  <a:srgbClr val="3D5F5D"/>
                </a:solidFill>
              </a:rPr>
              <a:t> Meeting </a:t>
            </a:r>
            <a:r>
              <a:rPr lang="en-US" altLang="en-US" sz="2300" dirty="0" smtClean="0">
                <a:solidFill>
                  <a:srgbClr val="3D5F5D"/>
                </a:solidFill>
              </a:rPr>
              <a:t>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515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en-US" sz="1800" dirty="0" smtClean="0"/>
              <a:t>MarkeTrak Functionality Enhancements</a:t>
            </a:r>
          </a:p>
          <a:p>
            <a:pPr marL="1085850" lvl="1" indent="-342900"/>
            <a:r>
              <a:rPr lang="en-US" sz="1600" b="0" dirty="0" smtClean="0"/>
              <a:t>Ongoing</a:t>
            </a:r>
            <a:r>
              <a:rPr lang="en-US" sz="1600" b="0" dirty="0" smtClean="0"/>
              <a:t> </a:t>
            </a:r>
            <a:r>
              <a:rPr lang="en-US" sz="1600" b="0" dirty="0" smtClean="0"/>
              <a:t>discussions </a:t>
            </a:r>
            <a:r>
              <a:rPr lang="en-US" sz="1600" b="0" dirty="0" smtClean="0"/>
              <a:t>for functionality </a:t>
            </a:r>
            <a:r>
              <a:rPr lang="en-US" sz="1600" b="0" dirty="0" smtClean="0"/>
              <a:t>enhancements to be included in the next MarkeTrak </a:t>
            </a:r>
            <a:r>
              <a:rPr lang="en-US" sz="1600" b="0" dirty="0" smtClean="0"/>
              <a:t>release </a:t>
            </a:r>
            <a:r>
              <a:rPr lang="en-US" sz="1600" b="0" dirty="0" smtClean="0"/>
              <a:t>(TBD).</a:t>
            </a:r>
          </a:p>
          <a:p>
            <a:pPr marL="1085850" lvl="1" indent="-342900"/>
            <a:r>
              <a:rPr lang="en-US" sz="1600" b="0" dirty="0" smtClean="0"/>
              <a:t>MPs wishing to submit proposals for modifications/enhancements to MarkeTrak should use the TDTMS Issue Tracking Request </a:t>
            </a:r>
            <a:r>
              <a:rPr lang="en-US" sz="1600" b="0" dirty="0" smtClean="0"/>
              <a:t>Form.</a:t>
            </a:r>
          </a:p>
          <a:p>
            <a:pPr marL="1085850" lvl="1" indent="-342900"/>
            <a:r>
              <a:rPr lang="en-US" sz="1600" b="0" dirty="0" smtClean="0"/>
              <a:t>Reviewed </a:t>
            </a:r>
            <a:r>
              <a:rPr lang="en-US" sz="1600" b="0" dirty="0"/>
              <a:t>current list of enhancements and added comments to show train of thought and history of </a:t>
            </a:r>
            <a:r>
              <a:rPr lang="en-US" sz="1600" b="0" dirty="0" smtClean="0"/>
              <a:t>discussions.</a:t>
            </a:r>
          </a:p>
          <a:p>
            <a:pPr marL="1085850" lvl="1" indent="-342900"/>
            <a:r>
              <a:rPr lang="en-US" sz="1600" b="0" dirty="0" smtClean="0"/>
              <a:t>Document </a:t>
            </a:r>
            <a:r>
              <a:rPr lang="en-US" sz="1600" b="0" dirty="0"/>
              <a:t>will be converted to .</a:t>
            </a:r>
            <a:r>
              <a:rPr lang="en-US" sz="1600" b="0" dirty="0" err="1"/>
              <a:t>xls</a:t>
            </a:r>
            <a:r>
              <a:rPr lang="en-US" sz="1600" b="0" dirty="0"/>
              <a:t> and posted to the TDTMS home page</a:t>
            </a:r>
            <a:r>
              <a:rPr lang="en-US" sz="1600" b="0" dirty="0" smtClean="0"/>
              <a:t>.</a:t>
            </a:r>
            <a:endParaRPr lang="en-US" sz="1600" b="0" dirty="0" smtClean="0"/>
          </a:p>
          <a:p>
            <a:pPr marL="342900" indent="-342900">
              <a:buFont typeface="+mj-lt"/>
              <a:buAutoNum type="arabicPeriod"/>
            </a:pPr>
            <a:endParaRPr lang="en-US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MarkeTrak Upgrade Update</a:t>
            </a:r>
          </a:p>
          <a:p>
            <a:pPr marL="1085850" lvl="1" indent="-342900"/>
            <a:r>
              <a:rPr lang="en-US" sz="1600" b="0" dirty="0" smtClean="0"/>
              <a:t>Implementation efforts are underway </a:t>
            </a:r>
            <a:r>
              <a:rPr lang="en-US" sz="1600" b="0" dirty="0"/>
              <a:t>– ERCOT currently evaluating the best method to incorporate MarkeTrak into the CERT/Sandbox Environment (as part of SCR786</a:t>
            </a:r>
            <a:r>
              <a:rPr lang="en-US" sz="1600" b="0" dirty="0" smtClean="0"/>
              <a:t>).</a:t>
            </a:r>
            <a:endParaRPr lang="en-US" sz="1600" b="0" dirty="0" smtClean="0"/>
          </a:p>
          <a:p>
            <a:pPr marL="1085850" lvl="1" indent="-342900"/>
            <a:endParaRPr lang="en-US" sz="900" b="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US" sz="1800" dirty="0"/>
              <a:t>Inadvertent Gain Reporting Refinements</a:t>
            </a:r>
          </a:p>
          <a:p>
            <a:pPr marL="1200150" lvl="1" indent="-457200"/>
            <a:r>
              <a:rPr lang="en-US" sz="1600" b="0" dirty="0" smtClean="0"/>
              <a:t>TDTMS coordinated efforts with </a:t>
            </a:r>
            <a:r>
              <a:rPr lang="en-US" sz="1600" b="0" dirty="0"/>
              <a:t>ERCOT to </a:t>
            </a:r>
            <a:r>
              <a:rPr lang="en-US" sz="1600" b="0" dirty="0" smtClean="0"/>
              <a:t>redesign the look and feel of the </a:t>
            </a:r>
            <a:r>
              <a:rPr lang="en-US" sz="1600" b="0" dirty="0"/>
              <a:t>current RMS IAG reports.</a:t>
            </a:r>
          </a:p>
          <a:p>
            <a:pPr marL="1200150" lvl="1" indent="-457200"/>
            <a:r>
              <a:rPr lang="en-US" sz="1600" b="0" dirty="0" smtClean="0"/>
              <a:t>TDTMS reviewed the newest reporting format and reached consensus to recommend RMS adopt the new format.</a:t>
            </a: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sz="1800" dirty="0"/>
              <a:t>SCR786, Retail Market Test Environment</a:t>
            </a:r>
          </a:p>
          <a:p>
            <a:pPr marL="1200150" lvl="1" indent="-457200"/>
            <a:r>
              <a:rPr lang="en-US" sz="1600" b="0" dirty="0"/>
              <a:t>Project is on target for Go-Live date of 12/11/2016 (R6)!!!</a:t>
            </a:r>
          </a:p>
          <a:p>
            <a:pPr marL="1200150" lvl="1" indent="-457200"/>
            <a:r>
              <a:rPr lang="en-US" sz="1600" b="0" dirty="0"/>
              <a:t>TDTMS to begin development of ‘User Orientation’ documentation for Sandbox Testing &amp; will determine most appropriate place to store once complete</a:t>
            </a:r>
            <a:r>
              <a:rPr lang="en-US" sz="1600" b="0" dirty="0" smtClean="0"/>
              <a:t>.</a:t>
            </a:r>
            <a:endParaRPr lang="en-US" sz="900" b="0" dirty="0" smtClean="0"/>
          </a:p>
          <a:p>
            <a:pPr marL="457200" lvl="0" indent="-457200">
              <a:buFont typeface="+mj-lt"/>
              <a:buAutoNum type="arabicPeriod" startAt="4"/>
            </a:pPr>
            <a:endParaRPr lang="en-US" sz="1800" dirty="0" smtClean="0"/>
          </a:p>
          <a:p>
            <a:pPr marL="457200" lvl="0" indent="-457200">
              <a:buFont typeface="+mj-lt"/>
              <a:buAutoNum type="arabicPeriod" startAt="4"/>
            </a:pPr>
            <a:r>
              <a:rPr lang="en-US" sz="1800" dirty="0" smtClean="0"/>
              <a:t>MarkeTrak Subtype Analysis (Final Review)</a:t>
            </a:r>
          </a:p>
          <a:p>
            <a:pPr marL="1085850" lvl="1" indent="-342900"/>
            <a:r>
              <a:rPr lang="en-US" sz="1600" b="0" dirty="0" smtClean="0"/>
              <a:t>Performed </a:t>
            </a:r>
            <a:r>
              <a:rPr lang="en-US" sz="1600" b="0" dirty="0"/>
              <a:t>thorough review of MarkeTrak subtype statistics &amp; root cause analysis to identify areas to </a:t>
            </a:r>
            <a:r>
              <a:rPr lang="en-US" sz="1600" b="0" dirty="0" smtClean="0"/>
              <a:t>increase </a:t>
            </a:r>
            <a:r>
              <a:rPr lang="en-US" sz="1600" b="0" dirty="0"/>
              <a:t>workflow/process efficiencies. </a:t>
            </a:r>
            <a:endParaRPr lang="en-US" sz="1600" b="0" dirty="0" smtClean="0"/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1400" b="0" dirty="0" smtClean="0"/>
              <a:t>Items </a:t>
            </a:r>
            <a:r>
              <a:rPr lang="en-US" sz="1400" b="0" dirty="0" smtClean="0"/>
              <a:t>identified </a:t>
            </a:r>
            <a:r>
              <a:rPr lang="en-US" sz="1400" b="0" dirty="0"/>
              <a:t>to improve </a:t>
            </a:r>
            <a:r>
              <a:rPr lang="en-US" sz="1400" b="0" dirty="0" smtClean="0"/>
              <a:t>efficiency </a:t>
            </a:r>
            <a:r>
              <a:rPr lang="en-US" sz="1400" b="0" dirty="0" smtClean="0"/>
              <a:t>were </a:t>
            </a:r>
            <a:r>
              <a:rPr lang="en-US" sz="1400" b="0" dirty="0" smtClean="0"/>
              <a:t>added to </a:t>
            </a:r>
            <a:r>
              <a:rPr lang="en-US" sz="1400" b="0" dirty="0" smtClean="0"/>
              <a:t>“parking lot” list </a:t>
            </a:r>
            <a:r>
              <a:rPr lang="en-US" sz="1400" b="0" dirty="0" smtClean="0"/>
              <a:t>of MT functionality enhancements</a:t>
            </a:r>
            <a:r>
              <a:rPr lang="en-US" sz="1400" b="0" dirty="0" smtClean="0"/>
              <a:t>.</a:t>
            </a:r>
          </a:p>
          <a:p>
            <a:pPr marL="1485900" lvl="2" indent="-342900">
              <a:buFont typeface="Wingdings" panose="05000000000000000000" pitchFamily="2" charset="2"/>
              <a:buChar char="v"/>
            </a:pPr>
            <a:r>
              <a:rPr lang="en-US" sz="1400" b="0" dirty="0" smtClean="0"/>
              <a:t>Special </a:t>
            </a:r>
            <a:r>
              <a:rPr lang="en-US" sz="1400" b="0" dirty="0"/>
              <a:t>thanks to Tammy Stewart for her work pulling MT stats (it was not easy</a:t>
            </a:r>
            <a:r>
              <a:rPr lang="en-US" sz="1400" b="0" dirty="0" smtClean="0"/>
              <a:t>!)</a:t>
            </a:r>
          </a:p>
          <a:p>
            <a:pPr marL="1028700" lvl="1"/>
            <a:endParaRPr lang="en-US" sz="900" b="0" dirty="0"/>
          </a:p>
          <a:p>
            <a:pPr marL="1028700" lvl="1"/>
            <a:r>
              <a:rPr lang="en-US" sz="1600" b="0" dirty="0" smtClean="0"/>
              <a:t>TDTMS agreed it was prudent to perform an annual review of MT subtype performance.</a:t>
            </a:r>
          </a:p>
          <a:p>
            <a:pPr marL="1428750" lvl="2">
              <a:buFont typeface="Wingdings" panose="05000000000000000000" pitchFamily="2" charset="2"/>
              <a:buChar char="v"/>
            </a:pPr>
            <a:r>
              <a:rPr lang="en-US" sz="1400" b="0" dirty="0" smtClean="0"/>
              <a:t>Utilize Q4 2016 to map out the requirements and steps needed for the annual review. Review to include (but not limited to): specific subtypes to analyze, the desired data points, and timelines for initiation, review, and completion.</a:t>
            </a:r>
          </a:p>
          <a:p>
            <a:pPr marL="1085850" lvl="1" indent="-342900"/>
            <a:endParaRPr lang="en-US" sz="900" b="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August 3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rd</a:t>
            </a:r>
            <a:r>
              <a:rPr lang="en-US" altLang="en-US" sz="2300" dirty="0" smtClean="0">
                <a:solidFill>
                  <a:srgbClr val="3D5F5D"/>
                </a:solidFill>
              </a:rPr>
              <a:t> </a:t>
            </a:r>
            <a:r>
              <a:rPr lang="en-US" altLang="en-US" sz="2300" dirty="0" smtClean="0">
                <a:solidFill>
                  <a:srgbClr val="3D5F5D"/>
                </a:solidFill>
              </a:rPr>
              <a:t>&amp; September 7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th</a:t>
            </a:r>
            <a:r>
              <a:rPr lang="en-US" altLang="en-US" sz="2300" dirty="0" smtClean="0">
                <a:solidFill>
                  <a:srgbClr val="3D5F5D"/>
                </a:solidFill>
              </a:rPr>
              <a:t> Meeting </a:t>
            </a:r>
            <a:r>
              <a:rPr lang="en-US" altLang="en-US" sz="2300" dirty="0" smtClean="0">
                <a:solidFill>
                  <a:srgbClr val="3D5F5D"/>
                </a:solidFill>
              </a:rPr>
              <a:t>Summary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872425"/>
              </p:ext>
            </p:extLst>
          </p:nvPr>
        </p:nvGraphicFramePr>
        <p:xfrm>
          <a:off x="5715000" y="2514600"/>
          <a:ext cx="838200" cy="707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esentation" showAsIcon="1" r:id="rId3" imgW="914400" imgH="771480" progId="PowerPoint.Show.12">
                  <p:embed/>
                </p:oleObj>
              </mc:Choice>
              <mc:Fallback>
                <p:oleObj name="Presentation" showAsIcon="1" r:id="rId3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0" y="2514600"/>
                        <a:ext cx="838200" cy="707231"/>
                      </a:xfrm>
                      <a:prstGeom prst="rect">
                        <a:avLst/>
                      </a:prstGeom>
                      <a:ln w="127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0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476669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October 11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, 9:30am start time  (In-person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Remaining Meetings: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October 11; November 2; December 7</a:t>
            </a:r>
            <a:endParaRPr lang="en-US" altLang="en-US" sz="1400" b="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Outstanding TDTMS Agenda </a:t>
            </a:r>
            <a:r>
              <a:rPr lang="en-US" altLang="en-US" sz="1600" dirty="0" smtClean="0">
                <a:solidFill>
                  <a:srgbClr val="000000"/>
                </a:solidFill>
              </a:rPr>
              <a:t>Items</a:t>
            </a:r>
            <a:r>
              <a:rPr lang="en-US" altLang="en-US" sz="1600" dirty="0" smtClean="0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2016 Accomplishments </a:t>
            </a:r>
            <a:endParaRPr lang="en-US" altLang="en-US" sz="1400" b="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SCR786 Orientation Documentation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Annual MT Subtype Analysis “</a:t>
            </a:r>
            <a:r>
              <a:rPr lang="en-US" altLang="en-US" sz="1400" b="0" dirty="0" err="1" smtClean="0">
                <a:solidFill>
                  <a:srgbClr val="000000"/>
                </a:solidFill>
              </a:rPr>
              <a:t>Gameplan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”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On-going MarkeTrak Functionality Enhancements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IAG reporting tweaks</a:t>
            </a:r>
            <a:endParaRPr lang="en-US" alt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20700" y="25908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20341</TotalTime>
  <Words>350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Default Design</vt:lpstr>
      <vt:lpstr>1_Default Design</vt:lpstr>
      <vt:lpstr>2_Default Design</vt:lpstr>
      <vt:lpstr>Microsoft 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TDTMS_20160608</cp:lastModifiedBy>
  <cp:revision>991</cp:revision>
  <cp:lastPrinted>2002-09-24T18:27:58Z</cp:lastPrinted>
  <dcterms:created xsi:type="dcterms:W3CDTF">2002-07-29T21:45:07Z</dcterms:created>
  <dcterms:modified xsi:type="dcterms:W3CDTF">2016-09-07T20:55:22Z</dcterms:modified>
</cp:coreProperties>
</file>