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57" r:id="rId8"/>
    <p:sldId id="263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4660"/>
  </p:normalViewPr>
  <p:slideViewPr>
    <p:cSldViewPr showGuides="1">
      <p:cViewPr varScale="1">
        <p:scale>
          <a:sx n="111" d="100"/>
          <a:sy n="111" d="100"/>
        </p:scale>
        <p:origin x="1758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86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Dave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Pagliai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September </a:t>
            </a:r>
            <a:r>
              <a:rPr lang="en-US" b="1" dirty="0" smtClean="0">
                <a:solidFill>
                  <a:srgbClr val="000000"/>
                </a:solidFill>
              </a:rPr>
              <a:t>2016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Service Availability – </a:t>
            </a:r>
            <a:r>
              <a:rPr lang="en-US" sz="1600" b="1" kern="0" dirty="0" smtClean="0">
                <a:solidFill>
                  <a:srgbClr val="000000"/>
                </a:solidFill>
              </a:rPr>
              <a:t>August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Incidents 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August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08/14/16 </a:t>
            </a:r>
            <a:r>
              <a:rPr lang="en-US" sz="1600" dirty="0"/>
              <a:t>– Planned Maintenance </a:t>
            </a:r>
            <a:r>
              <a:rPr lang="en-US" sz="1600" dirty="0" smtClean="0"/>
              <a:t>(Site </a:t>
            </a:r>
            <a:r>
              <a:rPr lang="en-US" sz="1600" dirty="0"/>
              <a:t>Failover – Retail Processing, </a:t>
            </a:r>
            <a:r>
              <a:rPr lang="en-US" sz="1600" dirty="0" err="1" smtClean="0"/>
              <a:t>MarkeTrak</a:t>
            </a:r>
            <a:r>
              <a:rPr lang="en-US" sz="1600" dirty="0" smtClean="0"/>
              <a:t>, </a:t>
            </a:r>
            <a:r>
              <a:rPr lang="en-US" sz="1600" dirty="0" err="1" smtClean="0"/>
              <a:t>FindESIID</a:t>
            </a:r>
            <a:r>
              <a:rPr lang="en-US" sz="1600" dirty="0" smtClean="0"/>
              <a:t>, </a:t>
            </a:r>
            <a:r>
              <a:rPr lang="en-US" sz="1600" dirty="0" err="1" smtClean="0"/>
              <a:t>FindTransaction</a:t>
            </a:r>
            <a:r>
              <a:rPr lang="en-US" sz="1600" dirty="0" smtClean="0"/>
              <a:t>)</a:t>
            </a:r>
            <a:endParaRPr lang="en-US" sz="1600" dirty="0"/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kern="0" dirty="0" smtClean="0">
                <a:solidFill>
                  <a:srgbClr val="000000"/>
                </a:solidFill>
              </a:rPr>
              <a:t>08/16/16 – </a:t>
            </a:r>
            <a:r>
              <a:rPr lang="en-US" sz="1600" kern="0" dirty="0" err="1" smtClean="0">
                <a:solidFill>
                  <a:srgbClr val="000000"/>
                </a:solidFill>
              </a:rPr>
              <a:t>MarkeTrak</a:t>
            </a:r>
            <a:r>
              <a:rPr lang="en-US" sz="1600" kern="0" dirty="0" smtClean="0">
                <a:solidFill>
                  <a:srgbClr val="000000"/>
                </a:solidFill>
              </a:rPr>
              <a:t>, </a:t>
            </a:r>
            <a:r>
              <a:rPr lang="en-US" sz="1600" kern="0" dirty="0" err="1" smtClean="0">
                <a:solidFill>
                  <a:srgbClr val="000000"/>
                </a:solidFill>
              </a:rPr>
              <a:t>FindESIID</a:t>
            </a:r>
            <a:r>
              <a:rPr lang="en-US" sz="1600" kern="0" dirty="0" smtClean="0">
                <a:solidFill>
                  <a:srgbClr val="000000"/>
                </a:solidFill>
              </a:rPr>
              <a:t>, and </a:t>
            </a:r>
            <a:r>
              <a:rPr lang="en-US" sz="1600" kern="0" dirty="0" err="1" smtClean="0">
                <a:solidFill>
                  <a:srgbClr val="000000"/>
                </a:solidFill>
              </a:rPr>
              <a:t>FindTransaction</a:t>
            </a:r>
            <a:r>
              <a:rPr lang="en-US" sz="1600" kern="0" dirty="0" smtClean="0">
                <a:solidFill>
                  <a:srgbClr val="000000"/>
                </a:solidFill>
              </a:rPr>
              <a:t> issue</a:t>
            </a:r>
          </a:p>
          <a:p>
            <a:pPr lvl="2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400" kern="0" dirty="0" smtClean="0">
                <a:solidFill>
                  <a:srgbClr val="000000"/>
                </a:solidFill>
              </a:rPr>
              <a:t>From 10:15 AM to 11:40 AM </a:t>
            </a:r>
            <a:r>
              <a:rPr lang="en-US" sz="1400" kern="0" dirty="0" err="1" smtClean="0">
                <a:solidFill>
                  <a:srgbClr val="000000"/>
                </a:solidFill>
              </a:rPr>
              <a:t>MarkeTrak</a:t>
            </a:r>
            <a:r>
              <a:rPr lang="en-US" sz="1400" kern="0" dirty="0" smtClean="0">
                <a:solidFill>
                  <a:srgbClr val="000000"/>
                </a:solidFill>
              </a:rPr>
              <a:t>, </a:t>
            </a:r>
            <a:r>
              <a:rPr lang="en-US" sz="1400" kern="0" dirty="0" err="1" smtClean="0">
                <a:solidFill>
                  <a:srgbClr val="000000"/>
                </a:solidFill>
              </a:rPr>
              <a:t>FindESIID</a:t>
            </a:r>
            <a:r>
              <a:rPr lang="en-US" sz="1400" kern="0" dirty="0" smtClean="0">
                <a:solidFill>
                  <a:srgbClr val="000000"/>
                </a:solidFill>
              </a:rPr>
              <a:t>, and </a:t>
            </a:r>
            <a:r>
              <a:rPr lang="en-US" sz="1400" kern="0" dirty="0" err="1" smtClean="0">
                <a:solidFill>
                  <a:srgbClr val="000000"/>
                </a:solidFill>
              </a:rPr>
              <a:t>FindTransaction</a:t>
            </a:r>
            <a:r>
              <a:rPr lang="en-US" sz="1400" kern="0" dirty="0" smtClean="0">
                <a:solidFill>
                  <a:srgbClr val="000000"/>
                </a:solidFill>
              </a:rPr>
              <a:t> were degraded or unavailable</a:t>
            </a:r>
          </a:p>
          <a:p>
            <a:pPr lvl="2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400" kern="0" dirty="0" smtClean="0">
                <a:solidFill>
                  <a:srgbClr val="000000"/>
                </a:solidFill>
              </a:rPr>
              <a:t>Retail Transaction processing was not impacted</a:t>
            </a:r>
          </a:p>
          <a:p>
            <a:pPr lvl="2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400" kern="0" dirty="0" smtClean="0">
                <a:solidFill>
                  <a:srgbClr val="000000"/>
                </a:solidFill>
              </a:rPr>
              <a:t>Root cause was a server memory issue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sz="1600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04800" y="1447800"/>
            <a:ext cx="853440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58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www.w3.org/XML/1998/namespace"/>
    <ds:schemaRef ds:uri="http://purl.org/dc/dcmitype/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c34af464-7aa1-4edd-9be4-83dffc1cb92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</TotalTime>
  <Words>95</Words>
  <Application>Microsoft Office PowerPoint</Application>
  <PresentationFormat>On-screen Show (4:3)</PresentationFormat>
  <Paragraphs>24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Courier New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  <vt:lpstr>MarkeTrak Performance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Pagliai, Dave</cp:lastModifiedBy>
  <cp:revision>39</cp:revision>
  <cp:lastPrinted>2016-01-21T20:53:15Z</cp:lastPrinted>
  <dcterms:created xsi:type="dcterms:W3CDTF">2016-01-21T15:20:31Z</dcterms:created>
  <dcterms:modified xsi:type="dcterms:W3CDTF">2016-09-06T16:55:00Z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