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175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86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September </a:t>
            </a:r>
            <a:r>
              <a:rPr lang="en-US" b="1" dirty="0" smtClean="0">
                <a:solidFill>
                  <a:srgbClr val="000000"/>
                </a:solidFill>
              </a:rPr>
              <a:t>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August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August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08/14/16 </a:t>
            </a:r>
            <a:r>
              <a:rPr lang="en-US" sz="1600" dirty="0"/>
              <a:t>– Planned Maintenance </a:t>
            </a:r>
            <a:r>
              <a:rPr lang="en-US" sz="1600" dirty="0" smtClean="0"/>
              <a:t>(Site </a:t>
            </a:r>
            <a:r>
              <a:rPr lang="en-US" sz="1600" dirty="0"/>
              <a:t>Failover – Retail Processing, </a:t>
            </a:r>
            <a:r>
              <a:rPr lang="en-US" sz="1600" dirty="0" err="1" smtClean="0"/>
              <a:t>MarkeTrak</a:t>
            </a:r>
            <a:r>
              <a:rPr lang="en-US" sz="1600" dirty="0" smtClean="0"/>
              <a:t>, </a:t>
            </a:r>
            <a:r>
              <a:rPr lang="en-US" sz="1600" dirty="0" err="1" smtClean="0"/>
              <a:t>FindESIID</a:t>
            </a:r>
            <a:r>
              <a:rPr lang="en-US" sz="1600" dirty="0" smtClean="0"/>
              <a:t>, </a:t>
            </a:r>
            <a:r>
              <a:rPr lang="en-US" sz="1600" dirty="0" err="1" smtClean="0"/>
              <a:t>FindTransaction</a:t>
            </a:r>
            <a:r>
              <a:rPr lang="en-US" sz="1600" dirty="0" smtClean="0"/>
              <a:t>)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08/16/16 – </a:t>
            </a:r>
            <a:r>
              <a:rPr lang="en-US" sz="1600" kern="0" dirty="0" err="1" smtClean="0">
                <a:solidFill>
                  <a:srgbClr val="000000"/>
                </a:solidFill>
              </a:rPr>
              <a:t>MarkeTrak</a:t>
            </a:r>
            <a:r>
              <a:rPr lang="en-US" sz="1600" kern="0" dirty="0" smtClean="0">
                <a:solidFill>
                  <a:srgbClr val="000000"/>
                </a:solidFill>
              </a:rPr>
              <a:t>, </a:t>
            </a:r>
            <a:r>
              <a:rPr lang="en-US" sz="1600" kern="0" dirty="0" err="1" smtClean="0">
                <a:solidFill>
                  <a:srgbClr val="000000"/>
                </a:solidFill>
              </a:rPr>
              <a:t>FindESIID</a:t>
            </a:r>
            <a:r>
              <a:rPr lang="en-US" sz="1600" kern="0" dirty="0" smtClean="0">
                <a:solidFill>
                  <a:srgbClr val="000000"/>
                </a:solidFill>
              </a:rPr>
              <a:t>, and </a:t>
            </a:r>
            <a:r>
              <a:rPr lang="en-US" sz="1600" kern="0" dirty="0" err="1" smtClean="0">
                <a:solidFill>
                  <a:srgbClr val="000000"/>
                </a:solidFill>
              </a:rPr>
              <a:t>FindTransaction</a:t>
            </a:r>
            <a:r>
              <a:rPr lang="en-US" sz="1600" kern="0" dirty="0" smtClean="0">
                <a:solidFill>
                  <a:srgbClr val="000000"/>
                </a:solidFill>
              </a:rPr>
              <a:t> issue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From 10:15 AM to 11:40 AM </a:t>
            </a:r>
            <a:r>
              <a:rPr lang="en-US" sz="1400" kern="0" dirty="0" err="1" smtClean="0">
                <a:solidFill>
                  <a:srgbClr val="000000"/>
                </a:solidFill>
              </a:rPr>
              <a:t>MarkeTrak</a:t>
            </a:r>
            <a:r>
              <a:rPr lang="en-US" sz="1400" kern="0" dirty="0" smtClean="0">
                <a:solidFill>
                  <a:srgbClr val="000000"/>
                </a:solidFill>
              </a:rPr>
              <a:t>, </a:t>
            </a:r>
            <a:r>
              <a:rPr lang="en-US" sz="1400" kern="0" dirty="0" err="1" smtClean="0">
                <a:solidFill>
                  <a:srgbClr val="000000"/>
                </a:solidFill>
              </a:rPr>
              <a:t>FindESIID</a:t>
            </a:r>
            <a:r>
              <a:rPr lang="en-US" sz="1400" kern="0" dirty="0" smtClean="0">
                <a:solidFill>
                  <a:srgbClr val="000000"/>
                </a:solidFill>
              </a:rPr>
              <a:t>, and </a:t>
            </a:r>
            <a:r>
              <a:rPr lang="en-US" sz="1400" kern="0" dirty="0" err="1" smtClean="0">
                <a:solidFill>
                  <a:srgbClr val="000000"/>
                </a:solidFill>
              </a:rPr>
              <a:t>FindTransaction</a:t>
            </a:r>
            <a:r>
              <a:rPr lang="en-US" sz="1400" kern="0" dirty="0" smtClean="0">
                <a:solidFill>
                  <a:srgbClr val="000000"/>
                </a:solidFill>
              </a:rPr>
              <a:t> were degraded or unavailable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Retail Transaction processing was not impacted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Root cause was a server memory issue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4800" y="1447800"/>
            <a:ext cx="85344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58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</TotalTime>
  <Words>95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39</cp:revision>
  <cp:lastPrinted>2016-01-21T20:53:15Z</cp:lastPrinted>
  <dcterms:created xsi:type="dcterms:W3CDTF">2016-01-21T15:20:31Z</dcterms:created>
  <dcterms:modified xsi:type="dcterms:W3CDTF">2016-09-06T16:55:00Z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