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57" r:id="rId7"/>
    <p:sldId id="267" r:id="rId8"/>
    <p:sldId id="266" r:id="rId9"/>
    <p:sldId id="271" r:id="rId10"/>
    <p:sldId id="268" r:id="rId11"/>
    <p:sldId id="269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41" d="100"/>
          <a:sy n="141" d="100"/>
        </p:scale>
        <p:origin x="74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20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61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81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35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3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SCR786: Retail Market Test Environment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Project Update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September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TDTMS </a:t>
            </a:r>
            <a:r>
              <a:rPr lang="en-US" sz="2000" dirty="0"/>
              <a:t>submitted SCR786 mid-2015 in order to develop an environment in which Market Participants </a:t>
            </a:r>
            <a:r>
              <a:rPr lang="en-US" sz="2000" dirty="0" smtClean="0"/>
              <a:t>can test </a:t>
            </a:r>
            <a:r>
              <a:rPr lang="en-US" sz="2000" dirty="0"/>
              <a:t>their system changes prior </a:t>
            </a:r>
            <a:r>
              <a:rPr lang="en-US" sz="2000" dirty="0" smtClean="0"/>
              <a:t>to Go-Live.  The main objectives of the project are - </a:t>
            </a:r>
            <a:endParaRPr lang="en-US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Provide Retail Market Participants a sandbox environment that can be used for testing their system changes prior to Go-Live in order to reduce or eliminate the Market risk and cost of defects discovered in Production.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Augment the CERT environment in order to reduce Market testing duration and hours through increased environmental stability and reduction in ERCOT manual intervention.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Project Status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Project is on target for a Go-Live date of 12/11/2016 (R6).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Creation of ESIIDs in the environment –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ESIIDs are being added to the CERT/Sandbox Environment as they are being created in Production.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ERCOT began the process in July.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ESIID Counts – </a:t>
            </a:r>
          </a:p>
          <a:p>
            <a:pPr lvl="2">
              <a:lnSpc>
                <a:spcPct val="150000"/>
              </a:lnSpc>
            </a:pPr>
            <a:endParaRPr lang="en-US" sz="1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276600"/>
            <a:ext cx="5394845" cy="281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User Documentation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FR13</a:t>
            </a:r>
            <a:r>
              <a:rPr lang="en-US" sz="2000" b="1" dirty="0" smtClean="0"/>
              <a:t> of the SCR786 Market Requirements Document states that - Creation of user documentation for sandbox testing will be at the discretion of TDTMS.</a:t>
            </a:r>
          </a:p>
          <a:p>
            <a:pPr lvl="1">
              <a:lnSpc>
                <a:spcPct val="150000"/>
              </a:lnSpc>
            </a:pPr>
            <a:r>
              <a:rPr lang="en-US" sz="1600" b="1" dirty="0" smtClean="0"/>
              <a:t>Review Draft user documentation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21151" y="3048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Appendices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Appendix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r>
              <a:rPr lang="en-US" altLang="en-US" sz="2000" dirty="0"/>
              <a:t>The following items are in scope -</a:t>
            </a:r>
          </a:p>
          <a:p>
            <a:pPr lvl="1"/>
            <a:r>
              <a:rPr lang="en-US" altLang="en-US" sz="1800" dirty="0"/>
              <a:t>Improved overall testing capabilities for all retail business processes by increasing capacity of CERT</a:t>
            </a:r>
          </a:p>
          <a:p>
            <a:pPr lvl="1"/>
            <a:r>
              <a:rPr lang="en-US" altLang="en-US" sz="1800" dirty="0"/>
              <a:t>Improved transaction processing time through the reduction/elimination of manual intervention</a:t>
            </a:r>
          </a:p>
          <a:p>
            <a:pPr lvl="1"/>
            <a:r>
              <a:rPr lang="en-US" altLang="en-US" sz="1800" dirty="0"/>
              <a:t>Elimination of blackout structure</a:t>
            </a:r>
          </a:p>
          <a:p>
            <a:pPr lvl="1"/>
            <a:r>
              <a:rPr lang="en-US" altLang="en-US" sz="1800" dirty="0"/>
              <a:t>Elimination of SIM date</a:t>
            </a:r>
          </a:p>
          <a:p>
            <a:pPr lvl="1"/>
            <a:r>
              <a:rPr lang="en-US" altLang="en-US" sz="1800" dirty="0"/>
              <a:t>Purging data only on agreed upon schedule</a:t>
            </a:r>
          </a:p>
          <a:p>
            <a:pPr lvl="1"/>
            <a:r>
              <a:rPr lang="en-US" altLang="en-US" sz="1800" dirty="0"/>
              <a:t>Availability for sandbox testing during normal business </a:t>
            </a:r>
            <a:r>
              <a:rPr lang="en-US" altLang="en-US" sz="1800" dirty="0" smtClean="0"/>
              <a:t>hours – Monday through Friday, 8:00 am to 5:00 pm</a:t>
            </a:r>
            <a:endParaRPr lang="en-US" altLang="en-US" sz="1800" dirty="0"/>
          </a:p>
          <a:p>
            <a:pPr lvl="1"/>
            <a:r>
              <a:rPr lang="en-US" altLang="en-US" sz="1800" dirty="0"/>
              <a:t>Ability to Test the Following Functionalities:</a:t>
            </a:r>
          </a:p>
          <a:p>
            <a:pPr lvl="2"/>
            <a:r>
              <a:rPr lang="en-US" altLang="en-US" sz="1800" dirty="0"/>
              <a:t>Transaction and business processing of edi files </a:t>
            </a:r>
          </a:p>
          <a:p>
            <a:pPr lvl="2"/>
            <a:r>
              <a:rPr lang="en-US" altLang="en-US" sz="1800" dirty="0"/>
              <a:t>Transaction processing of non-edi files, such as CBCI and Demand Response</a:t>
            </a:r>
          </a:p>
          <a:p>
            <a:pPr lvl="2"/>
            <a:r>
              <a:rPr lang="en-US" altLang="en-US" sz="1800" dirty="0"/>
              <a:t>MarkeTrak GUI and API testing, including performance testing of API</a:t>
            </a:r>
          </a:p>
          <a:p>
            <a:pPr lvl="2"/>
            <a:r>
              <a:rPr lang="en-US" altLang="en-US" sz="1800" dirty="0"/>
              <a:t>Browser Compatibility</a:t>
            </a:r>
          </a:p>
          <a:p>
            <a:pPr lvl="1"/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Appendix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The following items are out of scope -</a:t>
            </a:r>
          </a:p>
          <a:p>
            <a:pPr lvl="1">
              <a:defRPr/>
            </a:pPr>
            <a:r>
              <a:rPr lang="en-US" altLang="en-US" sz="2400" dirty="0"/>
              <a:t>Brand new environment separate from the CERT environment</a:t>
            </a:r>
          </a:p>
          <a:p>
            <a:pPr lvl="1">
              <a:defRPr/>
            </a:pPr>
            <a:r>
              <a:rPr lang="en-US" altLang="en-US" sz="2400" dirty="0"/>
              <a:t>ERCOT simulating TDSP/CR transactions</a:t>
            </a:r>
          </a:p>
          <a:p>
            <a:pPr lvl="1">
              <a:defRPr/>
            </a:pPr>
            <a:r>
              <a:rPr lang="en-US" altLang="en-US" sz="2400" dirty="0"/>
              <a:t>Ability to handle Prod like volumes from all MPs at the same time</a:t>
            </a:r>
          </a:p>
          <a:p>
            <a:pPr lvl="1">
              <a:defRPr/>
            </a:pPr>
            <a:r>
              <a:rPr lang="en-US" altLang="en-US" sz="2400" dirty="0"/>
              <a:t>Turnaround times that match protocol specifications when large volumes are submitted</a:t>
            </a:r>
          </a:p>
          <a:p>
            <a:pPr marL="457200" lvl="1" indent="0">
              <a:buNone/>
            </a:pP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Appendix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/>
              <a:t>Assumptions</a:t>
            </a:r>
          </a:p>
          <a:p>
            <a:pPr lvl="1"/>
            <a:r>
              <a:rPr lang="en-US" altLang="en-US" sz="2000" dirty="0"/>
              <a:t>No more than 3 large MPs doing volume testing at the same time.</a:t>
            </a:r>
          </a:p>
          <a:p>
            <a:pPr lvl="1"/>
            <a:r>
              <a:rPr lang="en-US" altLang="en-US" sz="2000" dirty="0"/>
              <a:t>Processing times with large volumes may not meet ERCOT Protocols – i.e. Performance Measures Criteria.</a:t>
            </a:r>
          </a:p>
          <a:p>
            <a:pPr lvl="1"/>
            <a:r>
              <a:rPr lang="en-US" altLang="en-US" sz="2000" dirty="0"/>
              <a:t>Prod-like aggregation of .edi transactions, for example 1 file of 3,000 transactions, not 3,000 files with 1 transaction each.</a:t>
            </a:r>
          </a:p>
          <a:p>
            <a:pPr lvl="1"/>
            <a:r>
              <a:rPr lang="en-US" altLang="en-US" sz="2000" dirty="0"/>
              <a:t>Test Bed ESIIDs will be used only for Flight testing and not included in Sandbox testing.  </a:t>
            </a:r>
          </a:p>
          <a:p>
            <a:pPr lvl="1"/>
            <a:r>
              <a:rPr lang="en-US" altLang="en-US" sz="2000" dirty="0"/>
              <a:t>Routine code releases will be migrated to CERT environment at the same time as Prod.</a:t>
            </a:r>
          </a:p>
          <a:p>
            <a:pPr lvl="1"/>
            <a:r>
              <a:rPr lang="en-US" altLang="en-US" sz="2000" dirty="0"/>
              <a:t>Extensive code releases will be migrated to CERT before/after Prod migration.  ERCOT to provide 7 days notice prior to outage.</a:t>
            </a:r>
          </a:p>
          <a:p>
            <a:pPr lvl="1"/>
            <a:r>
              <a:rPr lang="en-US" altLang="en-US" sz="2000" dirty="0"/>
              <a:t>Only file level validations, not business validations, will be available for non-EDI files, such as Demand Response, ALRIS, and LSE.</a:t>
            </a:r>
          </a:p>
          <a:p>
            <a:pPr lvl="1"/>
            <a:r>
              <a:rPr lang="en-US" altLang="en-US" sz="2000" dirty="0"/>
              <a:t>Retail Operations support for environment available by request .</a:t>
            </a:r>
          </a:p>
          <a:p>
            <a:pPr>
              <a:defRPr/>
            </a:pPr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6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16355</TotalTime>
  <Words>491</Words>
  <Application>Microsoft Office PowerPoint</Application>
  <PresentationFormat>On-screen Show (4:3)</PresentationFormat>
  <Paragraphs>62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Background</vt:lpstr>
      <vt:lpstr>Project Status</vt:lpstr>
      <vt:lpstr>User Documentation</vt:lpstr>
      <vt:lpstr>PowerPoint Presentation</vt:lpstr>
      <vt:lpstr>Appendix</vt:lpstr>
      <vt:lpstr>Appendix</vt:lpstr>
      <vt:lpstr>Appendix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Meiners, Catherine</cp:lastModifiedBy>
  <cp:revision>110</cp:revision>
  <cp:lastPrinted>2016-05-16T13:49:29Z</cp:lastPrinted>
  <dcterms:created xsi:type="dcterms:W3CDTF">2016-01-21T15:20:31Z</dcterms:created>
  <dcterms:modified xsi:type="dcterms:W3CDTF">2016-09-02T14:37:29Z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