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258" r:id="rId8"/>
    <p:sldId id="257" r:id="rId9"/>
    <p:sldId id="266" r:id="rId10"/>
    <p:sldId id="265" r:id="rId11"/>
    <p:sldId id="261" r:id="rId12"/>
    <p:sldId id="268" r:id="rId13"/>
    <p:sldId id="263" r:id="rId14"/>
    <p:sldId id="267" r:id="rId15"/>
    <p:sldId id="264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P:\17_TransactionDisputes\Reports\IAG_Numbers_for_RMS\Inadvertant%20Stats\4_Inadvertent_Stats_Template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P:\17_TransactionDisputes\Reports\IAG_Numbers_for_RMS\Inadvertant%20Stats\4_Inadvertent_Stats_Template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P:\17_TransactionDisputes\Reports\IAG_Numbers_for_RMS\Inadvertant%20Stats\4_Inadvertent_Stats_Template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P:\17_TransactionDisputes\Reports\IAG_Numbers_for_RMS\Inadvertant%20Stats\4_Inadvertent_Stats_Template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P:\17_TransactionDisputes\Reports\IAG_Numbers_for_RMS\Inadvertant%20Stats\4_Inadvertent_Stats_Template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P:\17_TransactionDisputes\Reports\IAG_Numbers_for_RMS\Inadvertant%20Stats\4_Inadvertent_Stats_Template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P:\17_TransactionDisputes\Reports\IAG_Numbers_for_RMS\Inadvertant%20Stats\4_Inadvertent_Stats_Template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144653057469675"/>
          <c:y val="4.6116208049479815E-2"/>
          <c:w val="0.8479051783368261"/>
          <c:h val="0.763658514648285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'1_Mo_IAS_Charts'!$D$2</c:f>
              <c:strCache>
                <c:ptCount val="1"/>
                <c:pt idx="0">
                  <c:v>&lt;500 IAG</c:v>
                </c:pt>
              </c:strCache>
            </c:strRef>
          </c:tx>
          <c:spPr>
            <a:solidFill>
              <a:srgbClr val="98D1FF"/>
            </a:solidFill>
          </c:spPr>
          <c:invertIfNegative val="0"/>
          <c:cat>
            <c:strRef>
              <c:f>'1_Mo_IAS_Charts'!$B$3:$B$12</c:f>
              <c:strCache>
                <c:ptCount val="10"/>
                <c:pt idx="0">
                  <c:v>REP 73</c:v>
                </c:pt>
                <c:pt idx="1">
                  <c:v>REP 106</c:v>
                </c:pt>
                <c:pt idx="2">
                  <c:v>REP 61</c:v>
                </c:pt>
                <c:pt idx="3">
                  <c:v>REP 104</c:v>
                </c:pt>
                <c:pt idx="4">
                  <c:v>REP 37</c:v>
                </c:pt>
                <c:pt idx="5">
                  <c:v>REP 34</c:v>
                </c:pt>
                <c:pt idx="6">
                  <c:v>REP 65</c:v>
                </c:pt>
                <c:pt idx="7">
                  <c:v>REP 50</c:v>
                </c:pt>
                <c:pt idx="8">
                  <c:v>REP 77</c:v>
                </c:pt>
                <c:pt idx="9">
                  <c:v>REP 64</c:v>
                </c:pt>
              </c:strCache>
            </c:strRef>
          </c:cat>
          <c:val>
            <c:numRef>
              <c:f>'1_Mo_IAS_Charts'!$D$3:$D$12</c:f>
              <c:numCache>
                <c:formatCode>0.00%</c:formatCode>
                <c:ptCount val="10"/>
                <c:pt idx="0">
                  <c:v>1.06E-2</c:v>
                </c:pt>
                <c:pt idx="1">
                  <c:v>4.7999999999999996E-3</c:v>
                </c:pt>
                <c:pt idx="2">
                  <c:v>1.21E-2</c:v>
                </c:pt>
                <c:pt idx="3">
                  <c:v>0</c:v>
                </c:pt>
                <c:pt idx="4">
                  <c:v>7.6E-3</c:v>
                </c:pt>
                <c:pt idx="5">
                  <c:v>5.5999999999999999E-3</c:v>
                </c:pt>
                <c:pt idx="6">
                  <c:v>1.4200000000000001E-2</c:v>
                </c:pt>
                <c:pt idx="7">
                  <c:v>1.41E-2</c:v>
                </c:pt>
                <c:pt idx="8">
                  <c:v>1.43E-2</c:v>
                </c:pt>
                <c:pt idx="9">
                  <c:v>9.7999999999999997E-3</c:v>
                </c:pt>
              </c:numCache>
            </c:numRef>
          </c:val>
        </c:ser>
        <c:ser>
          <c:idx val="1"/>
          <c:order val="1"/>
          <c:tx>
            <c:strRef>
              <c:f>'1_Mo_IAS_Charts'!$E$2</c:f>
              <c:strCache>
                <c:ptCount val="1"/>
                <c:pt idx="0">
                  <c:v>&lt;500 IAL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'1_Mo_IAS_Charts'!$B$3:$B$12</c:f>
              <c:strCache>
                <c:ptCount val="10"/>
                <c:pt idx="0">
                  <c:v>REP 73</c:v>
                </c:pt>
                <c:pt idx="1">
                  <c:v>REP 106</c:v>
                </c:pt>
                <c:pt idx="2">
                  <c:v>REP 61</c:v>
                </c:pt>
                <c:pt idx="3">
                  <c:v>REP 104</c:v>
                </c:pt>
                <c:pt idx="4">
                  <c:v>REP 37</c:v>
                </c:pt>
                <c:pt idx="5">
                  <c:v>REP 34</c:v>
                </c:pt>
                <c:pt idx="6">
                  <c:v>REP 65</c:v>
                </c:pt>
                <c:pt idx="7">
                  <c:v>REP 50</c:v>
                </c:pt>
                <c:pt idx="8">
                  <c:v>REP 77</c:v>
                </c:pt>
                <c:pt idx="9">
                  <c:v>REP 64</c:v>
                </c:pt>
              </c:strCache>
            </c:strRef>
          </c:cat>
          <c:val>
            <c:numRef>
              <c:f>'1_Mo_IAS_Charts'!$E$3:$E$12</c:f>
              <c:numCache>
                <c:formatCode>0.00%</c:formatCode>
                <c:ptCount val="10"/>
                <c:pt idx="0">
                  <c:v>5.3E-3</c:v>
                </c:pt>
                <c:pt idx="1">
                  <c:v>9.5999999999999992E-3</c:v>
                </c:pt>
                <c:pt idx="2">
                  <c:v>6.1000000000000004E-3</c:v>
                </c:pt>
                <c:pt idx="3">
                  <c:v>2.4500000000000001E-2</c:v>
                </c:pt>
                <c:pt idx="4">
                  <c:v>2.5000000000000001E-3</c:v>
                </c:pt>
                <c:pt idx="5">
                  <c:v>5.5999999999999999E-3</c:v>
                </c:pt>
                <c:pt idx="6">
                  <c:v>9.4999999999999998E-3</c:v>
                </c:pt>
                <c:pt idx="7">
                  <c:v>0</c:v>
                </c:pt>
                <c:pt idx="8">
                  <c:v>0</c:v>
                </c:pt>
                <c:pt idx="9">
                  <c:v>1.3100000000000001E-2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9342088"/>
        <c:axId val="187173864"/>
      </c:barChart>
      <c:catAx>
        <c:axId val="99342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87173864"/>
        <c:crosses val="autoZero"/>
        <c:auto val="1"/>
        <c:lblAlgn val="ctr"/>
        <c:lblOffset val="100"/>
        <c:tickLblSkip val="1"/>
        <c:noMultiLvlLbl val="0"/>
      </c:catAx>
      <c:valAx>
        <c:axId val="18717386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9342088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1.1517047763987482E-3"/>
          <c:y val="0.36686996998303389"/>
          <c:w val="8.3486972060503761E-2"/>
          <c:h val="0.2312530270732733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614989665174657"/>
          <c:y val="4.5203849518810152E-2"/>
          <c:w val="0.84876289697084673"/>
          <c:h val="0.78471770467943847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'1_Mo_IAS_Charts'!$D$26</c:f>
              <c:strCache>
                <c:ptCount val="1"/>
                <c:pt idx="0">
                  <c:v>&lt;2500 IAG</c:v>
                </c:pt>
              </c:strCache>
            </c:strRef>
          </c:tx>
          <c:spPr>
            <a:solidFill>
              <a:srgbClr val="FAC090"/>
            </a:solidFill>
          </c:spPr>
          <c:invertIfNegative val="0"/>
          <c:cat>
            <c:strRef>
              <c:f>'1_Mo_IAS_Charts'!$B$27:$B$36</c:f>
              <c:strCache>
                <c:ptCount val="10"/>
                <c:pt idx="0">
                  <c:v>REP 36</c:v>
                </c:pt>
                <c:pt idx="1">
                  <c:v>REP 38</c:v>
                </c:pt>
                <c:pt idx="2">
                  <c:v>REP 42</c:v>
                </c:pt>
                <c:pt idx="3">
                  <c:v>REP 83</c:v>
                </c:pt>
                <c:pt idx="4">
                  <c:v>REP 29</c:v>
                </c:pt>
                <c:pt idx="5">
                  <c:v>REP 28</c:v>
                </c:pt>
                <c:pt idx="6">
                  <c:v>REP 32</c:v>
                </c:pt>
                <c:pt idx="7">
                  <c:v>REP 35</c:v>
                </c:pt>
                <c:pt idx="8">
                  <c:v>REP 63</c:v>
                </c:pt>
                <c:pt idx="9">
                  <c:v>REP 27</c:v>
                </c:pt>
              </c:strCache>
            </c:strRef>
          </c:cat>
          <c:val>
            <c:numRef>
              <c:f>'1_Mo_IAS_Charts'!$D$27:$D$36</c:f>
              <c:numCache>
                <c:formatCode>0.00%</c:formatCode>
                <c:ptCount val="10"/>
                <c:pt idx="0">
                  <c:v>9.1000000000000004E-3</c:v>
                </c:pt>
                <c:pt idx="1">
                  <c:v>6.0000000000000001E-3</c:v>
                </c:pt>
                <c:pt idx="2">
                  <c:v>8.0000000000000002E-3</c:v>
                </c:pt>
                <c:pt idx="3">
                  <c:v>0.01</c:v>
                </c:pt>
                <c:pt idx="4">
                  <c:v>8.6E-3</c:v>
                </c:pt>
                <c:pt idx="5">
                  <c:v>9.2999999999999992E-3</c:v>
                </c:pt>
                <c:pt idx="6">
                  <c:v>8.0000000000000002E-3</c:v>
                </c:pt>
                <c:pt idx="7">
                  <c:v>7.0000000000000001E-3</c:v>
                </c:pt>
                <c:pt idx="8">
                  <c:v>0.03</c:v>
                </c:pt>
                <c:pt idx="9">
                  <c:v>1.3299999999999999E-2</c:v>
                </c:pt>
              </c:numCache>
            </c:numRef>
          </c:val>
        </c:ser>
        <c:ser>
          <c:idx val="3"/>
          <c:order val="1"/>
          <c:tx>
            <c:strRef>
              <c:f>'1_Mo_IAS_Charts'!$E$26</c:f>
              <c:strCache>
                <c:ptCount val="1"/>
                <c:pt idx="0">
                  <c:v>&lt;2500 IAL</c:v>
                </c:pt>
              </c:strCache>
            </c:strRef>
          </c:tx>
          <c:spPr>
            <a:solidFill>
              <a:srgbClr val="E46C0A"/>
            </a:solidFill>
          </c:spPr>
          <c:invertIfNegative val="0"/>
          <c:cat>
            <c:strRef>
              <c:f>'1_Mo_IAS_Charts'!$B$27:$B$36</c:f>
              <c:strCache>
                <c:ptCount val="10"/>
                <c:pt idx="0">
                  <c:v>REP 36</c:v>
                </c:pt>
                <c:pt idx="1">
                  <c:v>REP 38</c:v>
                </c:pt>
                <c:pt idx="2">
                  <c:v>REP 42</c:v>
                </c:pt>
                <c:pt idx="3">
                  <c:v>REP 83</c:v>
                </c:pt>
                <c:pt idx="4">
                  <c:v>REP 29</c:v>
                </c:pt>
                <c:pt idx="5">
                  <c:v>REP 28</c:v>
                </c:pt>
                <c:pt idx="6">
                  <c:v>REP 32</c:v>
                </c:pt>
                <c:pt idx="7">
                  <c:v>REP 35</c:v>
                </c:pt>
                <c:pt idx="8">
                  <c:v>REP 63</c:v>
                </c:pt>
                <c:pt idx="9">
                  <c:v>REP 27</c:v>
                </c:pt>
              </c:strCache>
            </c:strRef>
          </c:cat>
          <c:val>
            <c:numRef>
              <c:f>'1_Mo_IAS_Charts'!$E$27:$E$36</c:f>
              <c:numCache>
                <c:formatCode>0.00%</c:formatCode>
                <c:ptCount val="10"/>
                <c:pt idx="0">
                  <c:v>2.5999999999999999E-3</c:v>
                </c:pt>
                <c:pt idx="1">
                  <c:v>1.3599999999999999E-2</c:v>
                </c:pt>
                <c:pt idx="2">
                  <c:v>5.0000000000000001E-3</c:v>
                </c:pt>
                <c:pt idx="3">
                  <c:v>1.66E-2</c:v>
                </c:pt>
                <c:pt idx="4">
                  <c:v>7.4000000000000003E-3</c:v>
                </c:pt>
                <c:pt idx="5">
                  <c:v>6.7999999999999996E-3</c:v>
                </c:pt>
                <c:pt idx="6">
                  <c:v>2.3999999999999998E-3</c:v>
                </c:pt>
                <c:pt idx="7">
                  <c:v>1.47E-2</c:v>
                </c:pt>
                <c:pt idx="8">
                  <c:v>1.9599999999999999E-2</c:v>
                </c:pt>
                <c:pt idx="9">
                  <c:v>2.4199999999999999E-2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524088"/>
        <c:axId val="188524472"/>
      </c:barChart>
      <c:catAx>
        <c:axId val="188524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88524472"/>
        <c:crosses val="autoZero"/>
        <c:auto val="1"/>
        <c:lblAlgn val="ctr"/>
        <c:lblOffset val="100"/>
        <c:tickLblSkip val="1"/>
        <c:noMultiLvlLbl val="0"/>
      </c:catAx>
      <c:valAx>
        <c:axId val="188524472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8524088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1.6025641025641025E-3"/>
          <c:y val="0.39701045710093164"/>
          <c:w val="8.6681558014448615E-2"/>
          <c:h val="0.18546585320648221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298948118889301"/>
          <c:y val="5.6501395083807207E-2"/>
          <c:w val="0.85250459245715848"/>
          <c:h val="0.77897229512977539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'1_Mo_IAS_Charts'!$D$50</c:f>
              <c:strCache>
                <c:ptCount val="1"/>
                <c:pt idx="0">
                  <c:v>&gt;2500 IAG</c:v>
                </c:pt>
              </c:strCache>
            </c:strRef>
          </c:tx>
          <c:spPr>
            <a:solidFill>
              <a:srgbClr val="B3A2C7"/>
            </a:solidFill>
          </c:spPr>
          <c:invertIfNegative val="0"/>
          <c:cat>
            <c:strRef>
              <c:f>'1_Mo_IAS_Charts'!$B$51:$B$60</c:f>
              <c:strCache>
                <c:ptCount val="10"/>
                <c:pt idx="0">
                  <c:v>REP 15</c:v>
                </c:pt>
                <c:pt idx="1">
                  <c:v>REP 17</c:v>
                </c:pt>
                <c:pt idx="2">
                  <c:v>REP 11</c:v>
                </c:pt>
                <c:pt idx="3">
                  <c:v>REP 111</c:v>
                </c:pt>
                <c:pt idx="4">
                  <c:v>REP 9</c:v>
                </c:pt>
                <c:pt idx="5">
                  <c:v>REP 12</c:v>
                </c:pt>
                <c:pt idx="6">
                  <c:v>REP 2</c:v>
                </c:pt>
                <c:pt idx="7">
                  <c:v>REP 6</c:v>
                </c:pt>
                <c:pt idx="8">
                  <c:v>REP 5</c:v>
                </c:pt>
                <c:pt idx="9">
                  <c:v>REP 4</c:v>
                </c:pt>
              </c:strCache>
            </c:strRef>
          </c:cat>
          <c:val>
            <c:numRef>
              <c:f>'1_Mo_IAS_Charts'!$D$51:$D$60</c:f>
              <c:numCache>
                <c:formatCode>0.00%</c:formatCode>
                <c:ptCount val="10"/>
                <c:pt idx="0">
                  <c:v>8.3000000000000001E-3</c:v>
                </c:pt>
                <c:pt idx="1">
                  <c:v>8.8999999999999999E-3</c:v>
                </c:pt>
                <c:pt idx="2">
                  <c:v>6.3E-3</c:v>
                </c:pt>
                <c:pt idx="3">
                  <c:v>8.6999999999999994E-3</c:v>
                </c:pt>
                <c:pt idx="4">
                  <c:v>6.7999999999999996E-3</c:v>
                </c:pt>
                <c:pt idx="5">
                  <c:v>2.75E-2</c:v>
                </c:pt>
                <c:pt idx="6">
                  <c:v>0.01</c:v>
                </c:pt>
                <c:pt idx="7">
                  <c:v>5.8999999999999999E-3</c:v>
                </c:pt>
                <c:pt idx="8">
                  <c:v>9.9000000000000008E-3</c:v>
                </c:pt>
                <c:pt idx="9">
                  <c:v>8.5000000000000006E-3</c:v>
                </c:pt>
              </c:numCache>
            </c:numRef>
          </c:val>
        </c:ser>
        <c:ser>
          <c:idx val="5"/>
          <c:order val="1"/>
          <c:tx>
            <c:strRef>
              <c:f>'1_Mo_IAS_Charts'!$E$50</c:f>
              <c:strCache>
                <c:ptCount val="1"/>
                <c:pt idx="0">
                  <c:v>&gt;2500 IAL</c:v>
                </c:pt>
              </c:strCache>
            </c:strRef>
          </c:tx>
          <c:spPr>
            <a:solidFill>
              <a:srgbClr val="604A7B"/>
            </a:solidFill>
          </c:spPr>
          <c:invertIfNegative val="0"/>
          <c:cat>
            <c:strRef>
              <c:f>'1_Mo_IAS_Charts'!$B$51:$B$60</c:f>
              <c:strCache>
                <c:ptCount val="10"/>
                <c:pt idx="0">
                  <c:v>REP 15</c:v>
                </c:pt>
                <c:pt idx="1">
                  <c:v>REP 17</c:v>
                </c:pt>
                <c:pt idx="2">
                  <c:v>REP 11</c:v>
                </c:pt>
                <c:pt idx="3">
                  <c:v>REP 111</c:v>
                </c:pt>
                <c:pt idx="4">
                  <c:v>REP 9</c:v>
                </c:pt>
                <c:pt idx="5">
                  <c:v>REP 12</c:v>
                </c:pt>
                <c:pt idx="6">
                  <c:v>REP 2</c:v>
                </c:pt>
                <c:pt idx="7">
                  <c:v>REP 6</c:v>
                </c:pt>
                <c:pt idx="8">
                  <c:v>REP 5</c:v>
                </c:pt>
                <c:pt idx="9">
                  <c:v>REP 4</c:v>
                </c:pt>
              </c:strCache>
            </c:strRef>
          </c:cat>
          <c:val>
            <c:numRef>
              <c:f>'1_Mo_IAS_Charts'!$E$51:$E$60</c:f>
              <c:numCache>
                <c:formatCode>0.00%</c:formatCode>
                <c:ptCount val="10"/>
                <c:pt idx="0">
                  <c:v>4.7999999999999996E-3</c:v>
                </c:pt>
                <c:pt idx="1">
                  <c:v>1.2999999999999999E-3</c:v>
                </c:pt>
                <c:pt idx="2">
                  <c:v>1.7600000000000001E-2</c:v>
                </c:pt>
                <c:pt idx="3">
                  <c:v>3.0000000000000001E-3</c:v>
                </c:pt>
                <c:pt idx="4">
                  <c:v>4.7000000000000002E-3</c:v>
                </c:pt>
                <c:pt idx="5">
                  <c:v>1.4E-2</c:v>
                </c:pt>
                <c:pt idx="6">
                  <c:v>1.18E-2</c:v>
                </c:pt>
                <c:pt idx="7">
                  <c:v>4.1000000000000003E-3</c:v>
                </c:pt>
                <c:pt idx="8">
                  <c:v>3.7000000000000002E-3</c:v>
                </c:pt>
                <c:pt idx="9">
                  <c:v>7.7000000000000002E-3</c:v>
                </c:pt>
              </c:numCache>
            </c:numRef>
          </c:val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5767472"/>
        <c:axId val="185767856"/>
      </c:barChart>
      <c:catAx>
        <c:axId val="185767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85767856"/>
        <c:crosses val="autoZero"/>
        <c:auto val="1"/>
        <c:lblAlgn val="ctr"/>
        <c:lblOffset val="100"/>
        <c:tickLblSkip val="1"/>
        <c:noMultiLvlLbl val="0"/>
      </c:catAx>
      <c:valAx>
        <c:axId val="18576785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5767472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3.208985158443642E-3"/>
          <c:y val="0.40797475825960544"/>
          <c:w val="8.3879109853875075E-2"/>
          <c:h val="0.18405008276735901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669136270438844"/>
          <c:y val="4.6116208049479815E-2"/>
          <c:w val="0.80266039502173814"/>
          <c:h val="0.763658514648285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'12_Mo_IAS_Charts'!$B$2</c:f>
              <c:strCache>
                <c:ptCount val="1"/>
                <c:pt idx="0">
                  <c:v>&lt;500 IAG Avg %</c:v>
                </c:pt>
              </c:strCache>
            </c:strRef>
          </c:tx>
          <c:spPr>
            <a:solidFill>
              <a:srgbClr val="98D1FF"/>
            </a:solidFill>
          </c:spPr>
          <c:invertIfNegative val="0"/>
          <c:cat>
            <c:strRef>
              <c:f>'12_Mo_IAS_Charts'!$A$3:$A$12</c:f>
              <c:strCache>
                <c:ptCount val="10"/>
                <c:pt idx="0">
                  <c:v>REP 61</c:v>
                </c:pt>
                <c:pt idx="1">
                  <c:v>REP 37</c:v>
                </c:pt>
                <c:pt idx="2">
                  <c:v>REP 70</c:v>
                </c:pt>
                <c:pt idx="3">
                  <c:v>REP 67</c:v>
                </c:pt>
                <c:pt idx="4">
                  <c:v>REP 44</c:v>
                </c:pt>
                <c:pt idx="5">
                  <c:v>REP 65</c:v>
                </c:pt>
                <c:pt idx="6">
                  <c:v>REP 49</c:v>
                </c:pt>
                <c:pt idx="7">
                  <c:v>REP 30</c:v>
                </c:pt>
                <c:pt idx="8">
                  <c:v>REP 57</c:v>
                </c:pt>
                <c:pt idx="9">
                  <c:v>REP 115</c:v>
                </c:pt>
              </c:strCache>
            </c:strRef>
          </c:cat>
          <c:val>
            <c:numRef>
              <c:f>'12_Mo_IAS_Charts'!$B$3:$B$12</c:f>
              <c:numCache>
                <c:formatCode>0.00%</c:formatCode>
                <c:ptCount val="10"/>
                <c:pt idx="0">
                  <c:v>4.725E-3</c:v>
                </c:pt>
                <c:pt idx="1">
                  <c:v>5.5409999999999999E-3</c:v>
                </c:pt>
                <c:pt idx="2">
                  <c:v>6.3749999999999996E-3</c:v>
                </c:pt>
                <c:pt idx="3">
                  <c:v>6.5830000000000003E-3</c:v>
                </c:pt>
                <c:pt idx="4">
                  <c:v>4.6160000000000003E-3</c:v>
                </c:pt>
                <c:pt idx="5">
                  <c:v>1.0958000000000001E-2</c:v>
                </c:pt>
                <c:pt idx="6">
                  <c:v>5.9659999999999999E-3</c:v>
                </c:pt>
                <c:pt idx="7">
                  <c:v>1.0533000000000001E-2</c:v>
                </c:pt>
                <c:pt idx="8">
                  <c:v>3.9958E-2</c:v>
                </c:pt>
                <c:pt idx="9">
                  <c:v>8.5000000000000006E-3</c:v>
                </c:pt>
              </c:numCache>
            </c:numRef>
          </c:val>
        </c:ser>
        <c:ser>
          <c:idx val="1"/>
          <c:order val="1"/>
          <c:tx>
            <c:strRef>
              <c:f>'12_Mo_IAS_Charts'!$C$2</c:f>
              <c:strCache>
                <c:ptCount val="1"/>
                <c:pt idx="0">
                  <c:v>&lt;500 IAL Avg %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1.6006478402453522E-3"/>
                  <c:y val="-0.12187383880385752"/>
                </c:manualLayout>
              </c:layout>
              <c:tx>
                <c:rich>
                  <a:bodyPr/>
                  <a:lstStyle/>
                  <a:p>
                    <a:fld id="{AAEC98CF-CE72-45B1-A057-2410B0E708D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0"/>
                  <c:y val="-9.6203013325696071E-2"/>
                </c:manualLayout>
              </c:layout>
              <c:tx>
                <c:rich>
                  <a:bodyPr/>
                  <a:lstStyle/>
                  <a:p>
                    <a:fld id="{24E17DCE-C63D-4F47-AC3F-112BA3EC977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0"/>
                  <c:y val="-0.16124686661358348"/>
                </c:manualLayout>
              </c:layout>
              <c:tx>
                <c:rich>
                  <a:bodyPr/>
                  <a:lstStyle/>
                  <a:p>
                    <a:fld id="{BC049601-316A-40CE-BD07-28E215388CC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1.2590494176896443E-3"/>
                  <c:y val="-9.138110072689512E-2"/>
                </c:manualLayout>
              </c:layout>
              <c:tx>
                <c:rich>
                  <a:bodyPr/>
                  <a:lstStyle/>
                  <a:p>
                    <a:fld id="{3B7D4A15-C7FA-430D-B8C6-8BA460B6769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4"/>
              <c:layout>
                <c:manualLayout>
                  <c:x val="0"/>
                  <c:y val="-0.18595299183107736"/>
                </c:manualLayout>
              </c:layout>
              <c:tx>
                <c:rich>
                  <a:bodyPr/>
                  <a:lstStyle/>
                  <a:p>
                    <a:fld id="{351AAA11-6810-478C-B754-0C8B1935606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5"/>
              <c:layout>
                <c:manualLayout>
                  <c:x val="-1.173789294761027E-16"/>
                  <c:y val="-0.15133844242855257"/>
                </c:manualLayout>
              </c:layout>
              <c:tx>
                <c:rich>
                  <a:bodyPr/>
                  <a:lstStyle/>
                  <a:p>
                    <a:fld id="{2BDAB632-33D0-4CEB-BBB5-838C9FD1183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6"/>
              <c:layout>
                <c:manualLayout>
                  <c:x val="0"/>
                  <c:y val="-0.12618623150862582"/>
                </c:manualLayout>
              </c:layout>
              <c:tx>
                <c:rich>
                  <a:bodyPr/>
                  <a:lstStyle/>
                  <a:p>
                    <a:fld id="{FD66D7DE-A3A5-4ED5-8905-7C9400116DB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7"/>
              <c:layout>
                <c:manualLayout>
                  <c:x val="-1.173789294761027E-16"/>
                  <c:y val="-7.2570095863917647E-2"/>
                </c:manualLayout>
              </c:layout>
              <c:tx>
                <c:rich>
                  <a:bodyPr/>
                  <a:lstStyle/>
                  <a:p>
                    <a:fld id="{11F3A5B7-707A-4E23-9FA9-566996962A5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8"/>
              <c:layout>
                <c:manualLayout>
                  <c:x val="-1.173789294761027E-16"/>
                  <c:y val="-0.11692405222153929"/>
                </c:manualLayout>
              </c:layout>
              <c:tx>
                <c:rich>
                  <a:bodyPr/>
                  <a:lstStyle/>
                  <a:p>
                    <a:fld id="{721C999F-EA8A-44A4-ACDB-8F035FD6FC7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9"/>
              <c:layout>
                <c:manualLayout>
                  <c:x val="-1.173789294761027E-16"/>
                  <c:y val="-0.19388630198260359"/>
                </c:manualLayout>
              </c:layout>
              <c:tx>
                <c:rich>
                  <a:bodyPr/>
                  <a:lstStyle/>
                  <a:p>
                    <a:fld id="{D9AE1843-21CD-49CE-B3E9-12F6448E5A0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'12_Mo_IAS_Charts'!$A$3:$A$12</c:f>
              <c:strCache>
                <c:ptCount val="10"/>
                <c:pt idx="0">
                  <c:v>REP 61</c:v>
                </c:pt>
                <c:pt idx="1">
                  <c:v>REP 37</c:v>
                </c:pt>
                <c:pt idx="2">
                  <c:v>REP 70</c:v>
                </c:pt>
                <c:pt idx="3">
                  <c:v>REP 67</c:v>
                </c:pt>
                <c:pt idx="4">
                  <c:v>REP 44</c:v>
                </c:pt>
                <c:pt idx="5">
                  <c:v>REP 65</c:v>
                </c:pt>
                <c:pt idx="6">
                  <c:v>REP 49</c:v>
                </c:pt>
                <c:pt idx="7">
                  <c:v>REP 30</c:v>
                </c:pt>
                <c:pt idx="8">
                  <c:v>REP 57</c:v>
                </c:pt>
                <c:pt idx="9">
                  <c:v>REP 115</c:v>
                </c:pt>
              </c:strCache>
            </c:strRef>
          </c:cat>
          <c:val>
            <c:numRef>
              <c:f>'12_Mo_IAS_Charts'!$C$3:$C$12</c:f>
              <c:numCache>
                <c:formatCode>0.00%</c:formatCode>
                <c:ptCount val="10"/>
                <c:pt idx="0">
                  <c:v>7.5249999999999996E-3</c:v>
                </c:pt>
                <c:pt idx="1">
                  <c:v>5.2579999999999997E-3</c:v>
                </c:pt>
                <c:pt idx="2">
                  <c:v>7.6410000000000002E-3</c:v>
                </c:pt>
                <c:pt idx="3">
                  <c:v>5.7660000000000003E-3</c:v>
                </c:pt>
                <c:pt idx="4">
                  <c:v>1.4675000000000001E-2</c:v>
                </c:pt>
                <c:pt idx="5">
                  <c:v>5.4330000000000003E-3</c:v>
                </c:pt>
                <c:pt idx="6">
                  <c:v>4.1000000000000003E-3</c:v>
                </c:pt>
                <c:pt idx="7">
                  <c:v>9.8299999999999993E-4</c:v>
                </c:pt>
                <c:pt idx="8">
                  <c:v>1.0833000000000001E-2</c:v>
                </c:pt>
                <c:pt idx="9">
                  <c:v>2.0875000000000001E-2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'12_Mo_IAS_Charts'!$J$3:$J$12</c15:f>
                <c15:dlblRangeCache>
                  <c:ptCount val="10"/>
                  <c:pt idx="0">
                    <c:v>7</c:v>
                  </c:pt>
                  <c:pt idx="1">
                    <c:v>5</c:v>
                  </c:pt>
                  <c:pt idx="2">
                    <c:v>7</c:v>
                  </c:pt>
                  <c:pt idx="3">
                    <c:v>7</c:v>
                  </c:pt>
                  <c:pt idx="4">
                    <c:v>8</c:v>
                  </c:pt>
                  <c:pt idx="5">
                    <c:v>9</c:v>
                  </c:pt>
                  <c:pt idx="6">
                    <c:v>4</c:v>
                  </c:pt>
                  <c:pt idx="7">
                    <c:v>7</c:v>
                  </c:pt>
                  <c:pt idx="8">
                    <c:v>8</c:v>
                  </c:pt>
                  <c:pt idx="9">
                    <c:v>7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742696"/>
        <c:axId val="188743080"/>
      </c:barChart>
      <c:catAx>
        <c:axId val="188742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88743080"/>
        <c:crosses val="autoZero"/>
        <c:auto val="1"/>
        <c:lblAlgn val="ctr"/>
        <c:lblOffset val="100"/>
        <c:tickLblSkip val="1"/>
        <c:noMultiLvlLbl val="0"/>
      </c:catAx>
      <c:valAx>
        <c:axId val="18874308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8742696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1.151754280167933E-3"/>
          <c:y val="0.37299536996077737"/>
          <c:w val="0.12287427419493789"/>
          <c:h val="0.210146568757557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411986489923787"/>
          <c:y val="4.6116384984587207E-2"/>
          <c:w val="0.80203049012433314"/>
          <c:h val="0.78471770467943847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'12_Mo_IAS_Charts'!$B$26</c:f>
              <c:strCache>
                <c:ptCount val="1"/>
                <c:pt idx="0">
                  <c:v>&lt;2500 IAG Avg %</c:v>
                </c:pt>
              </c:strCache>
            </c:strRef>
          </c:tx>
          <c:spPr>
            <a:solidFill>
              <a:srgbClr val="FAC090"/>
            </a:solidFill>
          </c:spPr>
          <c:invertIfNegative val="0"/>
          <c:cat>
            <c:strRef>
              <c:f>'12_Mo_IAS_Charts'!$A$27:$A$36</c:f>
              <c:strCache>
                <c:ptCount val="10"/>
                <c:pt idx="0">
                  <c:v>REP 112</c:v>
                </c:pt>
                <c:pt idx="1">
                  <c:v>REP 18</c:v>
                </c:pt>
                <c:pt idx="2">
                  <c:v>REP 28</c:v>
                </c:pt>
                <c:pt idx="3">
                  <c:v>REP 38</c:v>
                </c:pt>
                <c:pt idx="4">
                  <c:v>REP 23</c:v>
                </c:pt>
                <c:pt idx="5">
                  <c:v>REP 27</c:v>
                </c:pt>
                <c:pt idx="6">
                  <c:v>REP 16</c:v>
                </c:pt>
                <c:pt idx="7">
                  <c:v>REP 83</c:v>
                </c:pt>
                <c:pt idx="8">
                  <c:v>REP 35</c:v>
                </c:pt>
                <c:pt idx="9">
                  <c:v>REP 12</c:v>
                </c:pt>
              </c:strCache>
            </c:strRef>
          </c:cat>
          <c:val>
            <c:numRef>
              <c:f>'12_Mo_IAS_Charts'!$B$27:$B$36</c:f>
              <c:numCache>
                <c:formatCode>0.00%</c:formatCode>
                <c:ptCount val="10"/>
                <c:pt idx="0">
                  <c:v>2.3570000000000002E-3</c:v>
                </c:pt>
                <c:pt idx="1">
                  <c:v>1.8829999999999999E-3</c:v>
                </c:pt>
                <c:pt idx="2">
                  <c:v>7.4250000000000002E-3</c:v>
                </c:pt>
                <c:pt idx="3">
                  <c:v>7.6E-3</c:v>
                </c:pt>
                <c:pt idx="4">
                  <c:v>6.1250000000000002E-3</c:v>
                </c:pt>
                <c:pt idx="5">
                  <c:v>8.633E-3</c:v>
                </c:pt>
                <c:pt idx="6">
                  <c:v>7.4580000000000002E-3</c:v>
                </c:pt>
                <c:pt idx="7">
                  <c:v>2.1524999999999999E-2</c:v>
                </c:pt>
                <c:pt idx="8">
                  <c:v>9.0910000000000001E-3</c:v>
                </c:pt>
                <c:pt idx="9">
                  <c:v>8.2500000000000004E-3</c:v>
                </c:pt>
              </c:numCache>
            </c:numRef>
          </c:val>
        </c:ser>
        <c:ser>
          <c:idx val="3"/>
          <c:order val="1"/>
          <c:tx>
            <c:strRef>
              <c:f>'12_Mo_IAS_Charts'!$C$26</c:f>
              <c:strCache>
                <c:ptCount val="1"/>
                <c:pt idx="0">
                  <c:v>&lt;2500 IAL Avg %</c:v>
                </c:pt>
              </c:strCache>
            </c:strRef>
          </c:tx>
          <c:spPr>
            <a:solidFill>
              <a:srgbClr val="E46C0A"/>
            </a:solidFill>
          </c:spPr>
          <c:invertIfNegative val="0"/>
          <c:dLbls>
            <c:dLbl>
              <c:idx val="0"/>
              <c:layout>
                <c:manualLayout>
                  <c:x val="1.4603871704871813E-3"/>
                  <c:y val="-0.14445144356955386"/>
                </c:manualLayout>
              </c:layout>
              <c:tx>
                <c:rich>
                  <a:bodyPr/>
                  <a:lstStyle/>
                  <a:p>
                    <a:fld id="{F27F4FF1-1A61-4282-96FB-214E0B9E205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-5.3546911006045687E-17"/>
                  <c:y val="-0.1690836978710995"/>
                </c:manualLayout>
              </c:layout>
              <c:tx>
                <c:rich>
                  <a:bodyPr/>
                  <a:lstStyle/>
                  <a:p>
                    <a:fld id="{42ECC2EC-943F-420B-AF7A-BA1C0E76C83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0"/>
                  <c:y val="-0.10892505103528725"/>
                </c:manualLayout>
              </c:layout>
              <c:tx>
                <c:rich>
                  <a:bodyPr/>
                  <a:lstStyle/>
                  <a:p>
                    <a:fld id="{0E92E13F-227B-4468-B575-B025C06FCCF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-5.3546911006045687E-17"/>
                  <c:y val="-0.20671916010498692"/>
                </c:manualLayout>
              </c:layout>
              <c:tx>
                <c:rich>
                  <a:bodyPr/>
                  <a:lstStyle/>
                  <a:p>
                    <a:fld id="{6C475388-A425-4494-92DE-1BBB600036A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4"/>
              <c:layout>
                <c:manualLayout>
                  <c:x val="-2.9380002480046135E-17"/>
                  <c:y val="-0.12531198276276309"/>
                </c:manualLayout>
              </c:layout>
              <c:tx>
                <c:rich>
                  <a:bodyPr/>
                  <a:lstStyle/>
                  <a:p>
                    <a:fld id="{3DF77EA5-D089-4F8F-9C50-DF8E9AA732B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5"/>
              <c:layout>
                <c:manualLayout>
                  <c:x val="-5.876000496009227E-17"/>
                  <c:y val="-0.1374084948146557"/>
                </c:manualLayout>
              </c:layout>
              <c:tx>
                <c:rich>
                  <a:bodyPr/>
                  <a:lstStyle/>
                  <a:p>
                    <a:fld id="{9E142ABB-9B2F-4626-8DD3-43C70F0ACDC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6"/>
              <c:layout>
                <c:manualLayout>
                  <c:x val="0"/>
                  <c:y val="-7.7250182616669841E-2"/>
                </c:manualLayout>
              </c:layout>
              <c:tx>
                <c:rich>
                  <a:bodyPr/>
                  <a:lstStyle/>
                  <a:p>
                    <a:fld id="{B181F635-E8D1-46E3-9825-E49F15E5B78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7"/>
              <c:layout>
                <c:manualLayout>
                  <c:x val="-1.0709382201209137E-16"/>
                  <c:y val="-0.19213823272090988"/>
                </c:manualLayout>
              </c:layout>
              <c:tx>
                <c:rich>
                  <a:bodyPr/>
                  <a:lstStyle/>
                  <a:p>
                    <a:fld id="{B5098B4D-8BF7-47BC-A8EB-9AFE202151F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8"/>
              <c:layout>
                <c:manualLayout>
                  <c:x val="1.4212901911198341E-4"/>
                  <c:y val="-0.27349897929425493"/>
                </c:manualLayout>
              </c:layout>
              <c:tx>
                <c:rich>
                  <a:bodyPr/>
                  <a:lstStyle/>
                  <a:p>
                    <a:fld id="{30780A78-C337-4557-9FB5-2A37D28C1ED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9"/>
              <c:layout>
                <c:manualLayout>
                  <c:x val="-3.2051473703142764E-3"/>
                  <c:y val="-0.14460250801983085"/>
                </c:manualLayout>
              </c:layout>
              <c:tx>
                <c:rich>
                  <a:bodyPr/>
                  <a:lstStyle/>
                  <a:p>
                    <a:fld id="{ABA47A81-08F6-4F30-A072-B08E69ABF4A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'12_Mo_IAS_Charts'!$A$27:$A$36</c:f>
              <c:strCache>
                <c:ptCount val="10"/>
                <c:pt idx="0">
                  <c:v>REP 112</c:v>
                </c:pt>
                <c:pt idx="1">
                  <c:v>REP 18</c:v>
                </c:pt>
                <c:pt idx="2">
                  <c:v>REP 28</c:v>
                </c:pt>
                <c:pt idx="3">
                  <c:v>REP 38</c:v>
                </c:pt>
                <c:pt idx="4">
                  <c:v>REP 23</c:v>
                </c:pt>
                <c:pt idx="5">
                  <c:v>REP 27</c:v>
                </c:pt>
                <c:pt idx="6">
                  <c:v>REP 16</c:v>
                </c:pt>
                <c:pt idx="7">
                  <c:v>REP 83</c:v>
                </c:pt>
                <c:pt idx="8">
                  <c:v>REP 35</c:v>
                </c:pt>
                <c:pt idx="9">
                  <c:v>REP 12</c:v>
                </c:pt>
              </c:strCache>
            </c:strRef>
          </c:cat>
          <c:val>
            <c:numRef>
              <c:f>'12_Mo_IAS_Charts'!$C$27:$C$36</c:f>
              <c:numCache>
                <c:formatCode>0.00%</c:formatCode>
                <c:ptCount val="10"/>
                <c:pt idx="0">
                  <c:v>8.3850000000000001E-3</c:v>
                </c:pt>
                <c:pt idx="1">
                  <c:v>1.0233000000000001E-2</c:v>
                </c:pt>
                <c:pt idx="2">
                  <c:v>4.0080000000000003E-3</c:v>
                </c:pt>
                <c:pt idx="3">
                  <c:v>1.5233E-2</c:v>
                </c:pt>
                <c:pt idx="4">
                  <c:v>4.8910000000000004E-3</c:v>
                </c:pt>
                <c:pt idx="5">
                  <c:v>6.1580000000000003E-3</c:v>
                </c:pt>
                <c:pt idx="6">
                  <c:v>3.2499999999999999E-3</c:v>
                </c:pt>
                <c:pt idx="7">
                  <c:v>1.6691000000000001E-2</c:v>
                </c:pt>
                <c:pt idx="8">
                  <c:v>2.1340999999999999E-2</c:v>
                </c:pt>
                <c:pt idx="9">
                  <c:v>8.5500000000000003E-3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'12_Mo_IAS_Charts'!$J$27:$J$36</c15:f>
                <c15:dlblRangeCache>
                  <c:ptCount val="10"/>
                  <c:pt idx="0">
                    <c:v>3</c:v>
                  </c:pt>
                  <c:pt idx="1">
                    <c:v>3</c:v>
                  </c:pt>
                  <c:pt idx="2">
                    <c:v>8</c:v>
                  </c:pt>
                  <c:pt idx="3">
                    <c:v>11</c:v>
                  </c:pt>
                  <c:pt idx="4">
                    <c:v>7</c:v>
                  </c:pt>
                  <c:pt idx="5">
                    <c:v>11</c:v>
                  </c:pt>
                  <c:pt idx="6">
                    <c:v>8</c:v>
                  </c:pt>
                  <c:pt idx="7">
                    <c:v>11</c:v>
                  </c:pt>
                  <c:pt idx="8">
                    <c:v>10</c:v>
                  </c:pt>
                  <c:pt idx="9">
                    <c:v>8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5710088"/>
        <c:axId val="185710480"/>
      </c:barChart>
      <c:catAx>
        <c:axId val="185710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85710480"/>
        <c:crosses val="autoZero"/>
        <c:auto val="1"/>
        <c:lblAlgn val="ctr"/>
        <c:lblOffset val="100"/>
        <c:tickLblSkip val="1"/>
        <c:noMultiLvlLbl val="0"/>
      </c:catAx>
      <c:valAx>
        <c:axId val="18571048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5710088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1.6025641025641025E-3"/>
          <c:y val="0.36738057742782154"/>
          <c:w val="0.1202704729032635"/>
          <c:h val="0.22250277048702247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24151015151646"/>
          <c:y val="5.6501395083807207E-2"/>
          <c:w val="0.79993546361040768"/>
          <c:h val="0.77156488772236809"/>
        </c:manualLayout>
      </c:layout>
      <c:barChart>
        <c:barDir val="col"/>
        <c:grouping val="stacked"/>
        <c:varyColors val="0"/>
        <c:ser>
          <c:idx val="4"/>
          <c:order val="0"/>
          <c:tx>
            <c:strRef>
              <c:f>'12_Mo_IAS_Charts'!$B$50</c:f>
              <c:strCache>
                <c:ptCount val="1"/>
                <c:pt idx="0">
                  <c:v>&gt;2500 IAG Ave %</c:v>
                </c:pt>
              </c:strCache>
            </c:strRef>
          </c:tx>
          <c:spPr>
            <a:solidFill>
              <a:srgbClr val="B3A2C7"/>
            </a:solidFill>
          </c:spPr>
          <c:invertIfNegative val="0"/>
          <c:cat>
            <c:strRef>
              <c:f>'12_Mo_IAS_Charts'!$A$51:$A$60</c:f>
              <c:strCache>
                <c:ptCount val="10"/>
                <c:pt idx="0">
                  <c:v>REP 10</c:v>
                </c:pt>
                <c:pt idx="1">
                  <c:v>REP 15</c:v>
                </c:pt>
                <c:pt idx="2">
                  <c:v>REP 25</c:v>
                </c:pt>
                <c:pt idx="3">
                  <c:v>REP 111</c:v>
                </c:pt>
                <c:pt idx="4">
                  <c:v>REP 9</c:v>
                </c:pt>
                <c:pt idx="5">
                  <c:v>REP 11</c:v>
                </c:pt>
                <c:pt idx="6">
                  <c:v>REP 5</c:v>
                </c:pt>
                <c:pt idx="7">
                  <c:v>REP 6</c:v>
                </c:pt>
                <c:pt idx="8">
                  <c:v>REP 4</c:v>
                </c:pt>
                <c:pt idx="9">
                  <c:v>REP 2</c:v>
                </c:pt>
              </c:strCache>
            </c:strRef>
          </c:cat>
          <c:val>
            <c:numRef>
              <c:f>'12_Mo_IAS_Charts'!$B$51:$B$60</c:f>
              <c:numCache>
                <c:formatCode>0.00%</c:formatCode>
                <c:ptCount val="10"/>
                <c:pt idx="0">
                  <c:v>7.1659999999999996E-3</c:v>
                </c:pt>
                <c:pt idx="1">
                  <c:v>6.7660000000000003E-3</c:v>
                </c:pt>
                <c:pt idx="2">
                  <c:v>4.8659999999999997E-3</c:v>
                </c:pt>
                <c:pt idx="3">
                  <c:v>8.3809999999999996E-3</c:v>
                </c:pt>
                <c:pt idx="4">
                  <c:v>6.6410000000000002E-3</c:v>
                </c:pt>
                <c:pt idx="5">
                  <c:v>7.1159999999999999E-3</c:v>
                </c:pt>
                <c:pt idx="6">
                  <c:v>9.5999999999999992E-3</c:v>
                </c:pt>
                <c:pt idx="7">
                  <c:v>7.6249999999999998E-3</c:v>
                </c:pt>
                <c:pt idx="8">
                  <c:v>8.9409999999999993E-3</c:v>
                </c:pt>
                <c:pt idx="9">
                  <c:v>9.4079999999999997E-3</c:v>
                </c:pt>
              </c:numCache>
            </c:numRef>
          </c:val>
        </c:ser>
        <c:ser>
          <c:idx val="5"/>
          <c:order val="1"/>
          <c:tx>
            <c:strRef>
              <c:f>'12_Mo_IAS_Charts'!$C$50</c:f>
              <c:strCache>
                <c:ptCount val="1"/>
                <c:pt idx="0">
                  <c:v>&gt;2500 IAL Ave %</c:v>
                </c:pt>
              </c:strCache>
            </c:strRef>
          </c:tx>
          <c:spPr>
            <a:solidFill>
              <a:srgbClr val="604A7B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0.13333333333333341"/>
                </c:manualLayout>
              </c:layout>
              <c:tx>
                <c:rich>
                  <a:bodyPr/>
                  <a:lstStyle/>
                  <a:p>
                    <a:fld id="{A82A96D6-37BA-4C6E-A1DC-D2C51AED913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0"/>
                  <c:y val="-0.13333333333333333"/>
                </c:manualLayout>
              </c:layout>
              <c:tx>
                <c:rich>
                  <a:bodyPr/>
                  <a:lstStyle/>
                  <a:p>
                    <a:fld id="{2B3AB849-AC6D-4B86-A6CD-55229EEEBC82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-5.3488319613563206E-17"/>
                  <c:y val="-0.17777777777777778"/>
                </c:manualLayout>
              </c:layout>
              <c:tx>
                <c:rich>
                  <a:bodyPr/>
                  <a:lstStyle/>
                  <a:p>
                    <a:fld id="{6EB3B018-0C53-4AA4-8727-3D5356694AF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5.3488319613563206E-17"/>
                  <c:y val="-0.16296296296296298"/>
                </c:manualLayout>
              </c:layout>
              <c:tx>
                <c:rich>
                  <a:bodyPr/>
                  <a:lstStyle/>
                  <a:p>
                    <a:fld id="{DA0503BA-6E1A-4C9D-8D29-F1AA2428C22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4"/>
              <c:layout>
                <c:manualLayout>
                  <c:x val="-1.4587892049598833E-3"/>
                  <c:y val="-0.13333333333333341"/>
                </c:manualLayout>
              </c:layout>
              <c:tx>
                <c:rich>
                  <a:bodyPr/>
                  <a:lstStyle/>
                  <a:p>
                    <a:fld id="{5A73FFF2-6573-405C-A257-408BA0C9CE7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5"/>
              <c:layout>
                <c:manualLayout>
                  <c:x val="-1.0697663922712641E-16"/>
                  <c:y val="-0.34074074074074073"/>
                </c:manualLayout>
              </c:layout>
              <c:tx>
                <c:rich>
                  <a:bodyPr/>
                  <a:lstStyle/>
                  <a:p>
                    <a:fld id="{85650F22-1720-4CF2-859A-6C46F231238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6"/>
              <c:layout>
                <c:manualLayout>
                  <c:x val="0"/>
                  <c:y val="-0.14814814814814814"/>
                </c:manualLayout>
              </c:layout>
              <c:tx>
                <c:rich>
                  <a:bodyPr/>
                  <a:lstStyle/>
                  <a:p>
                    <a:fld id="{4B5A81BB-FADC-4BE4-AD54-7CE824FF393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7"/>
              <c:layout>
                <c:manualLayout>
                  <c:x val="1.0697663922712641E-16"/>
                  <c:y val="-0.13333333333333341"/>
                </c:manualLayout>
              </c:layout>
              <c:tx>
                <c:rich>
                  <a:bodyPr/>
                  <a:lstStyle/>
                  <a:p>
                    <a:fld id="{916D85FB-6A45-40CB-90CD-045BEFADA26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8"/>
              <c:layout>
                <c:manualLayout>
                  <c:x val="0"/>
                  <c:y val="-0.17892213473315835"/>
                </c:manualLayout>
              </c:layout>
              <c:tx>
                <c:rich>
                  <a:bodyPr/>
                  <a:lstStyle/>
                  <a:p>
                    <a:fld id="{02259A40-4FE3-4508-B494-EC578D8EE00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9"/>
              <c:layout>
                <c:manualLayout>
                  <c:x val="0"/>
                  <c:y val="-0.30799591717701963"/>
                </c:manualLayout>
              </c:layout>
              <c:tx>
                <c:rich>
                  <a:bodyPr/>
                  <a:lstStyle/>
                  <a:p>
                    <a:fld id="{FED2EB01-F5A8-427A-93B8-D7D46329D0F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'12_Mo_IAS_Charts'!$A$51:$A$60</c:f>
              <c:strCache>
                <c:ptCount val="10"/>
                <c:pt idx="0">
                  <c:v>REP 10</c:v>
                </c:pt>
                <c:pt idx="1">
                  <c:v>REP 15</c:v>
                </c:pt>
                <c:pt idx="2">
                  <c:v>REP 25</c:v>
                </c:pt>
                <c:pt idx="3">
                  <c:v>REP 111</c:v>
                </c:pt>
                <c:pt idx="4">
                  <c:v>REP 9</c:v>
                </c:pt>
                <c:pt idx="5">
                  <c:v>REP 11</c:v>
                </c:pt>
                <c:pt idx="6">
                  <c:v>REP 5</c:v>
                </c:pt>
                <c:pt idx="7">
                  <c:v>REP 6</c:v>
                </c:pt>
                <c:pt idx="8">
                  <c:v>REP 4</c:v>
                </c:pt>
                <c:pt idx="9">
                  <c:v>REP 2</c:v>
                </c:pt>
              </c:strCache>
            </c:strRef>
          </c:cat>
          <c:val>
            <c:numRef>
              <c:f>'12_Mo_IAS_Charts'!$C$51:$C$60</c:f>
              <c:numCache>
                <c:formatCode>0.00%</c:formatCode>
                <c:ptCount val="10"/>
                <c:pt idx="0">
                  <c:v>4.6080000000000001E-3</c:v>
                </c:pt>
                <c:pt idx="1">
                  <c:v>3.9750000000000002E-3</c:v>
                </c:pt>
                <c:pt idx="2">
                  <c:v>1.0182999999999999E-2</c:v>
                </c:pt>
                <c:pt idx="3">
                  <c:v>3.3540000000000002E-3</c:v>
                </c:pt>
                <c:pt idx="4">
                  <c:v>3.441E-3</c:v>
                </c:pt>
                <c:pt idx="5">
                  <c:v>2.4733000000000002E-2</c:v>
                </c:pt>
                <c:pt idx="6">
                  <c:v>7.0499999999999998E-3</c:v>
                </c:pt>
                <c:pt idx="7">
                  <c:v>4.2750000000000002E-3</c:v>
                </c:pt>
                <c:pt idx="8">
                  <c:v>8.5330000000000007E-3</c:v>
                </c:pt>
                <c:pt idx="9">
                  <c:v>2.1166000000000001E-2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'12_Mo_IAS_Charts'!$J$51:$J$60</c15:f>
                <c15:dlblRangeCache>
                  <c:ptCount val="10"/>
                  <c:pt idx="0">
                    <c:v>11</c:v>
                  </c:pt>
                  <c:pt idx="1">
                    <c:v>8</c:v>
                  </c:pt>
                  <c:pt idx="2">
                    <c:v>11</c:v>
                  </c:pt>
                  <c:pt idx="3">
                    <c:v>10</c:v>
                  </c:pt>
                  <c:pt idx="4">
                    <c:v>5</c:v>
                  </c:pt>
                  <c:pt idx="5">
                    <c:v>12</c:v>
                  </c:pt>
                  <c:pt idx="6">
                    <c:v>12</c:v>
                  </c:pt>
                  <c:pt idx="7">
                    <c:v>11</c:v>
                  </c:pt>
                  <c:pt idx="8">
                    <c:v>12</c:v>
                  </c:pt>
                  <c:pt idx="9">
                    <c:v>12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5711264"/>
        <c:axId val="185711656"/>
      </c:barChart>
      <c:catAx>
        <c:axId val="185711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85711656"/>
        <c:crosses val="autoZero"/>
        <c:auto val="1"/>
        <c:lblAlgn val="ctr"/>
        <c:lblOffset val="100"/>
        <c:tickLblSkip val="1"/>
        <c:noMultiLvlLbl val="0"/>
      </c:catAx>
      <c:valAx>
        <c:axId val="18571165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5711264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3.208985158443642E-3"/>
          <c:y val="0.40797475825960544"/>
          <c:w val="0.12476036543730606"/>
          <c:h val="0.18405008276735901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5045519076404985E-2"/>
          <c:y val="4.6772075940851747E-2"/>
          <c:w val="0.81253686654314616"/>
          <c:h val="0.7816567827504377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'12_Mo_REC_Chart'!$C$2</c:f>
              <c:strCache>
                <c:ptCount val="1"/>
                <c:pt idx="0">
                  <c:v>&lt; 250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'12_Mo_REC_Chart'!$A$3:$A$17</c:f>
              <c:strCache>
                <c:ptCount val="15"/>
                <c:pt idx="0">
                  <c:v>REP 92</c:v>
                </c:pt>
                <c:pt idx="1">
                  <c:v>REP 100</c:v>
                </c:pt>
                <c:pt idx="2">
                  <c:v>REP 118</c:v>
                </c:pt>
                <c:pt idx="3">
                  <c:v>REP 64</c:v>
                </c:pt>
                <c:pt idx="4">
                  <c:v>REP 77</c:v>
                </c:pt>
                <c:pt idx="5">
                  <c:v>REP 35</c:v>
                </c:pt>
                <c:pt idx="6">
                  <c:v>REP 8</c:v>
                </c:pt>
                <c:pt idx="7">
                  <c:v>REP 14</c:v>
                </c:pt>
                <c:pt idx="8">
                  <c:v>REP 10</c:v>
                </c:pt>
                <c:pt idx="9">
                  <c:v>REP 3</c:v>
                </c:pt>
                <c:pt idx="10">
                  <c:v>REP 4</c:v>
                </c:pt>
                <c:pt idx="11">
                  <c:v>REP 2</c:v>
                </c:pt>
                <c:pt idx="12">
                  <c:v>REP 5</c:v>
                </c:pt>
                <c:pt idx="13">
                  <c:v>REP 1</c:v>
                </c:pt>
                <c:pt idx="14">
                  <c:v>REP 11</c:v>
                </c:pt>
              </c:strCache>
            </c:strRef>
          </c:cat>
          <c:val>
            <c:numRef>
              <c:f>'12_Mo_REC_Chart'!$C$3:$C$17</c:f>
              <c:numCache>
                <c:formatCode>0.00%</c:formatCode>
                <c:ptCount val="15"/>
                <c:pt idx="0">
                  <c:v>3.5712000000000001E-2</c:v>
                </c:pt>
                <c:pt idx="1">
                  <c:v>2.7775000000000001E-2</c:v>
                </c:pt>
                <c:pt idx="2">
                  <c:v>1.7042000000000002E-2</c:v>
                </c:pt>
                <c:pt idx="3">
                  <c:v>1.4191E-2</c:v>
                </c:pt>
                <c:pt idx="4">
                  <c:v>1.1183E-2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strRef>
              <c:f>'12_Mo_REC_Chart'!$D$2</c:f>
              <c:strCache>
                <c:ptCount val="1"/>
                <c:pt idx="0">
                  <c:v>&lt; 1750</c:v>
                </c:pt>
              </c:strCache>
            </c:strRef>
          </c:tx>
          <c:spPr>
            <a:solidFill>
              <a:srgbClr val="F86C0A"/>
            </a:solidFill>
          </c:spPr>
          <c:invertIfNegative val="0"/>
          <c:cat>
            <c:strRef>
              <c:f>'12_Mo_REC_Chart'!$A$3:$A$17</c:f>
              <c:strCache>
                <c:ptCount val="15"/>
                <c:pt idx="0">
                  <c:v>REP 92</c:v>
                </c:pt>
                <c:pt idx="1">
                  <c:v>REP 100</c:v>
                </c:pt>
                <c:pt idx="2">
                  <c:v>REP 118</c:v>
                </c:pt>
                <c:pt idx="3">
                  <c:v>REP 64</c:v>
                </c:pt>
                <c:pt idx="4">
                  <c:v>REP 77</c:v>
                </c:pt>
                <c:pt idx="5">
                  <c:v>REP 35</c:v>
                </c:pt>
                <c:pt idx="6">
                  <c:v>REP 8</c:v>
                </c:pt>
                <c:pt idx="7">
                  <c:v>REP 14</c:v>
                </c:pt>
                <c:pt idx="8">
                  <c:v>REP 10</c:v>
                </c:pt>
                <c:pt idx="9">
                  <c:v>REP 3</c:v>
                </c:pt>
                <c:pt idx="10">
                  <c:v>REP 4</c:v>
                </c:pt>
                <c:pt idx="11">
                  <c:v>REP 2</c:v>
                </c:pt>
                <c:pt idx="12">
                  <c:v>REP 5</c:v>
                </c:pt>
                <c:pt idx="13">
                  <c:v>REP 1</c:v>
                </c:pt>
                <c:pt idx="14">
                  <c:v>REP 11</c:v>
                </c:pt>
              </c:strCache>
            </c:strRef>
          </c:cat>
          <c:val>
            <c:numRef>
              <c:f>'12_Mo_REC_Chart'!$D$3:$D$17</c:f>
              <c:numCache>
                <c:formatCode>0.00%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3.125E-2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ser>
          <c:idx val="2"/>
          <c:order val="2"/>
          <c:tx>
            <c:strRef>
              <c:f>'12_Mo_REC_Chart'!$E$2</c:f>
              <c:strCache>
                <c:ptCount val="1"/>
                <c:pt idx="0">
                  <c:v>&gt; 1750</c:v>
                </c:pt>
              </c:strCache>
            </c:strRef>
          </c:tx>
          <c:spPr>
            <a:solidFill>
              <a:srgbClr val="604A7B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-3.5398230088495575E-2"/>
                </c:manualLayout>
              </c:layout>
              <c:tx>
                <c:rich>
                  <a:bodyPr/>
                  <a:lstStyle/>
                  <a:p>
                    <a:fld id="{FEB2BE9D-3423-4358-B039-9DA47152F1B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0"/>
                  <c:y val="-6.2930186823992137E-2"/>
                </c:manualLayout>
              </c:layout>
              <c:tx>
                <c:rich>
                  <a:bodyPr/>
                  <a:lstStyle/>
                  <a:p>
                    <a:fld id="{A3FD2028-3552-4563-A53F-D5A465FF92B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0"/>
                  <c:y val="-1.966568338249754E-2"/>
                </c:manualLayout>
              </c:layout>
              <c:tx>
                <c:rich>
                  <a:bodyPr/>
                  <a:lstStyle/>
                  <a:p>
                    <a:fld id="{A19138A7-8BCB-4827-B89D-55CA80D96EF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-3.0085120595848572E-17"/>
                  <c:y val="-4.3264503441494594E-2"/>
                </c:manualLayout>
              </c:layout>
              <c:tx>
                <c:rich>
                  <a:bodyPr/>
                  <a:lstStyle/>
                  <a:p>
                    <a:fld id="{33A1EDCB-E543-4CE3-9C72-5802B1D2805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4"/>
              <c:layout>
                <c:manualLayout>
                  <c:x val="0"/>
                  <c:y val="-4.71976401179941E-2"/>
                </c:manualLayout>
              </c:layout>
              <c:tx>
                <c:rich>
                  <a:bodyPr/>
                  <a:lstStyle/>
                  <a:p>
                    <a:fld id="{AFD45732-6235-42BA-B5B3-D49B613E1DE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5"/>
              <c:layout>
                <c:manualLayout>
                  <c:x val="-6.0170241191697145E-17"/>
                  <c:y val="-0.13372664700098336"/>
                </c:manualLayout>
              </c:layout>
              <c:tx>
                <c:rich>
                  <a:bodyPr/>
                  <a:lstStyle/>
                  <a:p>
                    <a:fld id="{96EFE188-11B9-4DD7-BE75-8B2135214A8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6"/>
              <c:layout>
                <c:manualLayout>
                  <c:x val="-1.5432098765432664E-3"/>
                  <c:y val="-4.417855971128614E-2"/>
                </c:manualLayout>
              </c:layout>
              <c:tx>
                <c:rich>
                  <a:bodyPr/>
                  <a:lstStyle/>
                  <a:p>
                    <a:fld id="{F8B7D9F7-AA31-4E80-8270-025BF486AD4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7"/>
              <c:layout>
                <c:manualLayout>
                  <c:x val="-5.658370848008886E-17"/>
                  <c:y val="-0.1852183809055119"/>
                </c:manualLayout>
              </c:layout>
              <c:tx>
                <c:rich>
                  <a:bodyPr/>
                  <a:lstStyle/>
                  <a:p>
                    <a:fld id="{4209C0FE-7DE2-4169-9260-C36F6123FC7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8"/>
              <c:layout>
                <c:manualLayout>
                  <c:x val="0"/>
                  <c:y val="-0.31858407079646017"/>
                </c:manualLayout>
              </c:layout>
              <c:tx>
                <c:rich>
                  <a:bodyPr/>
                  <a:lstStyle/>
                  <a:p>
                    <a:fld id="{392B6235-63CE-4A20-9C86-14F0B98929E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9"/>
              <c:layout>
                <c:manualLayout>
                  <c:x val="0"/>
                  <c:y val="-0.11406096361848582"/>
                </c:manualLayout>
              </c:layout>
              <c:tx>
                <c:rich>
                  <a:bodyPr/>
                  <a:lstStyle/>
                  <a:p>
                    <a:fld id="{3CC51B93-0E4C-4FEC-B645-82405A44587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0"/>
              <c:layout>
                <c:manualLayout>
                  <c:x val="0"/>
                  <c:y val="-0.19665683382497542"/>
                </c:manualLayout>
              </c:layout>
              <c:tx>
                <c:rich>
                  <a:bodyPr/>
                  <a:lstStyle/>
                  <a:p>
                    <a:fld id="{B97C76C9-CDF8-42A3-A535-8BD8D1F9955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1"/>
              <c:layout>
                <c:manualLayout>
                  <c:x val="0"/>
                  <c:y val="-0.23598820058997058"/>
                </c:manualLayout>
              </c:layout>
              <c:tx>
                <c:rich>
                  <a:bodyPr/>
                  <a:lstStyle/>
                  <a:p>
                    <a:fld id="{AFB4C842-E0CF-4A5B-936B-9802A873999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2"/>
              <c:layout>
                <c:manualLayout>
                  <c:x val="-1.2034048238339429E-16"/>
                  <c:y val="-0.23992133726647"/>
                </c:manualLayout>
              </c:layout>
              <c:tx>
                <c:rich>
                  <a:bodyPr/>
                  <a:lstStyle/>
                  <a:p>
                    <a:fld id="{1C777339-2713-4140-8620-013B2B3710C4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3"/>
              <c:layout>
                <c:manualLayout>
                  <c:x val="-3.2820510700067953E-3"/>
                  <c:y val="-0.13372664700098327"/>
                </c:manualLayout>
              </c:layout>
              <c:tx>
                <c:rich>
                  <a:bodyPr/>
                  <a:lstStyle/>
                  <a:p>
                    <a:fld id="{152D1191-CE04-41A0-89F7-CE236F97431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4"/>
              <c:layout>
                <c:manualLayout>
                  <c:x val="0"/>
                  <c:y val="-0.38938053097345132"/>
                </c:manualLayout>
              </c:layout>
              <c:tx>
                <c:rich>
                  <a:bodyPr/>
                  <a:lstStyle/>
                  <a:p>
                    <a:fld id="{B09CA51B-5642-44AF-8032-6BE0E96F5CE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'12_Mo_REC_Chart'!$A$3:$A$17</c:f>
              <c:strCache>
                <c:ptCount val="15"/>
                <c:pt idx="0">
                  <c:v>REP 92</c:v>
                </c:pt>
                <c:pt idx="1">
                  <c:v>REP 100</c:v>
                </c:pt>
                <c:pt idx="2">
                  <c:v>REP 118</c:v>
                </c:pt>
                <c:pt idx="3">
                  <c:v>REP 64</c:v>
                </c:pt>
                <c:pt idx="4">
                  <c:v>REP 77</c:v>
                </c:pt>
                <c:pt idx="5">
                  <c:v>REP 35</c:v>
                </c:pt>
                <c:pt idx="6">
                  <c:v>REP 8</c:v>
                </c:pt>
                <c:pt idx="7">
                  <c:v>REP 14</c:v>
                </c:pt>
                <c:pt idx="8">
                  <c:v>REP 10</c:v>
                </c:pt>
                <c:pt idx="9">
                  <c:v>REP 3</c:v>
                </c:pt>
                <c:pt idx="10">
                  <c:v>REP 4</c:v>
                </c:pt>
                <c:pt idx="11">
                  <c:v>REP 2</c:v>
                </c:pt>
                <c:pt idx="12">
                  <c:v>REP 5</c:v>
                </c:pt>
                <c:pt idx="13">
                  <c:v>REP 1</c:v>
                </c:pt>
                <c:pt idx="14">
                  <c:v>REP 11</c:v>
                </c:pt>
              </c:strCache>
            </c:strRef>
          </c:cat>
          <c:val>
            <c:numRef>
              <c:f>'12_Mo_REC_Chart'!$E$3:$E$17</c:f>
              <c:numCache>
                <c:formatCode>0.00%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1.2341E-2</c:v>
                </c:pt>
                <c:pt idx="6">
                  <c:v>0</c:v>
                </c:pt>
                <c:pt idx="7">
                  <c:v>2.1575E-2</c:v>
                </c:pt>
                <c:pt idx="8">
                  <c:v>4.4749999999999998E-2</c:v>
                </c:pt>
                <c:pt idx="9">
                  <c:v>1.0024999999999999E-2</c:v>
                </c:pt>
                <c:pt idx="10">
                  <c:v>2.3525000000000001E-2</c:v>
                </c:pt>
                <c:pt idx="11">
                  <c:v>3.3033E-2</c:v>
                </c:pt>
                <c:pt idx="12">
                  <c:v>3.0499999999999999E-2</c:v>
                </c:pt>
                <c:pt idx="13">
                  <c:v>1.3424999999999999E-2</c:v>
                </c:pt>
                <c:pt idx="14">
                  <c:v>5.4566000000000003E-2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'12_Mo_REC_Chart'!$B$3:$B$17</c15:f>
                <c15:dlblRangeCache>
                  <c:ptCount val="15"/>
                  <c:pt idx="0">
                    <c:v>1</c:v>
                  </c:pt>
                  <c:pt idx="1">
                    <c:v>1</c:v>
                  </c:pt>
                  <c:pt idx="2">
                    <c:v>2</c:v>
                  </c:pt>
                  <c:pt idx="3">
                    <c:v>4</c:v>
                  </c:pt>
                  <c:pt idx="4">
                    <c:v>3</c:v>
                  </c:pt>
                  <c:pt idx="5">
                    <c:v>4</c:v>
                  </c:pt>
                  <c:pt idx="6">
                    <c:v>4</c:v>
                  </c:pt>
                  <c:pt idx="7">
                    <c:v>6</c:v>
                  </c:pt>
                  <c:pt idx="8">
                    <c:v>12</c:v>
                  </c:pt>
                  <c:pt idx="9">
                    <c:v>6</c:v>
                  </c:pt>
                  <c:pt idx="10">
                    <c:v>12</c:v>
                  </c:pt>
                  <c:pt idx="11">
                    <c:v>12</c:v>
                  </c:pt>
                  <c:pt idx="12">
                    <c:v>12</c:v>
                  </c:pt>
                  <c:pt idx="13">
                    <c:v>12</c:v>
                  </c:pt>
                  <c:pt idx="14">
                    <c:v>12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5712832"/>
        <c:axId val="185713224"/>
      </c:barChart>
      <c:catAx>
        <c:axId val="18571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185713224"/>
        <c:crosses val="autoZero"/>
        <c:auto val="1"/>
        <c:lblAlgn val="ctr"/>
        <c:lblOffset val="100"/>
        <c:tickLblSkip val="1"/>
        <c:noMultiLvlLbl val="0"/>
      </c:catAx>
      <c:valAx>
        <c:axId val="18571322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857128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0.88308</cdr:x>
      <cdr:y>0.28958</cdr:y>
    </cdr:from>
    <cdr:to>
      <cdr:x>1</cdr:x>
      <cdr:y>0.4052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34182" y="872987"/>
          <a:ext cx="904881" cy="3485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1"/>
            <a:t># of Switches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2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6460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09/13/2016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09/13/16</a:t>
            </a:r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June </a:t>
            </a:r>
            <a:r>
              <a:rPr lang="en-US" altLang="en-US" dirty="0"/>
              <a:t>2016 -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10 - June 2016 -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June </a:t>
            </a:r>
            <a:r>
              <a:rPr lang="en-US" altLang="en-US" sz="2400" dirty="0">
                <a:solidFill>
                  <a:schemeClr val="tx1"/>
                </a:solidFill>
              </a:rPr>
              <a:t>2016 -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134935" y="3116295"/>
            <a:ext cx="8458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latin typeface="Arial (Headings)"/>
                <a:cs typeface="Arial" charset="0"/>
              </a:rPr>
              <a:t>IAG/IAL </a:t>
            </a:r>
            <a:r>
              <a:rPr lang="en-US" altLang="en-US" b="1" dirty="0">
                <a:latin typeface="Arial (Headings)"/>
                <a:cs typeface="Arial" charset="0"/>
              </a:rPr>
              <a:t>% Less Than 1% of Enrollments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 (Headings)"/>
                <a:cs typeface="Arial" charset="0"/>
              </a:rPr>
              <a:t>Total </a:t>
            </a:r>
            <a:r>
              <a:rPr lang="en-US" altLang="en-US" b="1" dirty="0" smtClean="0">
                <a:latin typeface="Arial (Headings)"/>
                <a:cs typeface="Arial" charset="0"/>
              </a:rPr>
              <a:t>IAG+IAL Count:  1,416</a:t>
            </a:r>
            <a:endParaRPr lang="en-US" altLang="en-US" b="1" dirty="0">
              <a:latin typeface="Arial (Headings)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09/13/16</a:t>
            </a:r>
            <a:endParaRPr lang="en-US" sz="900" dirty="0"/>
          </a:p>
        </p:txBody>
      </p:sp>
      <p:sp>
        <p:nvSpPr>
          <p:cNvPr id="3" name="TextBox 2"/>
          <p:cNvSpPr txBox="1"/>
          <p:nvPr/>
        </p:nvSpPr>
        <p:spPr>
          <a:xfrm>
            <a:off x="2800350" y="4085668"/>
            <a:ext cx="3619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b="1" dirty="0">
                <a:latin typeface="Arial (Headings)"/>
                <a:cs typeface="Arial" charset="0"/>
              </a:rPr>
              <a:t>Retail Electric Provider </a:t>
            </a:r>
            <a:r>
              <a:rPr lang="en-US" altLang="en-US" b="1" dirty="0" smtClean="0">
                <a:latin typeface="Arial (Headings)"/>
                <a:cs typeface="Arial" charset="0"/>
              </a:rPr>
              <a:t>Counts</a:t>
            </a:r>
            <a:endParaRPr lang="en-US" altLang="en-US" b="1" dirty="0">
              <a:latin typeface="Arial (Headings)"/>
              <a:cs typeface="Arial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8584731"/>
              </p:ext>
            </p:extLst>
          </p:nvPr>
        </p:nvGraphicFramePr>
        <p:xfrm>
          <a:off x="1523998" y="4491285"/>
          <a:ext cx="5680075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Worksheet" r:id="rId4" imgW="4667216" imgH="1009673" progId="Excel.Sheet.12">
                  <p:embed/>
                </p:oleObj>
              </mc:Choice>
              <mc:Fallback>
                <p:oleObj name="Worksheet" r:id="rId4" imgW="4667216" imgH="100967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3998" y="4491285"/>
                        <a:ext cx="5680075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1135" y="2146923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 (Headings)"/>
                <a:cs typeface="Arial" charset="0"/>
              </a:rPr>
              <a:t>IAG/IAL % Greater Than 1% of Enrollments</a:t>
            </a:r>
            <a:br>
              <a:rPr lang="en-US" altLang="en-US" b="1" dirty="0">
                <a:latin typeface="Arial (Headings)"/>
                <a:cs typeface="Arial" charset="0"/>
              </a:rPr>
            </a:br>
            <a:r>
              <a:rPr lang="en-US" altLang="en-US" b="1" dirty="0">
                <a:latin typeface="Arial (Headings)"/>
                <a:cs typeface="Arial" charset="0"/>
              </a:rPr>
              <a:t>Total IAG+IAL Count:  </a:t>
            </a:r>
            <a:r>
              <a:rPr lang="en-US" altLang="en-US" b="1" dirty="0" smtClean="0">
                <a:latin typeface="Arial (Headings)"/>
                <a:cs typeface="Arial" charset="0"/>
              </a:rPr>
              <a:t>2,280 </a:t>
            </a:r>
            <a:endParaRPr lang="en-US" altLang="en-US" b="1" dirty="0">
              <a:latin typeface="Arial (Headings)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39835" y="1452335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Arial (Headings)"/>
                <a:cs typeface="Arial" charset="0"/>
              </a:rPr>
              <a:t>Total IAG+IAL % of Total Enrollments: </a:t>
            </a:r>
            <a:r>
              <a:rPr lang="en-US" altLang="en-US" b="1" dirty="0" smtClean="0">
                <a:latin typeface="Arial (Headings)"/>
                <a:cs typeface="Arial" charset="0"/>
              </a:rPr>
              <a:t>1.11%</a:t>
            </a:r>
            <a:endParaRPr lang="en-US" altLang="en-US" b="1" dirty="0">
              <a:latin typeface="Arial (Headings)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June </a:t>
            </a:r>
            <a:r>
              <a:rPr lang="en-US" altLang="en-US" sz="2000" dirty="0">
                <a:solidFill>
                  <a:schemeClr val="tx1"/>
                </a:solidFill>
              </a:rPr>
              <a:t>2016 -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09/13/16</a:t>
            </a:r>
          </a:p>
        </p:txBody>
      </p:sp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193935"/>
              </p:ext>
            </p:extLst>
          </p:nvPr>
        </p:nvGraphicFramePr>
        <p:xfrm>
          <a:off x="214312" y="785186"/>
          <a:ext cx="8696325" cy="1724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7248857"/>
              </p:ext>
            </p:extLst>
          </p:nvPr>
        </p:nvGraphicFramePr>
        <p:xfrm>
          <a:off x="180974" y="2581681"/>
          <a:ext cx="8696325" cy="171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519425"/>
              </p:ext>
            </p:extLst>
          </p:nvPr>
        </p:nvGraphicFramePr>
        <p:xfrm>
          <a:off x="180974" y="4432023"/>
          <a:ext cx="8696325" cy="171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June 2016 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</a:t>
            </a:r>
            <a:r>
              <a:rPr lang="en-US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</a:t>
            </a:r>
            <a:r>
              <a:rPr lang="en-US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en-US" sz="1800" dirty="0" smtClean="0">
                <a:solidFill>
                  <a:schemeClr val="tx1"/>
                </a:solidFill>
              </a:rPr>
              <a:t>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09/13/16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6958197"/>
              </p:ext>
            </p:extLst>
          </p:nvPr>
        </p:nvGraphicFramePr>
        <p:xfrm>
          <a:off x="209550" y="850369"/>
          <a:ext cx="8705850" cy="1695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069084"/>
              </p:ext>
            </p:extLst>
          </p:nvPr>
        </p:nvGraphicFramePr>
        <p:xfrm>
          <a:off x="223838" y="2571750"/>
          <a:ext cx="8696324" cy="171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7508057"/>
              </p:ext>
            </p:extLst>
          </p:nvPr>
        </p:nvGraphicFramePr>
        <p:xfrm>
          <a:off x="247649" y="4358720"/>
          <a:ext cx="8677275" cy="171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486400"/>
          </a:xfrm>
        </p:spPr>
        <p:txBody>
          <a:bodyPr/>
          <a:lstStyle/>
          <a:p>
            <a:r>
              <a:rPr lang="en-US" altLang="en-US" sz="1500" b="1" dirty="0" smtClean="0"/>
              <a:t>The page 3 </a:t>
            </a:r>
            <a:r>
              <a:rPr lang="en-US" altLang="en-US" sz="15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r>
              <a:rPr lang="en-US" altLang="en-US" sz="1500" b="1" dirty="0"/>
              <a:t>The </a:t>
            </a:r>
            <a:r>
              <a:rPr lang="en-US" altLang="en-US" sz="1500" b="1" dirty="0" smtClean="0"/>
              <a:t>page 4 charts show the top 10 </a:t>
            </a:r>
            <a:r>
              <a:rPr lang="en-US" altLang="en-US" sz="1500" b="1" dirty="0"/>
              <a:t>REPs whose IAG/IAL percentage of their total enrollments is above 1%. 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blue </a:t>
            </a:r>
            <a:r>
              <a:rPr lang="en-US" altLang="en-US" sz="1400" dirty="0" smtClean="0"/>
              <a:t>chart shows </a:t>
            </a:r>
            <a:r>
              <a:rPr lang="en-US" altLang="en-US" sz="1400" dirty="0"/>
              <a:t>enrollment totals of less than 500 for the month being </a:t>
            </a:r>
            <a:r>
              <a:rPr lang="en-US" altLang="en-US" sz="1400" dirty="0" smtClean="0"/>
              <a:t>reported</a:t>
            </a:r>
            <a:endParaRPr lang="en-US" altLang="en-US" sz="1400" dirty="0"/>
          </a:p>
          <a:p>
            <a:pPr lvl="1"/>
            <a:r>
              <a:rPr lang="en-US" altLang="en-US" sz="1400" dirty="0"/>
              <a:t>The orange </a:t>
            </a:r>
            <a:r>
              <a:rPr lang="en-US" altLang="en-US" sz="1400" dirty="0" smtClean="0"/>
              <a:t>chart shows </a:t>
            </a:r>
            <a:r>
              <a:rPr lang="en-US" altLang="en-US" sz="1400" dirty="0"/>
              <a:t>enrollment totals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/>
              <a:t>The purple </a:t>
            </a:r>
            <a:r>
              <a:rPr lang="en-US" altLang="en-US" sz="1400" dirty="0" smtClean="0"/>
              <a:t>charts </a:t>
            </a:r>
            <a:r>
              <a:rPr lang="en-US" altLang="en-US" sz="1400" dirty="0"/>
              <a:t>show enrollment totals of over 2500 for the month being </a:t>
            </a:r>
            <a:r>
              <a:rPr lang="en-US" altLang="en-US" sz="1400" dirty="0" smtClean="0"/>
              <a:t>reported</a:t>
            </a:r>
            <a:endParaRPr lang="en-US" altLang="en-US" sz="1400" dirty="0"/>
          </a:p>
          <a:p>
            <a:pPr lvl="1"/>
            <a:r>
              <a:rPr lang="en-US" altLang="en-US" sz="1400" dirty="0" smtClean="0"/>
              <a:t>REPs with the lowest AG/IAL </a:t>
            </a:r>
            <a:r>
              <a:rPr lang="en-US" altLang="en-US" sz="1400" dirty="0"/>
              <a:t>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r>
              <a:rPr lang="en-US" altLang="en-US" sz="1500" b="1" dirty="0" smtClean="0"/>
              <a:t>The page 5 charts show the top 10 REPs whose 12 month average IAG/IAL percentage of their total enrollments is above 1%.</a:t>
            </a:r>
            <a:endParaRPr lang="en-US" altLang="en-US" sz="15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09/13/16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June </a:t>
            </a:r>
            <a:r>
              <a:rPr lang="en-US" altLang="en-US" sz="1800" dirty="0">
                <a:solidFill>
                  <a:schemeClr val="tx1"/>
                </a:solidFill>
              </a:rPr>
              <a:t>2016 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</a:t>
            </a:r>
            <a:r>
              <a:rPr lang="en-US" altLang="en-US" sz="1800" dirty="0" smtClean="0">
                <a:solidFill>
                  <a:schemeClr val="tx1"/>
                </a:solidFill>
              </a:rPr>
              <a:t>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09/13/16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8207464"/>
              </p:ext>
            </p:extLst>
          </p:nvPr>
        </p:nvGraphicFramePr>
        <p:xfrm>
          <a:off x="533400" y="10668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3048000"/>
          </a:xfrm>
        </p:spPr>
        <p:txBody>
          <a:bodyPr/>
          <a:lstStyle/>
          <a:p>
            <a:r>
              <a:rPr lang="en-US" altLang="en-US" sz="1800" b="1" dirty="0"/>
              <a:t>The page </a:t>
            </a:r>
            <a:r>
              <a:rPr lang="en-US" altLang="en-US" sz="1800" b="1" dirty="0" smtClean="0"/>
              <a:t>7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09/13/16</a:t>
            </a:r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09/13/16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681617"/>
              </p:ext>
            </p:extLst>
          </p:nvPr>
        </p:nvGraphicFramePr>
        <p:xfrm>
          <a:off x="304800" y="1219200"/>
          <a:ext cx="8489950" cy="339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Worksheet" r:id="rId4" imgW="7286608" imgH="3981414" progId="Excel.Sheet.12">
                  <p:embed/>
                </p:oleObj>
              </mc:Choice>
              <mc:Fallback>
                <p:oleObj name="Worksheet" r:id="rId4" imgW="7286608" imgH="398141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1219200"/>
                        <a:ext cx="8489950" cy="339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4781</TotalTime>
  <Words>646</Words>
  <Application>Microsoft Office PowerPoint</Application>
  <PresentationFormat>On-screen Show (4:3)</PresentationFormat>
  <Paragraphs>132</Paragraphs>
  <Slides>10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(Headings)</vt:lpstr>
      <vt:lpstr>Calibri</vt:lpstr>
      <vt:lpstr>1_Custom Design</vt:lpstr>
      <vt:lpstr>Office Theme</vt:lpstr>
      <vt:lpstr>Custom Design</vt:lpstr>
      <vt:lpstr>Worksheet</vt:lpstr>
      <vt:lpstr>PowerPoint Presentation</vt:lpstr>
      <vt:lpstr>PowerPoint Presentation</vt:lpstr>
      <vt:lpstr>     June 2016 - IAG/IAL Statistics</vt:lpstr>
      <vt:lpstr>Top 10 - June 2016 - IAG/IAL % Greater Than 1% of Enrollments </vt:lpstr>
      <vt:lpstr>Top 10 - 12 Month Average IAG/IAL % Greater Than 1% of Enrollments thru June 2016 With number of months Greater Than 1% </vt:lpstr>
      <vt:lpstr>Explanation of IAG/IAL Slides Data</vt:lpstr>
      <vt:lpstr>Top - 12 Month Average Rescission % Greater Than 1% of Switches thru June 2016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118</cp:revision>
  <cp:lastPrinted>2016-01-21T20:53:15Z</cp:lastPrinted>
  <dcterms:created xsi:type="dcterms:W3CDTF">2016-01-21T15:20:31Z</dcterms:created>
  <dcterms:modified xsi:type="dcterms:W3CDTF">2016-08-31T16:50:31Z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