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8" r:id="rId2"/>
    <p:sldId id="263" r:id="rId3"/>
    <p:sldId id="264" r:id="rId4"/>
    <p:sldId id="268" r:id="rId5"/>
    <p:sldId id="269" r:id="rId6"/>
    <p:sldId id="27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87" autoAdjust="0"/>
  </p:normalViewPr>
  <p:slideViewPr>
    <p:cSldViewPr snapToGrid="0">
      <p:cViewPr varScale="1">
        <p:scale>
          <a:sx n="70" d="100"/>
          <a:sy n="70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50FE9-E489-4B9B-9DFF-A2F020F4567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EBF40-29AD-49DE-ABFA-AE017831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4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27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25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6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29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3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3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64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23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9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lists/91620/SARA_PreliminaryWinter2016_2017.pdf" TargetMode="External"/><Relationship Id="rId2" Type="http://schemas.openxmlformats.org/officeDocument/2006/relationships/hyperlink" Target="http://www.ercot.com/content/wcm/lists/91620/SARA_FinalFall2016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88157/MIRTM_Update_Presentation_to_SAWG___August__16__final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88157/ERCOT_Generator_IA_to_Commercial_Durations.xls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88157/ERCOT_CDRProposal_8_15_2016.ppt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rcot.com/mktrules/issues/nprr/751-775/759/inde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SAWG Update to WMS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7</a:t>
            </a:r>
            <a:r>
              <a:rPr lang="en-US" baseline="30000" dirty="0"/>
              <a:t>th</a:t>
            </a:r>
            <a:r>
              <a:rPr lang="en-US" dirty="0"/>
              <a:t>, 2016</a:t>
            </a:r>
          </a:p>
          <a:p>
            <a:endParaRPr lang="en-US" dirty="0"/>
          </a:p>
          <a:p>
            <a:r>
              <a:rPr lang="en-US" dirty="0"/>
              <a:t>Brandon Whittle</a:t>
            </a:r>
          </a:p>
        </p:txBody>
      </p:sp>
    </p:spTree>
    <p:extLst>
      <p:ext uri="{BB962C8B-B14F-4D97-AF65-F5344CB8AC3E}">
        <p14:creationId xmlns:p14="http://schemas.microsoft.com/office/powerpoint/2010/main" val="383654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Releases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2887"/>
          </a:xfrm>
        </p:spPr>
        <p:txBody>
          <a:bodyPr>
            <a:normAutofit fontScale="25000" lnSpcReduction="20000"/>
          </a:bodyPr>
          <a:lstStyle/>
          <a:p>
            <a:r>
              <a:rPr lang="en-US" sz="11600" dirty="0"/>
              <a:t>SARA Released</a:t>
            </a:r>
          </a:p>
          <a:p>
            <a:pPr lvl="1"/>
            <a:r>
              <a:rPr lang="en-US" sz="8400" b="1" dirty="0">
                <a:hlinkClick r:id="rId2"/>
              </a:rPr>
              <a:t>Fall 2016 Final Seasonal Assessment</a:t>
            </a:r>
            <a:r>
              <a:rPr lang="en-US" sz="8400" dirty="0"/>
              <a:t> </a:t>
            </a:r>
          </a:p>
          <a:p>
            <a:pPr lvl="1"/>
            <a:r>
              <a:rPr lang="en-US" sz="8400" b="1" dirty="0">
                <a:hlinkClick r:id="rId3"/>
              </a:rPr>
              <a:t>Winter 2016-2017 Preliminary Seasonal Assessment</a:t>
            </a:r>
            <a:r>
              <a:rPr lang="en-US" sz="8400" dirty="0"/>
              <a:t> </a:t>
            </a:r>
          </a:p>
          <a:p>
            <a:pPr lvl="2"/>
            <a:endParaRPr lang="en-US" sz="8000" dirty="0"/>
          </a:p>
          <a:p>
            <a:endParaRPr lang="en-US" sz="11200" dirty="0"/>
          </a:p>
          <a:p>
            <a:endParaRPr lang="en-US" sz="11200" dirty="0"/>
          </a:p>
          <a:p>
            <a:endParaRPr lang="en-US" sz="11200" dirty="0"/>
          </a:p>
          <a:p>
            <a:endParaRPr lang="en-US" sz="11200" dirty="0"/>
          </a:p>
          <a:p>
            <a:r>
              <a:rPr lang="en-US" sz="11200" dirty="0"/>
              <a:t>None</a:t>
            </a:r>
          </a:p>
          <a:p>
            <a:endParaRPr lang="en-US" sz="112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575050"/>
            <a:ext cx="10515600" cy="1273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Housekeeping</a:t>
            </a: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464050"/>
            <a:ext cx="10515600" cy="151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6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MIRTM –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9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ERCOT Presented results from their study, but SAWG also needs more time to see these results.  A </a:t>
            </a:r>
            <a:r>
              <a:rPr lang="en-US" sz="2000" dirty="0" err="1"/>
              <a:t>Webex</a:t>
            </a:r>
            <a:r>
              <a:rPr lang="en-US" sz="2000" dirty="0"/>
              <a:t> is scheduled for September 21.  ERCOT also needs more time to work through the results on their end to make conclusions.  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It will be soon time for WMS to recommend a course of action on MIRTM.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b="1" dirty="0">
                <a:hlinkClick r:id="rId2"/>
              </a:rPr>
              <a:t>MIRTM Update Presentation to SAWG August '16 final</a:t>
            </a:r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6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CDR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944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SAWG recommends splitting the CDR in a way that highlights the first five years on the main page and placing the second five years on another page as supplemental information.   </a:t>
            </a:r>
          </a:p>
          <a:p>
            <a:pPr lvl="1"/>
            <a:r>
              <a:rPr lang="en-US" dirty="0"/>
              <a:t>No Protocol change necessary  </a:t>
            </a:r>
          </a:p>
          <a:p>
            <a:pPr lvl="1"/>
            <a:r>
              <a:rPr lang="en-US" dirty="0"/>
              <a:t>Factors considered include:</a:t>
            </a:r>
          </a:p>
          <a:p>
            <a:pPr lvl="2"/>
            <a:r>
              <a:rPr lang="en-US" b="1" dirty="0">
                <a:hlinkClick r:id="rId2"/>
              </a:rPr>
              <a:t>ERCOT Generator IA to Commercial Durations</a:t>
            </a:r>
            <a:r>
              <a:rPr lang="en-US" dirty="0"/>
              <a:t> </a:t>
            </a:r>
          </a:p>
          <a:p>
            <a:pPr lvl="2"/>
            <a:r>
              <a:rPr lang="en-US" dirty="0"/>
              <a:t>Timing of  financial security posting</a:t>
            </a:r>
          </a:p>
          <a:p>
            <a:pPr lvl="2"/>
            <a:r>
              <a:rPr lang="en-US" dirty="0"/>
              <a:t>ERCOT’s Load Forecast confidence</a:t>
            </a:r>
          </a:p>
          <a:p>
            <a:pPr lvl="2"/>
            <a:r>
              <a:rPr lang="en-US" dirty="0"/>
              <a:t>Removing focus from less confident data</a:t>
            </a:r>
          </a:p>
          <a:p>
            <a:pPr lvl="1"/>
            <a:r>
              <a:rPr lang="en-US" dirty="0"/>
              <a:t>Looking for WMS Endorsement</a:t>
            </a:r>
          </a:p>
          <a:p>
            <a:pPr marL="457200" lvl="1" indent="0">
              <a:buNone/>
            </a:pPr>
            <a:endParaRPr lang="en-US" dirty="0"/>
          </a:p>
          <a:p>
            <a:pPr marL="971550" lvl="1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6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8079" y="1362636"/>
            <a:ext cx="6154588" cy="52518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CDR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4659775" cy="3999442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/>
              <a:t>SAWG recommends including a supplemental table with additional data surrounding Planned Resources.</a:t>
            </a:r>
          </a:p>
          <a:p>
            <a:pPr lvl="1"/>
            <a:r>
              <a:rPr lang="en-US" dirty="0"/>
              <a:t>No Protocol change necessary  </a:t>
            </a:r>
          </a:p>
          <a:p>
            <a:pPr lvl="1"/>
            <a:r>
              <a:rPr lang="en-US" b="1" dirty="0">
                <a:hlinkClick r:id="rId3"/>
              </a:rPr>
              <a:t>ERCOT CDR Proposal 8-15-2016</a:t>
            </a:r>
            <a:r>
              <a:rPr lang="en-US" dirty="0"/>
              <a:t> </a:t>
            </a:r>
          </a:p>
          <a:p>
            <a:pPr lvl="1"/>
            <a:r>
              <a:rPr lang="en-US" dirty="0"/>
              <a:t>Recommend </a:t>
            </a:r>
            <a:r>
              <a:rPr lang="en-US" dirty="0">
                <a:hlinkClick r:id="rId4"/>
              </a:rPr>
              <a:t>NPRR759</a:t>
            </a:r>
            <a:r>
              <a:rPr lang="en-US" dirty="0"/>
              <a:t> Segmentation of the Total New Capacity Estimate in the ERCOT CDR be withdrawn or rejected.</a:t>
            </a:r>
          </a:p>
          <a:p>
            <a:pPr lvl="1"/>
            <a:r>
              <a:rPr lang="en-US" dirty="0"/>
              <a:t>Looking for WMS Endorsement</a:t>
            </a:r>
          </a:p>
          <a:p>
            <a:pPr marL="457200" lvl="1" indent="0">
              <a:buNone/>
            </a:pPr>
            <a:endParaRPr lang="en-US" dirty="0"/>
          </a:p>
          <a:p>
            <a:pPr marL="971550" lvl="1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412941" y="1889788"/>
            <a:ext cx="239983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69000">
                      <a:schemeClr val="accent4">
                        <a:lumMod val="60000"/>
                        <a:lumOff val="40000"/>
                        <a:alpha val="41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50800" dir="5400000" algn="ctr" rotWithShape="0">
                    <a:srgbClr val="000000">
                      <a:alpha val="50000"/>
                    </a:srgbClr>
                  </a:outerShdw>
                </a:effectLst>
              </a:rPr>
              <a:t>Example Only</a:t>
            </a:r>
            <a:endParaRPr lang="en-US" sz="32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69000">
                    <a:schemeClr val="accent4">
                      <a:lumMod val="60000"/>
                      <a:lumOff val="40000"/>
                      <a:alpha val="41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50800" dir="54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5067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CDR Open Issue – DC 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82835" cy="42883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1) New DC-Ties: SAWG does not have a recommendation on how to include a new DC-Tie in the CDR.  We lean towards converting calculation to a percentage, possibly a percentage based on the region of the interconnection.</a:t>
            </a:r>
          </a:p>
          <a:p>
            <a:pPr marL="0" indent="0">
              <a:buNone/>
            </a:pPr>
            <a:r>
              <a:rPr lang="en-US" sz="2600" dirty="0"/>
              <a:t>2) Is DC Tie Capacity calculated correctly?</a:t>
            </a:r>
          </a:p>
          <a:p>
            <a:pPr lvl="1"/>
            <a:r>
              <a:rPr lang="en-US" sz="2200" dirty="0"/>
              <a:t>Protocol 3.2.6.2.2: </a:t>
            </a:r>
            <a:r>
              <a:rPr lang="en-US" sz="2200" i="1" dirty="0"/>
              <a:t>Seasonal Net Max Sustainable Rating for DC Tie Resource</a:t>
            </a:r>
            <a:r>
              <a:rPr lang="en-US" sz="2200" dirty="0"/>
              <a:t>—The average DC Tie capacity </a:t>
            </a:r>
            <a:r>
              <a:rPr lang="en-US" sz="2200" u="sng" dirty="0"/>
              <a:t>imported</a:t>
            </a:r>
            <a:r>
              <a:rPr lang="en-US" sz="2200" dirty="0"/>
              <a:t> into the ERCOT Region during the highest 20 peak Load hours for each preceding three year period for Peak Load Season </a:t>
            </a:r>
            <a:r>
              <a:rPr lang="en-US" sz="2200" i="1" dirty="0"/>
              <a:t>s </a:t>
            </a:r>
            <a:r>
              <a:rPr lang="en-US" sz="2200" dirty="0"/>
              <a:t>and year </a:t>
            </a:r>
            <a:r>
              <a:rPr lang="en-US" sz="2200" i="1" dirty="0" err="1"/>
              <a:t>i</a:t>
            </a:r>
            <a:r>
              <a:rPr lang="en-US" sz="2200" dirty="0"/>
              <a:t>. </a:t>
            </a:r>
          </a:p>
          <a:p>
            <a:pPr lvl="1"/>
            <a:r>
              <a:rPr lang="en-US" sz="2200" dirty="0"/>
              <a:t>Question: Does the word imported mean the average of all DC Tie Flows or just when the flows are importing into ERCOT?</a:t>
            </a:r>
            <a:r>
              <a:rPr lang="en-US" dirty="0"/>
              <a:t>	</a:t>
            </a:r>
          </a:p>
          <a:p>
            <a:pPr lvl="1"/>
            <a:r>
              <a:rPr lang="en-US" dirty="0"/>
              <a:t>Current Methodology averages all flows: </a:t>
            </a:r>
            <a:r>
              <a:rPr lang="en-US" b="1" u="sng" dirty="0"/>
              <a:t>DC Tie Peak Ave Capacity Contribution Summer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497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Next Meeting – September 21, 2016 – </a:t>
            </a:r>
            <a:r>
              <a:rPr lang="en-US" sz="3100" dirty="0" err="1"/>
              <a:t>Webex</a:t>
            </a:r>
            <a:r>
              <a:rPr lang="en-US" sz="3100" dirty="0"/>
              <a:t> 1:30-3:30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411" y="207276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Expected Agenda Items</a:t>
            </a:r>
          </a:p>
          <a:p>
            <a:r>
              <a:rPr lang="en-US" dirty="0"/>
              <a:t>MIRTM Data Review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13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16627</TotalTime>
  <Words>315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SAWG Update to WMS</vt:lpstr>
      <vt:lpstr>Report Releases</vt:lpstr>
      <vt:lpstr>MIRTM – Update</vt:lpstr>
      <vt:lpstr>CDR Recommendations</vt:lpstr>
      <vt:lpstr>CDR Recommendations</vt:lpstr>
      <vt:lpstr>CDR Open Issue – DC Ties</vt:lpstr>
      <vt:lpstr>Next Meeting – September 21, 2016 – Webex 1:30-3:30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 Whittle</dc:creator>
  <cp:lastModifiedBy>Brandon Whittle</cp:lastModifiedBy>
  <cp:revision>116</cp:revision>
  <dcterms:created xsi:type="dcterms:W3CDTF">2014-06-25T14:47:16Z</dcterms:created>
  <dcterms:modified xsi:type="dcterms:W3CDTF">2016-09-01T22:03:28Z</dcterms:modified>
</cp:coreProperties>
</file>