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309" r:id="rId8"/>
    <p:sldId id="311" r:id="rId9"/>
    <p:sldId id="312" r:id="rId10"/>
    <p:sldId id="331" r:id="rId11"/>
    <p:sldId id="332" r:id="rId12"/>
    <p:sldId id="333" r:id="rId13"/>
    <p:sldId id="334" r:id="rId14"/>
    <p:sldId id="335" r:id="rId15"/>
    <p:sldId id="336" r:id="rId16"/>
    <p:sldId id="337"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06" autoAdjust="0"/>
    <p:restoredTop sz="98551" autoAdjust="0"/>
  </p:normalViewPr>
  <p:slideViewPr>
    <p:cSldViewPr showGuides="1">
      <p:cViewPr varScale="1">
        <p:scale>
          <a:sx n="128" d="100"/>
          <a:sy n="128" d="100"/>
        </p:scale>
        <p:origin x="312"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8/24/2016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8/24/2016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108623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2" name="TextBox 1"/>
          <p:cNvSpPr txBox="1"/>
          <p:nvPr userDrawn="1"/>
        </p:nvSpPr>
        <p:spPr>
          <a:xfrm>
            <a:off x="33251" y="6611779"/>
            <a:ext cx="1146468" cy="246221"/>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solidFill>
                  <a:schemeClr val="tx2"/>
                </a:solidFill>
              </a:rPr>
              <a:t>ERCOT PUBLIC</a:t>
            </a:r>
            <a:endParaRPr lang="en-US" sz="1000" b="1" dirty="0" smtClean="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00400" y="2286000"/>
            <a:ext cx="5646034" cy="2185214"/>
          </a:xfrm>
          <a:prstGeom prst="rect">
            <a:avLst/>
          </a:prstGeom>
          <a:noFill/>
        </p:spPr>
        <p:txBody>
          <a:bodyPr wrap="square" rtlCol="0">
            <a:spAutoFit/>
          </a:bodyPr>
          <a:lstStyle/>
          <a:p>
            <a:r>
              <a:rPr lang="en-US" sz="2000" b="1" dirty="0" smtClean="0"/>
              <a:t>Operations Training Working Group</a:t>
            </a:r>
          </a:p>
          <a:p>
            <a:r>
              <a:rPr lang="en-US" sz="2000" b="1" dirty="0" smtClean="0"/>
              <a:t>Meeting Notes</a:t>
            </a:r>
          </a:p>
          <a:p>
            <a:endParaRPr lang="en-US" sz="2000" b="1" dirty="0"/>
          </a:p>
          <a:p>
            <a:r>
              <a:rPr lang="en-US" sz="2000" b="1" dirty="0" smtClean="0"/>
              <a:t>Mark Spinner</a:t>
            </a:r>
          </a:p>
          <a:p>
            <a:r>
              <a:rPr lang="en-US" sz="2000" b="1" dirty="0" smtClean="0"/>
              <a:t>Chairman</a:t>
            </a:r>
            <a:endParaRPr lang="en-US" sz="2000" b="1" dirty="0"/>
          </a:p>
          <a:p>
            <a:endParaRPr lang="en-US" dirty="0"/>
          </a:p>
          <a:p>
            <a:fld id="{5A2E7396-010E-46F0-93B0-FFB2AA88CC18}" type="datetime1">
              <a:rPr lang="en-US" smtClean="0"/>
              <a:t>8/24/2016</a:t>
            </a:fld>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smtClean="0"/>
              <a:t>2017 Operator Training Seminar</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6" name="Content Placeholder 2"/>
          <p:cNvSpPr txBox="1">
            <a:spLocks/>
          </p:cNvSpPr>
          <p:nvPr/>
        </p:nvSpPr>
        <p:spPr>
          <a:xfrm>
            <a:off x="304800" y="762000"/>
            <a:ext cx="8458200" cy="5715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457200">
              <a:defRPr/>
            </a:pPr>
            <a:r>
              <a:rPr lang="en-US" sz="2800" dirty="0" smtClean="0"/>
              <a:t>System Resiliency</a:t>
            </a:r>
          </a:p>
          <a:p>
            <a:pPr marL="914400" lvl="1" indent="-457200">
              <a:defRPr/>
            </a:pPr>
            <a:r>
              <a:rPr lang="en-US" sz="2400" dirty="0" smtClean="0"/>
              <a:t>Voltage Control – Controlling Voltage for a resilient grid.</a:t>
            </a:r>
          </a:p>
          <a:p>
            <a:pPr marL="1314450" lvl="2" indent="-457200">
              <a:defRPr/>
            </a:pPr>
            <a:r>
              <a:rPr lang="en-US" sz="2000" dirty="0" smtClean="0"/>
              <a:t>Use learning lab equipment to demonstrate types of load and impact to power factor. </a:t>
            </a:r>
          </a:p>
          <a:p>
            <a:pPr marL="1314450" lvl="2" indent="-457200">
              <a:defRPr/>
            </a:pPr>
            <a:r>
              <a:rPr lang="en-US" sz="2000" dirty="0" smtClean="0"/>
              <a:t>Scenarios for (inductive load, inductive load with a capacitor near generator, and inductive load with a capacitor near the load) </a:t>
            </a:r>
          </a:p>
          <a:p>
            <a:pPr marL="1314450" lvl="2" indent="-457200">
              <a:defRPr/>
            </a:pPr>
            <a:r>
              <a:rPr lang="en-US" sz="2000" dirty="0" smtClean="0"/>
              <a:t>Two 50 minute blocks</a:t>
            </a:r>
          </a:p>
        </p:txBody>
      </p:sp>
    </p:spTree>
    <p:extLst>
      <p:ext uri="{BB962C8B-B14F-4D97-AF65-F5344CB8AC3E}">
        <p14:creationId xmlns:p14="http://schemas.microsoft.com/office/powerpoint/2010/main" val="2887394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smtClean="0"/>
              <a:t>2017 Operator Training Seminar</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6" name="Content Placeholder 2"/>
          <p:cNvSpPr txBox="1">
            <a:spLocks/>
          </p:cNvSpPr>
          <p:nvPr/>
        </p:nvSpPr>
        <p:spPr>
          <a:xfrm>
            <a:off x="304800" y="762000"/>
            <a:ext cx="8458200" cy="5715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457200">
              <a:defRPr/>
            </a:pPr>
            <a:r>
              <a:rPr lang="en-US" sz="2800" dirty="0" smtClean="0"/>
              <a:t>System Resiliency</a:t>
            </a:r>
          </a:p>
          <a:p>
            <a:pPr marL="914400" lvl="1" indent="-457200">
              <a:defRPr/>
            </a:pPr>
            <a:r>
              <a:rPr lang="en-US" sz="2400" dirty="0" smtClean="0"/>
              <a:t>ERCOT </a:t>
            </a:r>
            <a:r>
              <a:rPr lang="en-US" sz="2400" dirty="0"/>
              <a:t>CEO Remarks – </a:t>
            </a:r>
            <a:r>
              <a:rPr lang="en-US" sz="2400" dirty="0"/>
              <a:t>P</a:t>
            </a:r>
            <a:r>
              <a:rPr lang="en-US" sz="2400" dirty="0" smtClean="0"/>
              <a:t>resentation </a:t>
            </a:r>
            <a:r>
              <a:rPr lang="en-US" sz="2400" dirty="0"/>
              <a:t>from CEO. 50 minutes (presentation only, no </a:t>
            </a:r>
            <a:r>
              <a:rPr lang="en-US" sz="2400" dirty="0" smtClean="0"/>
              <a:t>CEH)</a:t>
            </a:r>
          </a:p>
          <a:p>
            <a:pPr marL="914400" lvl="1" indent="-457200">
              <a:defRPr/>
            </a:pPr>
            <a:r>
              <a:rPr lang="en-US" sz="2400" dirty="0"/>
              <a:t>ERCOT Weather – Presentation of the 2018 weather forecast and expected weather events. 50 minutes (presentation only, no CEH</a:t>
            </a:r>
            <a:r>
              <a:rPr lang="en-US" sz="2400" dirty="0" smtClean="0"/>
              <a:t>)</a:t>
            </a:r>
          </a:p>
          <a:p>
            <a:pPr marL="914400" lvl="1" indent="-457200">
              <a:defRPr/>
            </a:pPr>
            <a:r>
              <a:rPr lang="en-US" sz="2400" dirty="0" smtClean="0"/>
              <a:t>System </a:t>
            </a:r>
            <a:r>
              <a:rPr lang="en-US" sz="2400" dirty="0"/>
              <a:t>Planning Update – Load increases with LNG terminals (valley) and additional info regarding the transmission upgrades associated with development in valley – 50 minutes (presentation only, no CEH</a:t>
            </a:r>
            <a:r>
              <a:rPr lang="en-US" sz="2400" dirty="0" smtClean="0"/>
              <a:t>)</a:t>
            </a:r>
          </a:p>
          <a:p>
            <a:pPr marL="514350" indent="-457200">
              <a:defRPr/>
            </a:pPr>
            <a:endParaRPr lang="en-US" dirty="0"/>
          </a:p>
          <a:p>
            <a:pPr marL="514350" indent="-457200">
              <a:defRPr/>
            </a:pPr>
            <a:r>
              <a:rPr lang="en-US" b="1" dirty="0"/>
              <a:t>Next meeting September 15th</a:t>
            </a:r>
            <a:endParaRPr lang="en-US" dirty="0"/>
          </a:p>
        </p:txBody>
      </p:sp>
    </p:spTree>
    <p:extLst>
      <p:ext uri="{BB962C8B-B14F-4D97-AF65-F5344CB8AC3E}">
        <p14:creationId xmlns:p14="http://schemas.microsoft.com/office/powerpoint/2010/main" val="23740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848600" cy="518318"/>
          </a:xfrm>
        </p:spPr>
        <p:txBody>
          <a:bodyPr/>
          <a:lstStyle/>
          <a:p>
            <a:r>
              <a:rPr lang="en-US" altLang="en-US" dirty="0" smtClean="0"/>
              <a:t>Trainer Development Series</a:t>
            </a:r>
            <a:endParaRPr lang="en-US" altLang="en-US"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7" name="Content Placeholder 2"/>
          <p:cNvSpPr>
            <a:spLocks noGrp="1"/>
          </p:cNvSpPr>
          <p:nvPr>
            <p:ph idx="1"/>
          </p:nvPr>
        </p:nvSpPr>
        <p:spPr>
          <a:xfrm>
            <a:off x="304800" y="815182"/>
            <a:ext cx="8534400" cy="5661818"/>
          </a:xfrm>
        </p:spPr>
        <p:txBody>
          <a:bodyPr/>
          <a:lstStyle/>
          <a:p>
            <a:r>
              <a:rPr lang="en-US" sz="2400" cap="all" dirty="0" smtClean="0"/>
              <a:t>When		</a:t>
            </a:r>
            <a:r>
              <a:rPr lang="en-US" sz="2400" dirty="0" smtClean="0"/>
              <a:t>Nov</a:t>
            </a:r>
            <a:r>
              <a:rPr lang="en-US" sz="2400" dirty="0"/>
              <a:t>. 9, </a:t>
            </a:r>
            <a:r>
              <a:rPr lang="en-US" sz="2400" dirty="0" smtClean="0"/>
              <a:t>2016		1pm-4pm </a:t>
            </a:r>
            <a:r>
              <a:rPr lang="en-US" sz="2400" dirty="0"/>
              <a:t>Central</a:t>
            </a:r>
          </a:p>
          <a:p>
            <a:r>
              <a:rPr lang="en-US" sz="2400" cap="all" dirty="0" smtClean="0"/>
              <a:t>Where	</a:t>
            </a:r>
            <a:r>
              <a:rPr lang="en-US" sz="2400" dirty="0" smtClean="0"/>
              <a:t>ERCOT Campus, </a:t>
            </a:r>
            <a:r>
              <a:rPr lang="en-US" sz="2400" dirty="0"/>
              <a:t>800 Airport Rd</a:t>
            </a:r>
            <a:r>
              <a:rPr lang="en-US" sz="2400" dirty="0" smtClean="0"/>
              <a:t>., </a:t>
            </a:r>
            <a:r>
              <a:rPr lang="en-US" sz="2400" dirty="0"/>
              <a:t>Taylor </a:t>
            </a:r>
            <a:r>
              <a:rPr lang="en-US" sz="2400" dirty="0" smtClean="0"/>
              <a:t>Texas </a:t>
            </a:r>
            <a:endParaRPr lang="en-US" sz="2400" dirty="0"/>
          </a:p>
          <a:p>
            <a:endParaRPr lang="en-US" sz="2400" dirty="0"/>
          </a:p>
          <a:p>
            <a:r>
              <a:rPr lang="en-US" sz="2400" dirty="0"/>
              <a:t>The first of many courses designed to enhance the skills of Operations Trainers </a:t>
            </a:r>
            <a:r>
              <a:rPr lang="en-US" sz="2400" dirty="0" smtClean="0"/>
              <a:t>that will </a:t>
            </a:r>
            <a:r>
              <a:rPr lang="en-US" sz="2400" dirty="0"/>
              <a:t>be </a:t>
            </a:r>
            <a:r>
              <a:rPr lang="en-US" sz="2400" dirty="0" smtClean="0"/>
              <a:t>offered.</a:t>
            </a:r>
            <a:endParaRPr lang="en-US" sz="2400" dirty="0"/>
          </a:p>
          <a:p>
            <a:endParaRPr lang="en-US" sz="2400" dirty="0"/>
          </a:p>
          <a:p>
            <a:r>
              <a:rPr lang="en-US" sz="2400" dirty="0"/>
              <a:t>An evening event to network with other trainers will be planned for anyone choosing to stay over. The Operations Training Working Group meeting is scheduled for the following day and we are always looking for additional opinions and feedback to help us guide the development of training for our ERCOT members. </a:t>
            </a:r>
          </a:p>
        </p:txBody>
      </p:sp>
    </p:spTree>
    <p:extLst>
      <p:ext uri="{BB962C8B-B14F-4D97-AF65-F5344CB8AC3E}">
        <p14:creationId xmlns:p14="http://schemas.microsoft.com/office/powerpoint/2010/main" val="2606059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Trainer Development Series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15" name="Rectangle 5"/>
          <p:cNvSpPr>
            <a:spLocks noChangeArrowheads="1"/>
          </p:cNvSpPr>
          <p:nvPr/>
        </p:nvSpPr>
        <p:spPr bwMode="auto">
          <a:xfrm>
            <a:off x="3276600" y="1112223"/>
            <a:ext cx="2743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2800" b="1" i="0" u="none" strike="noStrike" cap="none" normalizeH="0" baseline="0" dirty="0" smtClean="0">
                <a:ln>
                  <a:noFill/>
                </a:ln>
                <a:solidFill>
                  <a:srgbClr val="26D07C"/>
                </a:solidFill>
                <a:effectLst/>
                <a:latin typeface="+mj-lt"/>
                <a:ea typeface="MS Gothic" panose="020B0609070205080204" pitchFamily="49" charset="-128"/>
                <a:cs typeface="Times New Roman" panose="02020603050405020304" pitchFamily="18" charset="0"/>
              </a:rPr>
              <a:t>FACILITATION!</a:t>
            </a:r>
            <a:endParaRPr kumimoji="0" lang="en-US" altLang="ja-JP" sz="2800" b="1" i="0" u="none" strike="noStrike" cap="none" normalizeH="0" baseline="0" dirty="0" smtClean="0">
              <a:ln>
                <a:noFill/>
              </a:ln>
              <a:solidFill>
                <a:schemeClr val="tx1"/>
              </a:solidFill>
              <a:effectLst/>
              <a:latin typeface="+mj-lt"/>
            </a:endParaRPr>
          </a:p>
        </p:txBody>
      </p:sp>
      <p:sp>
        <p:nvSpPr>
          <p:cNvPr id="12" name="TextBox 11"/>
          <p:cNvSpPr txBox="1"/>
          <p:nvPr/>
        </p:nvSpPr>
        <p:spPr>
          <a:xfrm>
            <a:off x="304800" y="1828800"/>
            <a:ext cx="8458200" cy="3416320"/>
          </a:xfrm>
          <a:prstGeom prst="rect">
            <a:avLst/>
          </a:prstGeom>
          <a:noFill/>
        </p:spPr>
        <p:txBody>
          <a:bodyPr wrap="square" rtlCol="0">
            <a:spAutoFit/>
          </a:bodyPr>
          <a:lstStyle/>
          <a:p>
            <a:pPr marL="342900" lvl="0" indent="-342900" eaLnBrk="0" fontAlgn="base" hangingPunct="0">
              <a:spcBef>
                <a:spcPct val="0"/>
              </a:spcBef>
              <a:spcAft>
                <a:spcPct val="0"/>
              </a:spcAft>
              <a:buFont typeface="Arial" panose="020B0604020202020204" pitchFamily="34" charset="0"/>
              <a:buChar char="•"/>
            </a:pPr>
            <a:r>
              <a:rPr lang="en-US" altLang="ja-JP" sz="2400" dirty="0">
                <a:solidFill>
                  <a:srgbClr val="404040"/>
                </a:solidFill>
                <a:latin typeface="+mj-lt"/>
                <a:ea typeface="Impact" panose="020B0806030902050204" pitchFamily="34" charset="0"/>
                <a:cs typeface="Gisha" panose="020B0502040204020203" pitchFamily="34" charset="-79"/>
              </a:rPr>
              <a:t>Describe the benefits of using an introduction exercise in the classroom.</a:t>
            </a:r>
            <a:endParaRPr lang="en-US" altLang="ja-JP" sz="2400" dirty="0">
              <a:latin typeface="+mj-lt"/>
            </a:endParaRPr>
          </a:p>
          <a:p>
            <a:pPr marL="342900" lvl="0" indent="-342900" eaLnBrk="0" fontAlgn="base" hangingPunct="0">
              <a:spcBef>
                <a:spcPct val="0"/>
              </a:spcBef>
              <a:spcAft>
                <a:spcPct val="0"/>
              </a:spcAft>
              <a:buFont typeface="Arial" panose="020B0604020202020204" pitchFamily="34" charset="0"/>
              <a:buChar char="•"/>
            </a:pPr>
            <a:r>
              <a:rPr lang="en-US" altLang="ja-JP" sz="2400" dirty="0">
                <a:solidFill>
                  <a:srgbClr val="404040"/>
                </a:solidFill>
                <a:latin typeface="+mj-lt"/>
                <a:ea typeface="Impact" panose="020B0806030902050204" pitchFamily="34" charset="0"/>
                <a:cs typeface="Gisha" panose="020B0502040204020203" pitchFamily="34" charset="-79"/>
              </a:rPr>
              <a:t>Develop ground rules to be used in the classroom.</a:t>
            </a:r>
            <a:endParaRPr lang="en-US" altLang="ja-JP" sz="2400" dirty="0">
              <a:latin typeface="+mj-lt"/>
            </a:endParaRPr>
          </a:p>
          <a:p>
            <a:pPr marL="342900" lvl="0" indent="-342900" eaLnBrk="0" fontAlgn="base" hangingPunct="0">
              <a:spcBef>
                <a:spcPct val="0"/>
              </a:spcBef>
              <a:spcAft>
                <a:spcPct val="0"/>
              </a:spcAft>
              <a:buFont typeface="Arial" panose="020B0604020202020204" pitchFamily="34" charset="0"/>
              <a:buChar char="•"/>
            </a:pPr>
            <a:r>
              <a:rPr lang="en-US" altLang="ja-JP" sz="2400" dirty="0">
                <a:solidFill>
                  <a:srgbClr val="404040"/>
                </a:solidFill>
                <a:latin typeface="+mj-lt"/>
                <a:ea typeface="Impact" panose="020B0806030902050204" pitchFamily="34" charset="0"/>
                <a:cs typeface="Gisha" panose="020B0502040204020203" pitchFamily="34" charset="-79"/>
              </a:rPr>
              <a:t>Identify key characteristics of teachers and learners as defined by the theory of facilitative learning.</a:t>
            </a:r>
            <a:endParaRPr lang="en-US" altLang="ja-JP" sz="2400" dirty="0">
              <a:latin typeface="+mj-lt"/>
            </a:endParaRPr>
          </a:p>
          <a:p>
            <a:pPr marL="342900" lvl="0" indent="-342900" eaLnBrk="0" fontAlgn="base" hangingPunct="0">
              <a:spcBef>
                <a:spcPct val="0"/>
              </a:spcBef>
              <a:spcAft>
                <a:spcPct val="0"/>
              </a:spcAft>
              <a:buFont typeface="Arial" panose="020B0604020202020204" pitchFamily="34" charset="0"/>
              <a:buChar char="•"/>
            </a:pPr>
            <a:r>
              <a:rPr lang="en-US" altLang="ja-JP" sz="2400" dirty="0">
                <a:solidFill>
                  <a:srgbClr val="404040"/>
                </a:solidFill>
                <a:latin typeface="+mj-lt"/>
                <a:ea typeface="Impact" panose="020B0806030902050204" pitchFamily="34" charset="0"/>
                <a:cs typeface="Gisha" panose="020B0502040204020203" pitchFamily="34" charset="-79"/>
              </a:rPr>
              <a:t>Explain the benefits of creating an agenda for a learning event.</a:t>
            </a:r>
            <a:endParaRPr lang="en-US" altLang="ja-JP" sz="2400" dirty="0">
              <a:latin typeface="+mj-lt"/>
            </a:endParaRPr>
          </a:p>
          <a:p>
            <a:pPr marL="342900" lvl="0" indent="-342900" eaLnBrk="0" fontAlgn="base" hangingPunct="0">
              <a:spcBef>
                <a:spcPct val="0"/>
              </a:spcBef>
              <a:spcAft>
                <a:spcPct val="0"/>
              </a:spcAft>
              <a:buFont typeface="Arial" panose="020B0604020202020204" pitchFamily="34" charset="0"/>
              <a:buChar char="•"/>
            </a:pPr>
            <a:r>
              <a:rPr lang="en-US" altLang="ja-JP" sz="2400" dirty="0">
                <a:solidFill>
                  <a:srgbClr val="404040"/>
                </a:solidFill>
                <a:latin typeface="+mj-lt"/>
                <a:ea typeface="Impact" panose="020B0806030902050204" pitchFamily="34" charset="0"/>
                <a:cs typeface="Gisha" panose="020B0502040204020203" pitchFamily="34" charset="-79"/>
              </a:rPr>
              <a:t>Compare low-order and high-order questions and their different uses in facilitative learning.</a:t>
            </a:r>
            <a:endParaRPr lang="en-US" altLang="ja-JP" sz="2400" dirty="0">
              <a:latin typeface="+mj-lt"/>
            </a:endParaRPr>
          </a:p>
        </p:txBody>
      </p:sp>
      <p:sp>
        <p:nvSpPr>
          <p:cNvPr id="13" name="TextBox 12"/>
          <p:cNvSpPr txBox="1"/>
          <p:nvPr/>
        </p:nvSpPr>
        <p:spPr>
          <a:xfrm>
            <a:off x="5257800" y="5879830"/>
            <a:ext cx="3566410" cy="646331"/>
          </a:xfrm>
          <a:prstGeom prst="rect">
            <a:avLst/>
          </a:prstGeom>
          <a:noFill/>
        </p:spPr>
        <p:txBody>
          <a:bodyPr wrap="square" rtlCol="0">
            <a:spAutoFit/>
          </a:bodyPr>
          <a:lstStyle/>
          <a:p>
            <a:r>
              <a:rPr lang="en-US" dirty="0" smtClean="0"/>
              <a:t>See Flyer for more information.    Register using the LMS.</a:t>
            </a:r>
            <a:endParaRPr lang="en-US" dirty="0"/>
          </a:p>
        </p:txBody>
      </p:sp>
    </p:spTree>
    <p:extLst>
      <p:ext uri="{BB962C8B-B14F-4D97-AF65-F5344CB8AC3E}">
        <p14:creationId xmlns:p14="http://schemas.microsoft.com/office/powerpoint/2010/main" val="1449183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smtClean="0"/>
              <a:t>Black Start Training</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Content Placeholder 2"/>
          <p:cNvSpPr txBox="1">
            <a:spLocks/>
          </p:cNvSpPr>
          <p:nvPr/>
        </p:nvSpPr>
        <p:spPr>
          <a:xfrm>
            <a:off x="457200" y="783236"/>
            <a:ext cx="8458200" cy="554136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cap="all" dirty="0"/>
              <a:t>When	</a:t>
            </a:r>
            <a:r>
              <a:rPr lang="en-US" sz="2400" cap="all" dirty="0" smtClean="0"/>
              <a:t>	</a:t>
            </a:r>
            <a:r>
              <a:rPr lang="en-US" sz="2400" dirty="0" smtClean="0"/>
              <a:t>Nov</a:t>
            </a:r>
            <a:r>
              <a:rPr lang="en-US" sz="2400" dirty="0"/>
              <a:t>. </a:t>
            </a:r>
            <a:r>
              <a:rPr lang="en-US" sz="2400" dirty="0" smtClean="0"/>
              <a:t>8, </a:t>
            </a:r>
            <a:r>
              <a:rPr lang="en-US" sz="2400" dirty="0"/>
              <a:t>2016	</a:t>
            </a:r>
            <a:r>
              <a:rPr lang="en-US" sz="2400" dirty="0" smtClean="0"/>
              <a:t>              1pm-4pm Central</a:t>
            </a:r>
          </a:p>
          <a:p>
            <a:pPr marL="0" indent="0">
              <a:buNone/>
            </a:pPr>
            <a:r>
              <a:rPr lang="en-US" sz="2400" dirty="0"/>
              <a:t>	</a:t>
            </a:r>
            <a:r>
              <a:rPr lang="en-US" sz="2400" dirty="0" smtClean="0"/>
              <a:t>		Nov. 9, 2016		   8am-12pm Central</a:t>
            </a:r>
            <a:endParaRPr lang="en-US" sz="2400" dirty="0"/>
          </a:p>
          <a:p>
            <a:r>
              <a:rPr lang="en-US" sz="2400" cap="all" dirty="0"/>
              <a:t>Where	</a:t>
            </a:r>
            <a:r>
              <a:rPr lang="en-US" sz="2400" dirty="0"/>
              <a:t>ERCOT Campus, 800 Airport Rd., Taylor Texas </a:t>
            </a:r>
          </a:p>
          <a:p>
            <a:pPr>
              <a:defRPr/>
            </a:pPr>
            <a:r>
              <a:rPr lang="en-US" sz="2400" dirty="0" smtClean="0"/>
              <a:t>BSWG, OTWG and GCWG</a:t>
            </a:r>
          </a:p>
          <a:p>
            <a:pPr>
              <a:defRPr/>
            </a:pPr>
            <a:endParaRPr lang="en-US" sz="2400" b="1" dirty="0" smtClean="0"/>
          </a:p>
          <a:p>
            <a:r>
              <a:rPr lang="en-US" sz="2400" cap="all" dirty="0"/>
              <a:t>System </a:t>
            </a:r>
            <a:r>
              <a:rPr lang="en-US" sz="2400" cap="all" dirty="0" smtClean="0"/>
              <a:t>restoration:  synch </a:t>
            </a:r>
            <a:r>
              <a:rPr lang="en-US" sz="2400" cap="all" dirty="0"/>
              <a:t>&amp; </a:t>
            </a:r>
            <a:r>
              <a:rPr lang="en-US" sz="2400" cap="all" dirty="0" smtClean="0"/>
              <a:t>beyond…</a:t>
            </a:r>
          </a:p>
          <a:p>
            <a:r>
              <a:rPr lang="en-US" sz="2400" dirty="0" smtClean="0"/>
              <a:t>Identify </a:t>
            </a:r>
            <a:r>
              <a:rPr lang="en-US" sz="2400" dirty="0"/>
              <a:t>actions after the point of “Synch &amp; Beyond” through hands-on simulation! </a:t>
            </a:r>
            <a:endParaRPr lang="en-US" sz="2400" dirty="0" smtClean="0"/>
          </a:p>
        </p:txBody>
      </p:sp>
      <p:sp>
        <p:nvSpPr>
          <p:cNvPr id="5" name="TextBox 4"/>
          <p:cNvSpPr txBox="1"/>
          <p:nvPr/>
        </p:nvSpPr>
        <p:spPr>
          <a:xfrm>
            <a:off x="5257800" y="5879830"/>
            <a:ext cx="3566410" cy="646331"/>
          </a:xfrm>
          <a:prstGeom prst="rect">
            <a:avLst/>
          </a:prstGeom>
          <a:noFill/>
        </p:spPr>
        <p:txBody>
          <a:bodyPr wrap="square" rtlCol="0">
            <a:spAutoFit/>
          </a:bodyPr>
          <a:lstStyle/>
          <a:p>
            <a:r>
              <a:rPr lang="en-US" dirty="0" smtClean="0"/>
              <a:t>See Flyer for more information.    Register using the LMS.</a:t>
            </a:r>
            <a:endParaRPr lang="en-US" dirty="0"/>
          </a:p>
        </p:txBody>
      </p:sp>
    </p:spTree>
    <p:extLst>
      <p:ext uri="{BB962C8B-B14F-4D97-AF65-F5344CB8AC3E}">
        <p14:creationId xmlns:p14="http://schemas.microsoft.com/office/powerpoint/2010/main" val="1529868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smtClean="0"/>
              <a:t>2017 Operator Training Seminar</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6" name="Content Placeholder 2"/>
          <p:cNvSpPr txBox="1">
            <a:spLocks/>
          </p:cNvSpPr>
          <p:nvPr/>
        </p:nvSpPr>
        <p:spPr>
          <a:xfrm>
            <a:off x="304800" y="762000"/>
            <a:ext cx="8458200" cy="5715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457200">
              <a:defRPr/>
            </a:pPr>
            <a:r>
              <a:rPr lang="en-US" sz="2800" dirty="0" smtClean="0"/>
              <a:t>System Resiliency</a:t>
            </a:r>
          </a:p>
          <a:p>
            <a:pPr marL="914400" lvl="1" indent="-457200">
              <a:defRPr/>
            </a:pPr>
            <a:r>
              <a:rPr lang="en-US" sz="2400" dirty="0" smtClean="0"/>
              <a:t>Compliance </a:t>
            </a:r>
            <a:r>
              <a:rPr lang="en-US" sz="2400" dirty="0"/>
              <a:t>– to include Standards/Best Practices/RR Tasks/Upcoming NERC policies/Operations Compliance</a:t>
            </a:r>
            <a:r>
              <a:rPr lang="en-US" dirty="0"/>
              <a:t> </a:t>
            </a:r>
            <a:endParaRPr lang="en-US" sz="1600" dirty="0"/>
          </a:p>
          <a:p>
            <a:pPr marL="1314450" lvl="2" indent="-457200">
              <a:defRPr/>
            </a:pPr>
            <a:r>
              <a:rPr lang="en-US" sz="2000" dirty="0" smtClean="0"/>
              <a:t>Using a NERC Standard, follow </a:t>
            </a:r>
            <a:r>
              <a:rPr lang="en-US" sz="2000" dirty="0"/>
              <a:t>a piece of evidence from its creation to use by </a:t>
            </a:r>
            <a:r>
              <a:rPr lang="en-US" sz="2000" dirty="0" smtClean="0"/>
              <a:t>compliance. </a:t>
            </a:r>
            <a:endParaRPr lang="en-US" sz="2000" dirty="0"/>
          </a:p>
          <a:p>
            <a:pPr marL="1314450" lvl="2" indent="-457200">
              <a:defRPr/>
            </a:pPr>
            <a:r>
              <a:rPr lang="en-US" sz="2000" dirty="0" smtClean="0"/>
              <a:t>The </a:t>
            </a:r>
            <a:r>
              <a:rPr lang="en-US" sz="2000" dirty="0"/>
              <a:t>RSAW and Auditor Checklist tools are explained/discussed. </a:t>
            </a:r>
            <a:endParaRPr lang="en-US" sz="2000" dirty="0" smtClean="0"/>
          </a:p>
          <a:p>
            <a:pPr marL="1314450" lvl="2" indent="-457200">
              <a:defRPr/>
            </a:pPr>
            <a:r>
              <a:rPr lang="en-US" sz="2000" dirty="0" smtClean="0"/>
              <a:t>Two 50 </a:t>
            </a:r>
            <a:r>
              <a:rPr lang="en-US" sz="2000" dirty="0"/>
              <a:t>minute </a:t>
            </a:r>
            <a:r>
              <a:rPr lang="en-US" sz="2000" dirty="0" smtClean="0"/>
              <a:t>blocks</a:t>
            </a:r>
            <a:endParaRPr lang="en-US" sz="2000" dirty="0"/>
          </a:p>
        </p:txBody>
      </p:sp>
    </p:spTree>
    <p:extLst>
      <p:ext uri="{BB962C8B-B14F-4D97-AF65-F5344CB8AC3E}">
        <p14:creationId xmlns:p14="http://schemas.microsoft.com/office/powerpoint/2010/main" val="539185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smtClean="0"/>
              <a:t>2017 Operator Training Seminar</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6" name="Content Placeholder 2"/>
          <p:cNvSpPr txBox="1">
            <a:spLocks/>
          </p:cNvSpPr>
          <p:nvPr/>
        </p:nvSpPr>
        <p:spPr>
          <a:xfrm>
            <a:off x="304800" y="762000"/>
            <a:ext cx="8458200" cy="5715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457200">
              <a:defRPr/>
            </a:pPr>
            <a:r>
              <a:rPr lang="en-US" sz="2800" dirty="0" smtClean="0"/>
              <a:t>System Resiliency</a:t>
            </a:r>
          </a:p>
          <a:p>
            <a:pPr marL="914400" lvl="1" indent="-457200">
              <a:defRPr/>
            </a:pPr>
            <a:r>
              <a:rPr lang="en-US" sz="2400" dirty="0" smtClean="0"/>
              <a:t>Physical/Cyber </a:t>
            </a:r>
            <a:r>
              <a:rPr lang="en-US" sz="2400" dirty="0"/>
              <a:t>Security – First Responders/SOC, Infrastructure Terrorism/Communication /</a:t>
            </a:r>
            <a:r>
              <a:rPr lang="en-US" sz="2400" dirty="0" smtClean="0"/>
              <a:t>Restorations</a:t>
            </a:r>
          </a:p>
          <a:p>
            <a:pPr marL="1314450" lvl="2" indent="-457200">
              <a:defRPr/>
            </a:pPr>
            <a:r>
              <a:rPr lang="en-US" sz="2000" dirty="0" smtClean="0"/>
              <a:t>Given </a:t>
            </a:r>
            <a:r>
              <a:rPr lang="en-US" sz="2000" dirty="0"/>
              <a:t>the unprecedented physical threats and cyber incursions, this topic will explore the responses and infrastructure in place to ensure a resilient and secure </a:t>
            </a:r>
            <a:r>
              <a:rPr lang="en-US" sz="2000" dirty="0" smtClean="0"/>
              <a:t>grid.</a:t>
            </a:r>
          </a:p>
          <a:p>
            <a:pPr marL="1314450" lvl="2" indent="-457200">
              <a:defRPr/>
            </a:pPr>
            <a:r>
              <a:rPr lang="en-US" sz="2000" dirty="0" smtClean="0"/>
              <a:t>Overview </a:t>
            </a:r>
            <a:r>
              <a:rPr lang="en-US" sz="2000" dirty="0"/>
              <a:t>of roles, responsibilities of all parties and the functions of the SOC using a real life past event as an example to step through the process (connect the decision making process for activation of the SOC). </a:t>
            </a:r>
            <a:endParaRPr lang="en-US" sz="2000" dirty="0" smtClean="0"/>
          </a:p>
          <a:p>
            <a:pPr marL="1314450" lvl="2" indent="-457200">
              <a:defRPr/>
            </a:pPr>
            <a:r>
              <a:rPr lang="en-US" sz="2000" dirty="0" smtClean="0"/>
              <a:t>Recovery </a:t>
            </a:r>
            <a:r>
              <a:rPr lang="en-US" sz="2000" dirty="0"/>
              <a:t>Use drones as an anecdote. </a:t>
            </a:r>
            <a:endParaRPr lang="en-US" sz="2000" dirty="0" smtClean="0"/>
          </a:p>
          <a:p>
            <a:pPr marL="1314450" lvl="2" indent="-457200">
              <a:defRPr/>
            </a:pPr>
            <a:r>
              <a:rPr lang="en-US" sz="2000" dirty="0" smtClean="0"/>
              <a:t>Two </a:t>
            </a:r>
            <a:r>
              <a:rPr lang="en-US" sz="2000" dirty="0"/>
              <a:t>50 minute blocks</a:t>
            </a:r>
          </a:p>
        </p:txBody>
      </p:sp>
    </p:spTree>
    <p:extLst>
      <p:ext uri="{BB962C8B-B14F-4D97-AF65-F5344CB8AC3E}">
        <p14:creationId xmlns:p14="http://schemas.microsoft.com/office/powerpoint/2010/main" val="3436187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smtClean="0"/>
              <a:t>2017 Operator Training Seminar</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6" name="Content Placeholder 2"/>
          <p:cNvSpPr txBox="1">
            <a:spLocks/>
          </p:cNvSpPr>
          <p:nvPr/>
        </p:nvSpPr>
        <p:spPr>
          <a:xfrm>
            <a:off x="304800" y="762000"/>
            <a:ext cx="8458200" cy="5715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457200">
              <a:defRPr/>
            </a:pPr>
            <a:r>
              <a:rPr lang="en-US" sz="2800" dirty="0" smtClean="0"/>
              <a:t>System Resiliency</a:t>
            </a:r>
          </a:p>
          <a:p>
            <a:pPr marL="914400" lvl="1" indent="-457200">
              <a:defRPr/>
            </a:pPr>
            <a:r>
              <a:rPr lang="en-US" sz="2400" dirty="0" smtClean="0"/>
              <a:t>Outage </a:t>
            </a:r>
            <a:r>
              <a:rPr lang="en-US" sz="2400" dirty="0"/>
              <a:t>Scheduler </a:t>
            </a:r>
            <a:endParaRPr lang="en-US" sz="2400" dirty="0" smtClean="0"/>
          </a:p>
          <a:p>
            <a:pPr marL="1314450" lvl="2" indent="-457200">
              <a:defRPr/>
            </a:pPr>
            <a:r>
              <a:rPr lang="en-US" sz="2000" dirty="0" smtClean="0"/>
              <a:t>A </a:t>
            </a:r>
            <a:r>
              <a:rPr lang="en-US" sz="2000" dirty="0"/>
              <a:t>more resilient grid is one that is better able to sustain and recover from adverse events. Tools like outage scheduler are necessary to communicate information regarding grid elements. </a:t>
            </a:r>
            <a:endParaRPr lang="en-US" sz="2000" dirty="0" smtClean="0"/>
          </a:p>
          <a:p>
            <a:pPr marL="1314450" lvl="2" indent="-457200">
              <a:defRPr/>
            </a:pPr>
            <a:r>
              <a:rPr lang="en-US" sz="2000" dirty="0" smtClean="0"/>
              <a:t>Highlight </a:t>
            </a:r>
            <a:r>
              <a:rPr lang="en-US" sz="2000" dirty="0"/>
              <a:t>new features of the outage scheduler program, including tips, tricks and traps. </a:t>
            </a:r>
            <a:endParaRPr lang="en-US" sz="2000" dirty="0" smtClean="0"/>
          </a:p>
          <a:p>
            <a:pPr marL="1314450" lvl="2" indent="-457200">
              <a:defRPr/>
            </a:pPr>
            <a:r>
              <a:rPr lang="en-US" sz="2000" dirty="0" smtClean="0"/>
              <a:t>Impact </a:t>
            </a:r>
            <a:r>
              <a:rPr lang="en-US" sz="2000" dirty="0"/>
              <a:t>of operator action as it relates to market operation will be discussed using a specific example (with impacts</a:t>
            </a:r>
            <a:r>
              <a:rPr lang="en-US" sz="2000" dirty="0" smtClean="0"/>
              <a:t>).</a:t>
            </a:r>
          </a:p>
          <a:p>
            <a:pPr marL="1314450" lvl="2" indent="-457200">
              <a:defRPr/>
            </a:pPr>
            <a:r>
              <a:rPr lang="en-US" sz="2000" dirty="0"/>
              <a:t>C</a:t>
            </a:r>
            <a:r>
              <a:rPr lang="en-US" sz="2000" dirty="0" smtClean="0"/>
              <a:t>omplete </a:t>
            </a:r>
            <a:r>
              <a:rPr lang="en-US" sz="2000" dirty="0"/>
              <a:t>two outage activity worksheets (one generation one transmission) with debrief follow each. 	</a:t>
            </a:r>
          </a:p>
          <a:p>
            <a:pPr marL="1314450" lvl="2" indent="-457200">
              <a:defRPr/>
            </a:pPr>
            <a:r>
              <a:rPr lang="en-US" sz="2000" dirty="0" smtClean="0"/>
              <a:t>Two 50 minute blocks</a:t>
            </a:r>
            <a:endParaRPr lang="en-US" sz="2000" dirty="0"/>
          </a:p>
        </p:txBody>
      </p:sp>
    </p:spTree>
    <p:extLst>
      <p:ext uri="{BB962C8B-B14F-4D97-AF65-F5344CB8AC3E}">
        <p14:creationId xmlns:p14="http://schemas.microsoft.com/office/powerpoint/2010/main" val="116361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smtClean="0"/>
              <a:t>2017 Operator Training Seminar</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6" name="Content Placeholder 2"/>
          <p:cNvSpPr txBox="1">
            <a:spLocks/>
          </p:cNvSpPr>
          <p:nvPr/>
        </p:nvSpPr>
        <p:spPr>
          <a:xfrm>
            <a:off x="304800" y="762000"/>
            <a:ext cx="8458200" cy="5715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457200">
              <a:defRPr/>
            </a:pPr>
            <a:r>
              <a:rPr lang="en-US" sz="2800" dirty="0" smtClean="0"/>
              <a:t>System Resiliency</a:t>
            </a:r>
          </a:p>
          <a:p>
            <a:pPr marL="914400" lvl="1" indent="-457200">
              <a:defRPr/>
            </a:pPr>
            <a:r>
              <a:rPr lang="en-US" sz="2400" dirty="0" smtClean="0"/>
              <a:t>New </a:t>
            </a:r>
            <a:r>
              <a:rPr lang="en-US" sz="2400" dirty="0"/>
              <a:t>Technology – Batteries, Wind/Solar/Photovoltaic, resiliency through sensible DER Strategies, Pricing with Solar, meeting challenges for the market in the future – ERCOT Renewable </a:t>
            </a:r>
            <a:r>
              <a:rPr lang="en-US" sz="2400" dirty="0" smtClean="0"/>
              <a:t>Desk</a:t>
            </a:r>
          </a:p>
          <a:p>
            <a:pPr marL="1314450" lvl="2" indent="-457200">
              <a:defRPr/>
            </a:pPr>
            <a:r>
              <a:rPr lang="en-US" sz="2000" dirty="0" smtClean="0"/>
              <a:t>General </a:t>
            </a:r>
            <a:r>
              <a:rPr lang="en-US" sz="2000" dirty="0"/>
              <a:t>introduction to new tech (images as well</a:t>
            </a:r>
            <a:r>
              <a:rPr lang="en-US" sz="2000" dirty="0" smtClean="0"/>
              <a:t>)</a:t>
            </a:r>
          </a:p>
          <a:p>
            <a:pPr marL="1314450" lvl="2" indent="-457200">
              <a:defRPr/>
            </a:pPr>
            <a:r>
              <a:rPr lang="en-US" sz="2000" dirty="0" smtClean="0"/>
              <a:t>Balancing </a:t>
            </a:r>
            <a:r>
              <a:rPr lang="en-US" sz="2000" dirty="0"/>
              <a:t>with renewables; </a:t>
            </a:r>
            <a:r>
              <a:rPr lang="en-US" sz="2000" dirty="0" smtClean="0"/>
              <a:t>inertia</a:t>
            </a:r>
          </a:p>
          <a:p>
            <a:pPr marL="1314450" lvl="2" indent="-457200">
              <a:defRPr/>
            </a:pPr>
            <a:r>
              <a:rPr lang="en-US" sz="2000" dirty="0"/>
              <a:t>N</a:t>
            </a:r>
            <a:r>
              <a:rPr lang="en-US" sz="2000" dirty="0" smtClean="0"/>
              <a:t>ew ERCOT renewables desk </a:t>
            </a:r>
          </a:p>
          <a:p>
            <a:pPr marL="1314450" lvl="2" indent="-457200">
              <a:defRPr/>
            </a:pPr>
            <a:r>
              <a:rPr lang="en-US" sz="2000" dirty="0" smtClean="0"/>
              <a:t>Solving renewable generation challenges </a:t>
            </a:r>
            <a:r>
              <a:rPr lang="en-US" sz="2000" dirty="0"/>
              <a:t>in real </a:t>
            </a:r>
            <a:r>
              <a:rPr lang="en-US" sz="2000" dirty="0" smtClean="0"/>
              <a:t>time</a:t>
            </a:r>
          </a:p>
          <a:p>
            <a:pPr marL="1314450" lvl="2" indent="-457200">
              <a:defRPr/>
            </a:pPr>
            <a:r>
              <a:rPr lang="en-US" sz="2000" dirty="0" smtClean="0"/>
              <a:t>Two 50 minute blocks</a:t>
            </a:r>
            <a:endParaRPr lang="en-US" sz="2000" dirty="0"/>
          </a:p>
        </p:txBody>
      </p:sp>
    </p:spTree>
    <p:extLst>
      <p:ext uri="{BB962C8B-B14F-4D97-AF65-F5344CB8AC3E}">
        <p14:creationId xmlns:p14="http://schemas.microsoft.com/office/powerpoint/2010/main" val="4038792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smtClean="0"/>
              <a:t>2017 Operator Training Seminar</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6" name="Content Placeholder 2"/>
          <p:cNvSpPr txBox="1">
            <a:spLocks/>
          </p:cNvSpPr>
          <p:nvPr/>
        </p:nvSpPr>
        <p:spPr>
          <a:xfrm>
            <a:off x="304800" y="762000"/>
            <a:ext cx="8458200" cy="5715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457200">
              <a:defRPr/>
            </a:pPr>
            <a:r>
              <a:rPr lang="en-US" sz="2800" dirty="0" smtClean="0"/>
              <a:t>System Resiliency</a:t>
            </a:r>
          </a:p>
          <a:p>
            <a:pPr marL="914400" lvl="1" indent="-457200">
              <a:defRPr/>
            </a:pPr>
            <a:r>
              <a:rPr lang="en-US" sz="2400" dirty="0" smtClean="0"/>
              <a:t>Gas </a:t>
            </a:r>
            <a:r>
              <a:rPr lang="en-US" sz="2400" dirty="0"/>
              <a:t>Industry SME </a:t>
            </a:r>
            <a:endParaRPr lang="en-US" sz="2400" dirty="0" smtClean="0"/>
          </a:p>
          <a:p>
            <a:pPr marL="1314450" lvl="2" indent="-457200">
              <a:defRPr/>
            </a:pPr>
            <a:r>
              <a:rPr lang="en-US" sz="2000" dirty="0" smtClean="0"/>
              <a:t>Stats/facts </a:t>
            </a:r>
            <a:r>
              <a:rPr lang="en-US" sz="2000" dirty="0"/>
              <a:t>on the amount of fossil generating stations being built in ERCOT. </a:t>
            </a:r>
            <a:endParaRPr lang="en-US" sz="2000" dirty="0"/>
          </a:p>
          <a:p>
            <a:pPr marL="1314450" lvl="2" indent="-457200">
              <a:defRPr/>
            </a:pPr>
            <a:r>
              <a:rPr lang="en-US" sz="2000" dirty="0" smtClean="0"/>
              <a:t>Gas infrastructure improvements</a:t>
            </a:r>
          </a:p>
          <a:p>
            <a:pPr marL="1314450" lvl="2" indent="-457200">
              <a:defRPr/>
            </a:pPr>
            <a:r>
              <a:rPr lang="en-US" sz="2000" dirty="0" smtClean="0"/>
              <a:t>Potential </a:t>
            </a:r>
            <a:r>
              <a:rPr lang="en-US" sz="2000" dirty="0"/>
              <a:t>impacts on grid resiliency. </a:t>
            </a:r>
            <a:endParaRPr lang="en-US" sz="2000" dirty="0"/>
          </a:p>
          <a:p>
            <a:pPr marL="1314450" lvl="2" indent="-457200">
              <a:defRPr/>
            </a:pPr>
            <a:r>
              <a:rPr lang="en-US" sz="2000" dirty="0" smtClean="0"/>
              <a:t>Impacts on Black </a:t>
            </a:r>
            <a:r>
              <a:rPr lang="en-US" sz="2000" dirty="0"/>
              <a:t>Start Restoration. </a:t>
            </a:r>
            <a:endParaRPr lang="en-US" sz="2000" dirty="0"/>
          </a:p>
          <a:p>
            <a:pPr marL="1314450" lvl="2" indent="-457200">
              <a:defRPr/>
            </a:pPr>
            <a:r>
              <a:rPr lang="en-US" sz="2000" dirty="0" smtClean="0"/>
              <a:t>One 50 </a:t>
            </a:r>
            <a:r>
              <a:rPr lang="en-US" sz="2000" dirty="0"/>
              <a:t>minute </a:t>
            </a:r>
            <a:r>
              <a:rPr lang="en-US" sz="2000" dirty="0" smtClean="0"/>
              <a:t>block</a:t>
            </a:r>
          </a:p>
          <a:p>
            <a:pPr marL="914400" lvl="1" indent="-457200">
              <a:defRPr/>
            </a:pPr>
            <a:r>
              <a:rPr lang="en-US" sz="2400" dirty="0"/>
              <a:t>Operations Lessons Learned</a:t>
            </a:r>
          </a:p>
          <a:p>
            <a:pPr marL="1314450" lvl="2" indent="-457200">
              <a:defRPr/>
            </a:pPr>
            <a:r>
              <a:rPr lang="en-US" sz="2000" dirty="0"/>
              <a:t>Operating the grid during adverse events, how resilient were we? </a:t>
            </a:r>
          </a:p>
          <a:p>
            <a:pPr marL="1314450" lvl="2" indent="-457200">
              <a:defRPr/>
            </a:pPr>
            <a:r>
              <a:rPr lang="en-US" sz="2000" dirty="0"/>
              <a:t>Using two examples from previous years in ERCOT </a:t>
            </a:r>
          </a:p>
          <a:p>
            <a:pPr marL="1314450" lvl="2" indent="-457200">
              <a:defRPr/>
            </a:pPr>
            <a:r>
              <a:rPr lang="en-US" sz="2000" dirty="0"/>
              <a:t>Discuss the process was improved through lessons learned (individual worksheet to complete during lessons)</a:t>
            </a:r>
          </a:p>
          <a:p>
            <a:pPr marL="1314450" lvl="2" indent="-457200">
              <a:defRPr/>
            </a:pPr>
            <a:r>
              <a:rPr lang="en-US" sz="2000" dirty="0"/>
              <a:t>Two 50 minute blocks</a:t>
            </a:r>
          </a:p>
          <a:p>
            <a:pPr marL="914400" lvl="1" indent="-457200">
              <a:defRPr/>
            </a:pPr>
            <a:endParaRPr lang="en-US" dirty="0"/>
          </a:p>
        </p:txBody>
      </p:sp>
    </p:spTree>
    <p:extLst>
      <p:ext uri="{BB962C8B-B14F-4D97-AF65-F5344CB8AC3E}">
        <p14:creationId xmlns:p14="http://schemas.microsoft.com/office/powerpoint/2010/main" val="90581218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purl.org/dc/elements/1.1/"/>
    <ds:schemaRef ds:uri="http://www.w3.org/XML/1998/namespace"/>
    <ds:schemaRef ds:uri="c34af464-7aa1-4edd-9be4-83dffc1cb926"/>
    <ds:schemaRef ds:uri="http://purl.org/dc/terms/"/>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5279</TotalTime>
  <Words>644</Words>
  <Application>Microsoft Office PowerPoint</Application>
  <PresentationFormat>On-screen Show (4:3)</PresentationFormat>
  <Paragraphs>97</Paragraphs>
  <Slides>11</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11</vt:i4>
      </vt:variant>
    </vt:vector>
  </HeadingPairs>
  <TitlesOfParts>
    <vt:vector size="21" baseType="lpstr">
      <vt:lpstr>MS Gothic</vt:lpstr>
      <vt:lpstr>MS PGothic</vt:lpstr>
      <vt:lpstr>Arial</vt:lpstr>
      <vt:lpstr>Calibri</vt:lpstr>
      <vt:lpstr>Gisha</vt:lpstr>
      <vt:lpstr>Impact</vt:lpstr>
      <vt:lpstr>Times New Roman</vt:lpstr>
      <vt:lpstr>1_Custom Design</vt:lpstr>
      <vt:lpstr>Office Theme</vt:lpstr>
      <vt:lpstr>Custom Design</vt:lpstr>
      <vt:lpstr>PowerPoint Presentation</vt:lpstr>
      <vt:lpstr>Trainer Development Series</vt:lpstr>
      <vt:lpstr>Trainer Development Series</vt:lpstr>
      <vt:lpstr>Black Start Training</vt:lpstr>
      <vt:lpstr>2017 Operator Training Seminar</vt:lpstr>
      <vt:lpstr>2017 Operator Training Seminar</vt:lpstr>
      <vt:lpstr>2017 Operator Training Seminar</vt:lpstr>
      <vt:lpstr>2017 Operator Training Seminar</vt:lpstr>
      <vt:lpstr>2017 Operator Training Seminar</vt:lpstr>
      <vt:lpstr>2017 Operator Training Seminar</vt:lpstr>
      <vt:lpstr>2017 Operator Training Seminar</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Spinner, Mark</cp:lastModifiedBy>
  <cp:revision>287</cp:revision>
  <cp:lastPrinted>2016-06-07T20:04:50Z</cp:lastPrinted>
  <dcterms:created xsi:type="dcterms:W3CDTF">2016-01-21T15:20:31Z</dcterms:created>
  <dcterms:modified xsi:type="dcterms:W3CDTF">2016-08-24T18:08:38Z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