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66" r:id="rId8"/>
    <p:sldId id="265" r:id="rId9"/>
    <p:sldId id="273" r:id="rId10"/>
    <p:sldId id="274" r:id="rId11"/>
    <p:sldId id="275" r:id="rId12"/>
    <p:sldId id="276" r:id="rId13"/>
    <p:sldId id="277" r:id="rId14"/>
    <p:sldId id="27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o, Nitika" initials="NVM" lastIdx="4" clrIdx="0">
    <p:extLst>
      <p:ext uri="{19B8F6BF-5375-455C-9EA6-DF929625EA0E}">
        <p15:presenceInfo xmlns:p15="http://schemas.microsoft.com/office/powerpoint/2012/main" userId="Mago, Niti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5" autoAdjust="0"/>
    <p:restoredTop sz="81496" autoAdjust="0"/>
  </p:normalViewPr>
  <p:slideViewPr>
    <p:cSldViewPr showGuides="1">
      <p:cViewPr varScale="1">
        <p:scale>
          <a:sx n="108" d="100"/>
          <a:sy n="108" d="100"/>
        </p:scale>
        <p:origin x="184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767361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Example: </a:t>
            </a:r>
            <a:r>
              <a:rPr lang="en-US" sz="1200" dirty="0" smtClean="0"/>
              <a:t>Of 329 units, for each 5-min SCED interval over the course of 4 peak hours of 5 days (78,960), 17,561 samples were taken when a unit was expected to be operating at its HSL.</a:t>
            </a:r>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508650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Example: </a:t>
            </a:r>
            <a:r>
              <a:rPr lang="en-US" sz="1200" dirty="0" smtClean="0"/>
              <a:t>Of 329 units, for each 5-min SCED interval over the course of 4 peak hours of 5 days (78,960), 17,561 samples were taken when a unit was expected to be operating at its HSL.</a:t>
            </a:r>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92044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14400"/>
            <a:ext cx="85344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0393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4200" y="2413338"/>
            <a:ext cx="6019800" cy="2308324"/>
          </a:xfrm>
          <a:prstGeom prst="rect">
            <a:avLst/>
          </a:prstGeom>
          <a:noFill/>
        </p:spPr>
        <p:txBody>
          <a:bodyPr wrap="square" rtlCol="0">
            <a:spAutoFit/>
          </a:bodyPr>
          <a:lstStyle/>
          <a:p>
            <a:r>
              <a:rPr lang="en-US" b="1" dirty="0" smtClean="0"/>
              <a:t>Unannounced Capacity </a:t>
            </a:r>
            <a:r>
              <a:rPr lang="en-US" b="1" dirty="0"/>
              <a:t>Testing, Shortfall Analysis &amp; </a:t>
            </a:r>
            <a:r>
              <a:rPr lang="en-US" b="1" dirty="0" smtClean="0"/>
              <a:t>Recommendation on Reserve Discount Factor (RDF)</a:t>
            </a:r>
            <a:endParaRPr lang="en-US" b="1" dirty="0"/>
          </a:p>
          <a:p>
            <a:endParaRPr lang="en-US" dirty="0" smtClean="0"/>
          </a:p>
          <a:p>
            <a:endParaRPr lang="en-US" dirty="0"/>
          </a:p>
          <a:p>
            <a:endParaRPr lang="en-US" dirty="0"/>
          </a:p>
          <a:p>
            <a:r>
              <a:rPr lang="en-US" dirty="0" smtClean="0"/>
              <a:t>ERCOT Staff</a:t>
            </a:r>
            <a:endParaRPr lang="en-US" dirty="0"/>
          </a:p>
          <a:p>
            <a:r>
              <a:rPr lang="en-US" dirty="0" smtClean="0"/>
              <a:t>ROS</a:t>
            </a:r>
            <a:endParaRPr lang="en-US" dirty="0"/>
          </a:p>
          <a:p>
            <a:r>
              <a:rPr lang="en-US" dirty="0" smtClean="0"/>
              <a:t>September 8</a:t>
            </a:r>
            <a:r>
              <a:rPr lang="en-US" baseline="30000" dirty="0" smtClean="0"/>
              <a:t>th</a:t>
            </a:r>
            <a:r>
              <a:rPr lang="en-US" dirty="0" smtClean="0"/>
              <a:t>,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Summer Unannounced </a:t>
            </a:r>
            <a:r>
              <a:rPr lang="en-US" sz="2400" dirty="0"/>
              <a:t>Unit Testing Summary</a:t>
            </a:r>
          </a:p>
        </p:txBody>
      </p:sp>
      <p:pic>
        <p:nvPicPr>
          <p:cNvPr id="5" name="Content Placeholder 4"/>
          <p:cNvPicPr>
            <a:picLocks noGrp="1" noChangeAspect="1"/>
          </p:cNvPicPr>
          <p:nvPr>
            <p:ph idx="1"/>
          </p:nvPr>
        </p:nvPicPr>
        <p:blipFill>
          <a:blip r:embed="rId2"/>
          <a:stretch>
            <a:fillRect/>
          </a:stretch>
        </p:blipFill>
        <p:spPr>
          <a:xfrm>
            <a:off x="304800" y="1074218"/>
            <a:ext cx="8534400" cy="4861964"/>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Rectangle 6"/>
          <p:cNvSpPr/>
          <p:nvPr/>
        </p:nvSpPr>
        <p:spPr>
          <a:xfrm>
            <a:off x="2133600" y="5410200"/>
            <a:ext cx="4495800" cy="3048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sp>
        <p:nvSpPr>
          <p:cNvPr id="8" name="TextBox 7"/>
          <p:cNvSpPr txBox="1"/>
          <p:nvPr/>
        </p:nvSpPr>
        <p:spPr>
          <a:xfrm>
            <a:off x="7010400" y="5039380"/>
            <a:ext cx="2057400" cy="5232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dirty="0" smtClean="0"/>
              <a:t>194.77 MW  </a:t>
            </a:r>
            <a:r>
              <a:rPr lang="en-US" sz="1400" b="1" dirty="0" smtClean="0"/>
              <a:t>NET</a:t>
            </a:r>
            <a:r>
              <a:rPr lang="en-US" sz="1400" dirty="0" smtClean="0"/>
              <a:t> excess of capacity.</a:t>
            </a:r>
            <a:endParaRPr lang="en-US" sz="1400" dirty="0"/>
          </a:p>
        </p:txBody>
      </p:sp>
      <p:cxnSp>
        <p:nvCxnSpPr>
          <p:cNvPr id="10" name="Straight Arrow Connector 9"/>
          <p:cNvCxnSpPr>
            <a:stCxn id="8" idx="1"/>
            <a:endCxn id="7" idx="3"/>
          </p:cNvCxnSpPr>
          <p:nvPr/>
        </p:nvCxnSpPr>
        <p:spPr>
          <a:xfrm flipH="1">
            <a:off x="6629400" y="5300990"/>
            <a:ext cx="381000" cy="26161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34946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idx="1"/>
          </p:nvPr>
        </p:nvPicPr>
        <p:blipFill>
          <a:blip r:embed="rId2"/>
          <a:stretch>
            <a:fillRect/>
          </a:stretch>
        </p:blipFill>
        <p:spPr>
          <a:prstGeom prst="rect">
            <a:avLst/>
          </a:prstGeom>
        </p:spPr>
      </p:pic>
      <p:sp>
        <p:nvSpPr>
          <p:cNvPr id="2" name="Title 1"/>
          <p:cNvSpPr>
            <a:spLocks noGrp="1"/>
          </p:cNvSpPr>
          <p:nvPr>
            <p:ph type="title"/>
          </p:nvPr>
        </p:nvSpPr>
        <p:spPr/>
        <p:txBody>
          <a:bodyPr/>
          <a:lstStyle/>
          <a:p>
            <a:r>
              <a:rPr lang="en-US" sz="2400" dirty="0"/>
              <a:t>Summer </a:t>
            </a:r>
            <a:r>
              <a:rPr lang="en-US" sz="2400" dirty="0" smtClean="0"/>
              <a:t>Unannounced </a:t>
            </a:r>
            <a:r>
              <a:rPr lang="en-US" sz="2400" dirty="0"/>
              <a:t>Unit Testing Summary</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8" name="TextBox 7"/>
          <p:cNvSpPr txBox="1"/>
          <p:nvPr/>
        </p:nvSpPr>
        <p:spPr>
          <a:xfrm>
            <a:off x="1600200" y="2438400"/>
            <a:ext cx="2362200" cy="7386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dirty="0" smtClean="0"/>
              <a:t>13% decrease in Pass Rate for capacity tests at higher temperatures.</a:t>
            </a:r>
            <a:endParaRPr lang="en-US" sz="1400" dirty="0"/>
          </a:p>
        </p:txBody>
      </p:sp>
      <p:graphicFrame>
        <p:nvGraphicFramePr>
          <p:cNvPr id="9" name="Table 8"/>
          <p:cNvGraphicFramePr>
            <a:graphicFrameLocks noGrp="1"/>
          </p:cNvGraphicFramePr>
          <p:nvPr>
            <p:extLst>
              <p:ext uri="{D42A27DB-BD31-4B8C-83A1-F6EECF244321}">
                <p14:modId xmlns:p14="http://schemas.microsoft.com/office/powerpoint/2010/main" val="2397331602"/>
              </p:ext>
            </p:extLst>
          </p:nvPr>
        </p:nvGraphicFramePr>
        <p:xfrm>
          <a:off x="5486400" y="2285524"/>
          <a:ext cx="2373086" cy="891540"/>
        </p:xfrm>
        <a:graphic>
          <a:graphicData uri="http://schemas.openxmlformats.org/drawingml/2006/table">
            <a:tbl>
              <a:tblPr>
                <a:tableStyleId>{3C2FFA5D-87B4-456A-9821-1D502468CF0F}</a:tableStyleId>
              </a:tblPr>
              <a:tblGrid>
                <a:gridCol w="1186543"/>
                <a:gridCol w="1186543"/>
              </a:tblGrid>
              <a:tr h="200025">
                <a:tc gridSpan="2">
                  <a:txBody>
                    <a:bodyPr/>
                    <a:lstStyle/>
                    <a:p>
                      <a:pPr algn="ctr" fontAlgn="b"/>
                      <a:r>
                        <a:rPr lang="en-US" sz="1400" u="none" strike="noStrike" dirty="0">
                          <a:effectLst/>
                        </a:rPr>
                        <a:t>Capacity Shortfall (T &gt; 95)</a:t>
                      </a:r>
                      <a:endParaRPr lang="en-US" sz="1400" b="1" i="0" u="none" strike="noStrike" dirty="0">
                        <a:solidFill>
                          <a:srgbClr val="FFFFFF"/>
                        </a:solidFill>
                        <a:effectLst/>
                        <a:latin typeface="Calibri" panose="020F0502020204030204" pitchFamily="34" charset="0"/>
                      </a:endParaRPr>
                    </a:p>
                  </a:txBody>
                  <a:tcPr marL="9525" marR="9525" marT="9525" marB="0" anchor="b">
                    <a:solidFill>
                      <a:schemeClr val="accent1">
                        <a:lumMod val="60000"/>
                        <a:lumOff val="40000"/>
                      </a:schemeClr>
                    </a:solidFill>
                  </a:tcPr>
                </a:tc>
                <a:tc hMerge="1">
                  <a:txBody>
                    <a:bodyPr/>
                    <a:lstStyle/>
                    <a:p>
                      <a:endParaRPr lang="en-US"/>
                    </a:p>
                  </a:txBody>
                  <a:tcPr/>
                </a:tc>
              </a:tr>
              <a:tr h="200025">
                <a:tc>
                  <a:txBody>
                    <a:bodyPr/>
                    <a:lstStyle/>
                    <a:p>
                      <a:pPr algn="ctr" fontAlgn="b"/>
                      <a:r>
                        <a:rPr lang="en-US" sz="1400" u="none" strike="noStrike" dirty="0">
                          <a:effectLst/>
                        </a:rPr>
                        <a:t>Excess</a:t>
                      </a:r>
                      <a:endParaRPr lang="en-US" sz="14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60 MW</a:t>
                      </a:r>
                      <a:endParaRPr lang="en-US" sz="1400" b="1"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Shortfall</a:t>
                      </a:r>
                      <a:endParaRPr lang="en-US" sz="14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58.54 MW</a:t>
                      </a:r>
                      <a:endParaRPr lang="en-US" sz="1400" b="1"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dirty="0">
                          <a:effectLst/>
                        </a:rPr>
                        <a:t>Net</a:t>
                      </a:r>
                      <a:endParaRPr lang="en-US" sz="14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-1.46 MW</a:t>
                      </a:r>
                      <a:endParaRPr lang="en-US" sz="14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3" name="TextBox 2"/>
          <p:cNvSpPr txBox="1"/>
          <p:nvPr/>
        </p:nvSpPr>
        <p:spPr>
          <a:xfrm>
            <a:off x="5486400" y="3491389"/>
            <a:ext cx="237308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dirty="0" smtClean="0"/>
              <a:t>Total of 13,524MW tested &gt; 95</a:t>
            </a:r>
          </a:p>
          <a:p>
            <a:pPr marL="171450" indent="-171450">
              <a:buFont typeface="Arial" panose="020B0604020202020204" pitchFamily="34" charset="0"/>
              <a:buChar char="•"/>
            </a:pPr>
            <a:r>
              <a:rPr lang="en-US" sz="1200" dirty="0" smtClean="0"/>
              <a:t>7,320MW tested excess</a:t>
            </a:r>
          </a:p>
          <a:p>
            <a:pPr marL="171450" indent="-171450">
              <a:buFont typeface="Arial" panose="020B0604020202020204" pitchFamily="34" charset="0"/>
              <a:buChar char="•"/>
            </a:pPr>
            <a:r>
              <a:rPr lang="en-US" sz="1200" dirty="0" smtClean="0"/>
              <a:t>5,976MW tested shortfall </a:t>
            </a:r>
            <a:endParaRPr lang="en-US" sz="1200" dirty="0"/>
          </a:p>
        </p:txBody>
      </p:sp>
      <p:sp>
        <p:nvSpPr>
          <p:cNvPr id="10" name="TextBox 9"/>
          <p:cNvSpPr txBox="1"/>
          <p:nvPr/>
        </p:nvSpPr>
        <p:spPr>
          <a:xfrm>
            <a:off x="4610100" y="6087159"/>
            <a:ext cx="2373086"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dirty="0" smtClean="0"/>
              <a:t>No retests of resources during same season.</a:t>
            </a:r>
            <a:endParaRPr lang="en-US" sz="1200" dirty="0"/>
          </a:p>
        </p:txBody>
      </p:sp>
      <p:cxnSp>
        <p:nvCxnSpPr>
          <p:cNvPr id="6" name="Straight Arrow Connector 5"/>
          <p:cNvCxnSpPr>
            <a:stCxn id="10" idx="0"/>
          </p:cNvCxnSpPr>
          <p:nvPr/>
        </p:nvCxnSpPr>
        <p:spPr>
          <a:xfrm flipV="1">
            <a:off x="5796643" y="5486400"/>
            <a:ext cx="876300" cy="600759"/>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410200" y="2932999"/>
            <a:ext cx="2514600" cy="3048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sp>
        <p:nvSpPr>
          <p:cNvPr id="13" name="TextBox 12"/>
          <p:cNvSpPr txBox="1"/>
          <p:nvPr/>
        </p:nvSpPr>
        <p:spPr>
          <a:xfrm>
            <a:off x="7924800" y="1227138"/>
            <a:ext cx="1066800" cy="9541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dirty="0" smtClean="0"/>
              <a:t>1.46 MW  </a:t>
            </a:r>
            <a:r>
              <a:rPr lang="en-US" sz="1400" b="1" dirty="0" smtClean="0"/>
              <a:t>NET</a:t>
            </a:r>
            <a:r>
              <a:rPr lang="en-US" sz="1400" dirty="0" smtClean="0"/>
              <a:t> excess of capacity.</a:t>
            </a:r>
            <a:endParaRPr lang="en-US" sz="1400" dirty="0"/>
          </a:p>
        </p:txBody>
      </p:sp>
      <p:cxnSp>
        <p:nvCxnSpPr>
          <p:cNvPr id="14" name="Straight Arrow Connector 13"/>
          <p:cNvCxnSpPr>
            <a:stCxn id="13" idx="2"/>
            <a:endCxn id="12" idx="3"/>
          </p:cNvCxnSpPr>
          <p:nvPr/>
        </p:nvCxnSpPr>
        <p:spPr>
          <a:xfrm flipH="1">
            <a:off x="7924800" y="2181245"/>
            <a:ext cx="533400" cy="904154"/>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08295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Protocol Requirements</a:t>
            </a:r>
            <a:endParaRPr lang="en-US" sz="3200" dirty="0"/>
          </a:p>
        </p:txBody>
      </p:sp>
      <p:sp>
        <p:nvSpPr>
          <p:cNvPr id="4" name="Text Placeholder 3"/>
          <p:cNvSpPr>
            <a:spLocks noGrp="1"/>
          </p:cNvSpPr>
          <p:nvPr>
            <p:ph idx="1"/>
          </p:nvPr>
        </p:nvSpPr>
        <p:spPr/>
        <p:txBody>
          <a:bodyPr>
            <a:normAutofit fontScale="92500" lnSpcReduction="20000"/>
          </a:bodyPr>
          <a:lstStyle/>
          <a:p>
            <a:endParaRPr lang="en-US" sz="1200" dirty="0" smtClean="0"/>
          </a:p>
          <a:p>
            <a:pPr marL="0" lvl="1" indent="0" algn="just">
              <a:buNone/>
            </a:pPr>
            <a:r>
              <a:rPr lang="en-US" sz="2000" b="1" dirty="0" smtClean="0"/>
              <a:t>Protocol Section 8.1.1.2 </a:t>
            </a:r>
            <a:r>
              <a:rPr lang="en-US" sz="2000" b="1" dirty="0"/>
              <a:t>General Capacity Testing Requirements </a:t>
            </a:r>
            <a:endParaRPr lang="en-US" sz="2000" dirty="0" smtClean="0"/>
          </a:p>
          <a:p>
            <a:pPr marL="0" lvl="1" indent="0" algn="just">
              <a:buNone/>
            </a:pPr>
            <a:r>
              <a:rPr lang="en-US" sz="2000" dirty="0" smtClean="0"/>
              <a:t>(</a:t>
            </a:r>
            <a:r>
              <a:rPr lang="en-US" sz="2000" dirty="0"/>
              <a:t>7) ERCOT shall maintain historical records of unannounced Generation Resource test results, </a:t>
            </a:r>
            <a:r>
              <a:rPr lang="en-US" sz="2000" b="1" u="sng" dirty="0"/>
              <a:t>using the information contained therein to adjust the Reserve Discount Factor (RDF) </a:t>
            </a:r>
            <a:r>
              <a:rPr lang="en-US" sz="2000" dirty="0"/>
              <a:t>subject to the approval of the appropriate TAC subcommittee. ERCOT shall report to the Reliability and Operations Subcommittee (ROS) annually or as requested by ROS the aggregated results of such unannounced testing (excluding retests), including, but not limited to, the number and total capacity of Resources tested, the percentage of Resources that met or exceeded their HSL reported by telemetry, the percentage that failed to meet their HSL reported by telemetry, and the total MW capacity shortfall of those Resources that failed to meet their HSL reported by telemetry. </a:t>
            </a:r>
            <a:r>
              <a:rPr lang="en-US" sz="2000" dirty="0" smtClean="0"/>
              <a:t> </a:t>
            </a:r>
          </a:p>
          <a:p>
            <a:pPr marL="0" lvl="1" indent="0" algn="just">
              <a:buNone/>
            </a:pPr>
            <a:endParaRPr lang="en-US" sz="2000" dirty="0" smtClean="0"/>
          </a:p>
          <a:p>
            <a:pPr marL="0" lvl="1" indent="0" algn="just">
              <a:buNone/>
            </a:pPr>
            <a:r>
              <a:rPr lang="en-US" sz="2000" b="1" dirty="0" smtClean="0"/>
              <a:t>Protocol Section 2, Reserve </a:t>
            </a:r>
            <a:r>
              <a:rPr lang="en-US" sz="2000" b="1" dirty="0"/>
              <a:t>Discount Factor </a:t>
            </a:r>
            <a:r>
              <a:rPr lang="en-US" sz="2000" b="1" dirty="0" smtClean="0"/>
              <a:t>Definition</a:t>
            </a:r>
            <a:endParaRPr lang="en-US" sz="2000" dirty="0"/>
          </a:p>
          <a:p>
            <a:pPr marL="0" lvl="1" indent="0" algn="just">
              <a:buNone/>
            </a:pPr>
            <a:r>
              <a:rPr lang="en-US" sz="2000" dirty="0"/>
              <a:t>A representation of the average amount of system-wide capability that, for whatever reason, is historically undeliverable during periods of high system demand. </a:t>
            </a:r>
            <a:r>
              <a:rPr lang="en-US" sz="2000" u="sng" dirty="0"/>
              <a:t>The RDF will be verified by ERCOT and then approved by the Reliability and Operations Subcommittee (ROS). </a:t>
            </a:r>
          </a:p>
          <a:p>
            <a:pPr marL="0" lvl="1" indent="0" algn="just">
              <a:buNone/>
            </a:pPr>
            <a:endParaRPr lang="en-US" sz="2000" dirty="0"/>
          </a:p>
        </p:txBody>
      </p:sp>
    </p:spTree>
    <p:extLst>
      <p:ext uri="{BB962C8B-B14F-4D97-AF65-F5344CB8AC3E}">
        <p14:creationId xmlns:p14="http://schemas.microsoft.com/office/powerpoint/2010/main" val="3262051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Shortfall Analysis</a:t>
            </a:r>
            <a:endParaRPr lang="en-US" dirty="0"/>
          </a:p>
        </p:txBody>
      </p:sp>
      <p:sp>
        <p:nvSpPr>
          <p:cNvPr id="3" name="Content Placeholder 2"/>
          <p:cNvSpPr>
            <a:spLocks noGrp="1"/>
          </p:cNvSpPr>
          <p:nvPr>
            <p:ph idx="1"/>
          </p:nvPr>
        </p:nvSpPr>
        <p:spPr/>
        <p:txBody>
          <a:bodyPr/>
          <a:lstStyle/>
          <a:p>
            <a:r>
              <a:rPr lang="en-US" sz="2000" b="1" dirty="0" smtClean="0"/>
              <a:t>Shortfall</a:t>
            </a:r>
            <a:r>
              <a:rPr lang="en-US" sz="2000" dirty="0" smtClean="0"/>
              <a:t> is the amount of MW the unit is operating below it’s reported (telemetered) HSL when unit is expected to be operating at its HSL (excluded intervals where Regulation-Down is being deployed.)</a:t>
            </a:r>
          </a:p>
          <a:p>
            <a:endParaRPr lang="en-US" sz="1800" baseline="30000" dirty="0"/>
          </a:p>
          <a:p>
            <a:r>
              <a:rPr lang="en-US" sz="2000" dirty="0" smtClean="0"/>
              <a:t>Used </a:t>
            </a:r>
            <a:r>
              <a:rPr lang="en-US" sz="2000" b="1" dirty="0" smtClean="0"/>
              <a:t>five</a:t>
            </a:r>
            <a:r>
              <a:rPr lang="en-US" sz="2000" dirty="0" smtClean="0"/>
              <a:t> peak days from 2016.</a:t>
            </a:r>
          </a:p>
          <a:p>
            <a:pPr lvl="1"/>
            <a:r>
              <a:rPr lang="en-US" sz="1800" dirty="0" smtClean="0"/>
              <a:t>August 8</a:t>
            </a:r>
            <a:r>
              <a:rPr lang="en-US" sz="1800" baseline="30000" dirty="0" smtClean="0"/>
              <a:t>th</a:t>
            </a:r>
            <a:r>
              <a:rPr lang="en-US" sz="1800" dirty="0" smtClean="0"/>
              <a:t> – August 12</a:t>
            </a:r>
            <a:r>
              <a:rPr lang="en-US" sz="1800" baseline="30000" dirty="0" smtClean="0"/>
              <a:t>th</a:t>
            </a:r>
          </a:p>
          <a:p>
            <a:pPr marL="0" indent="0">
              <a:buNone/>
            </a:pPr>
            <a:endParaRPr lang="en-US" sz="1800" baseline="30000" dirty="0" smtClean="0"/>
          </a:p>
          <a:p>
            <a:r>
              <a:rPr lang="en-US" sz="2000" dirty="0" smtClean="0"/>
              <a:t>Used </a:t>
            </a:r>
            <a:r>
              <a:rPr lang="en-US" sz="2000" b="1" dirty="0"/>
              <a:t>non-wind, non-nuclear, non-PUN </a:t>
            </a:r>
            <a:r>
              <a:rPr lang="en-US" sz="2000" dirty="0"/>
              <a:t>Generation Resources</a:t>
            </a:r>
          </a:p>
          <a:p>
            <a:pPr lvl="1"/>
            <a:r>
              <a:rPr lang="en-US" sz="2000" dirty="0" smtClean="0"/>
              <a:t>Extracted 5 minute sample data; (snapshot @ 00:02,00:07, etc…)</a:t>
            </a:r>
          </a:p>
          <a:p>
            <a:pPr lvl="2"/>
            <a:r>
              <a:rPr lang="en-US" sz="1800" dirty="0" smtClean="0"/>
              <a:t>HSL, UDBP, MW Output, and Regulation-Down.</a:t>
            </a:r>
            <a:endParaRPr lang="en-US" sz="2000" dirty="0" smtClean="0"/>
          </a:p>
          <a:p>
            <a:pPr lvl="1"/>
            <a:r>
              <a:rPr lang="en-US" sz="2000" dirty="0" smtClean="0"/>
              <a:t>Extracted Gen Resources when </a:t>
            </a:r>
            <a:r>
              <a:rPr lang="en-US" sz="2000" dirty="0"/>
              <a:t>UDBP-REGDN = </a:t>
            </a:r>
            <a:r>
              <a:rPr lang="en-US" sz="2000" dirty="0" smtClean="0"/>
              <a:t>HSL (74 Units, </a:t>
            </a:r>
            <a:r>
              <a:rPr lang="en-US" sz="2000" dirty="0"/>
              <a:t>~23,953 </a:t>
            </a:r>
            <a:r>
              <a:rPr lang="en-US" sz="2000" dirty="0" smtClean="0"/>
              <a:t>MW) </a:t>
            </a:r>
          </a:p>
          <a:p>
            <a:pPr lvl="2"/>
            <a:r>
              <a:rPr lang="en-US" sz="1800" dirty="0"/>
              <a:t>Calculated MW </a:t>
            </a:r>
            <a:r>
              <a:rPr lang="en-US" sz="1800" dirty="0" smtClean="0"/>
              <a:t>shortfall &amp; MW excess </a:t>
            </a:r>
            <a:r>
              <a:rPr lang="en-US" sz="1800" dirty="0"/>
              <a:t>for these </a:t>
            </a:r>
            <a:r>
              <a:rPr lang="en-US" sz="1800" dirty="0" smtClean="0"/>
              <a:t>Resources.</a:t>
            </a:r>
            <a:endParaRPr lang="en-US" sz="1800" dirty="0"/>
          </a:p>
          <a:p>
            <a:pPr lvl="2"/>
            <a:r>
              <a:rPr lang="en-US" sz="1800" dirty="0" smtClean="0"/>
              <a:t>Computed </a:t>
            </a:r>
            <a:r>
              <a:rPr lang="en-US" sz="1800" dirty="0"/>
              <a:t>total shortfall and total net shortfall (including MW </a:t>
            </a:r>
            <a:r>
              <a:rPr lang="en-US" sz="1800" dirty="0" smtClean="0"/>
              <a:t>excess.)</a:t>
            </a:r>
          </a:p>
          <a:p>
            <a:pPr lvl="2"/>
            <a:r>
              <a:rPr lang="en-US" sz="1800" dirty="0"/>
              <a:t>Computed average per unit shortfall and per unit net shortfall (including MW excess.)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63853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16"/>
          <p:cNvPicPr>
            <a:picLocks noGrp="1" noChangeAspect="1"/>
          </p:cNvPicPr>
          <p:nvPr>
            <p:ph idx="1"/>
          </p:nvPr>
        </p:nvPicPr>
        <p:blipFill>
          <a:blip r:embed="rId3"/>
          <a:stretch>
            <a:fillRect/>
          </a:stretch>
        </p:blipFill>
        <p:spPr>
          <a:prstGeom prst="rect">
            <a:avLst/>
          </a:prstGeom>
        </p:spPr>
      </p:pic>
      <p:sp>
        <p:nvSpPr>
          <p:cNvPr id="2" name="Title 1"/>
          <p:cNvSpPr>
            <a:spLocks noGrp="1"/>
          </p:cNvSpPr>
          <p:nvPr>
            <p:ph type="title"/>
          </p:nvPr>
        </p:nvSpPr>
        <p:spPr/>
        <p:txBody>
          <a:bodyPr/>
          <a:lstStyle/>
          <a:p>
            <a:r>
              <a:rPr lang="en-US" dirty="0"/>
              <a:t>Shortfall </a:t>
            </a:r>
            <a:r>
              <a:rPr lang="en-US" dirty="0" smtClean="0"/>
              <a:t>Analysis (Net Shortfall)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TextBox 2"/>
          <p:cNvSpPr txBox="1"/>
          <p:nvPr/>
        </p:nvSpPr>
        <p:spPr>
          <a:xfrm>
            <a:off x="304800" y="2362200"/>
            <a:ext cx="1828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285750" indent="-285750">
              <a:buFont typeface="Arial" panose="020B0604020202020204" pitchFamily="34" charset="0"/>
              <a:buChar char="•"/>
            </a:pPr>
            <a:r>
              <a:rPr lang="en-US" sz="1200" dirty="0" smtClean="0"/>
              <a:t>(+) means shortfall</a:t>
            </a:r>
          </a:p>
          <a:p>
            <a:pPr marL="285750" indent="-285750">
              <a:buFont typeface="Arial" panose="020B0604020202020204" pitchFamily="34" charset="0"/>
              <a:buChar char="•"/>
            </a:pPr>
            <a:r>
              <a:rPr lang="en-US" sz="1200" dirty="0" smtClean="0"/>
              <a:t>(-) means excess</a:t>
            </a:r>
            <a:endParaRPr lang="en-US" sz="1200" dirty="0"/>
          </a:p>
        </p:txBody>
      </p:sp>
      <p:sp>
        <p:nvSpPr>
          <p:cNvPr id="10" name="TextBox 9"/>
          <p:cNvSpPr txBox="1"/>
          <p:nvPr/>
        </p:nvSpPr>
        <p:spPr>
          <a:xfrm>
            <a:off x="6172200" y="152400"/>
            <a:ext cx="2514600" cy="600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100" dirty="0" smtClean="0"/>
              <a:t>UDBP–REGDN = HSL when Base-Point is at HSL (excluding Ramp)  and no Reg-Down deployment.</a:t>
            </a:r>
            <a:endParaRPr lang="en-US" sz="1100" dirty="0"/>
          </a:p>
        </p:txBody>
      </p:sp>
      <p:sp>
        <p:nvSpPr>
          <p:cNvPr id="13" name="TextBox 12"/>
          <p:cNvSpPr txBox="1"/>
          <p:nvPr/>
        </p:nvSpPr>
        <p:spPr>
          <a:xfrm>
            <a:off x="6477000" y="1676400"/>
            <a:ext cx="1447800" cy="3077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dirty="0" smtClean="0"/>
              <a:t>17,561 samples</a:t>
            </a:r>
            <a:endParaRPr lang="en-US" sz="1400" dirty="0"/>
          </a:p>
        </p:txBody>
      </p:sp>
    </p:spTree>
    <p:extLst>
      <p:ext uri="{BB962C8B-B14F-4D97-AF65-F5344CB8AC3E}">
        <p14:creationId xmlns:p14="http://schemas.microsoft.com/office/powerpoint/2010/main" val="3784655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Content Placeholder 14"/>
          <p:cNvPicPr>
            <a:picLocks noGrp="1" noChangeAspect="1"/>
          </p:cNvPicPr>
          <p:nvPr>
            <p:ph idx="1"/>
          </p:nvPr>
        </p:nvPicPr>
        <p:blipFill>
          <a:blip r:embed="rId3"/>
          <a:stretch>
            <a:fillRect/>
          </a:stretch>
        </p:blipFill>
        <p:spPr>
          <a:prstGeom prst="rect">
            <a:avLst/>
          </a:prstGeom>
        </p:spPr>
      </p:pic>
      <p:sp>
        <p:nvSpPr>
          <p:cNvPr id="2" name="Title 1"/>
          <p:cNvSpPr>
            <a:spLocks noGrp="1"/>
          </p:cNvSpPr>
          <p:nvPr>
            <p:ph type="title"/>
          </p:nvPr>
        </p:nvSpPr>
        <p:spPr/>
        <p:txBody>
          <a:bodyPr/>
          <a:lstStyle/>
          <a:p>
            <a:r>
              <a:rPr lang="en-US" dirty="0"/>
              <a:t>Shortfall </a:t>
            </a:r>
            <a:r>
              <a:rPr lang="en-US" dirty="0" smtClean="0"/>
              <a:t>Analysis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9" name="TextBox 8"/>
          <p:cNvSpPr txBox="1"/>
          <p:nvPr/>
        </p:nvSpPr>
        <p:spPr>
          <a:xfrm>
            <a:off x="6477000" y="1676400"/>
            <a:ext cx="1447800" cy="3077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dirty="0" smtClean="0"/>
              <a:t>12,788 samples</a:t>
            </a:r>
            <a:endParaRPr lang="en-US" sz="1400" dirty="0"/>
          </a:p>
        </p:txBody>
      </p:sp>
      <p:sp>
        <p:nvSpPr>
          <p:cNvPr id="16" name="TextBox 15"/>
          <p:cNvSpPr txBox="1"/>
          <p:nvPr/>
        </p:nvSpPr>
        <p:spPr>
          <a:xfrm>
            <a:off x="304800" y="2362200"/>
            <a:ext cx="1828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285750" indent="-285750">
              <a:buFont typeface="Arial" panose="020B0604020202020204" pitchFamily="34" charset="0"/>
              <a:buChar char="•"/>
            </a:pPr>
            <a:r>
              <a:rPr lang="en-US" sz="1200" dirty="0" smtClean="0"/>
              <a:t>(+) means shortfall</a:t>
            </a:r>
          </a:p>
          <a:p>
            <a:pPr marL="285750" indent="-285750">
              <a:buFont typeface="Arial" panose="020B0604020202020204" pitchFamily="34" charset="0"/>
              <a:buChar char="•"/>
            </a:pPr>
            <a:r>
              <a:rPr lang="en-US" sz="1200" dirty="0" smtClean="0"/>
              <a:t>(-) means excess</a:t>
            </a:r>
            <a:endParaRPr lang="en-US" sz="1200" dirty="0"/>
          </a:p>
        </p:txBody>
      </p:sp>
    </p:spTree>
    <p:extLst>
      <p:ext uri="{BB962C8B-B14F-4D97-AF65-F5344CB8AC3E}">
        <p14:creationId xmlns:p14="http://schemas.microsoft.com/office/powerpoint/2010/main" val="677643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Summary</a:t>
            </a:r>
            <a:endParaRPr lang="en-US" sz="3200" dirty="0"/>
          </a:p>
        </p:txBody>
      </p:sp>
      <p:sp>
        <p:nvSpPr>
          <p:cNvPr id="4" name="Text Placeholder 3"/>
          <p:cNvSpPr>
            <a:spLocks noGrp="1"/>
          </p:cNvSpPr>
          <p:nvPr>
            <p:ph idx="1"/>
          </p:nvPr>
        </p:nvSpPr>
        <p:spPr/>
        <p:txBody>
          <a:bodyPr>
            <a:normAutofit/>
          </a:bodyPr>
          <a:lstStyle/>
          <a:p>
            <a:pPr algn="just"/>
            <a:r>
              <a:rPr lang="en-US" sz="2000" dirty="0" smtClean="0"/>
              <a:t>ERCOT conducted 214 unannounced tests during the Summers of 2014, 2015 and 2016 (up to Aug 15</a:t>
            </a:r>
            <a:r>
              <a:rPr lang="en-US" sz="2000" baseline="30000" dirty="0" smtClean="0"/>
              <a:t>th</a:t>
            </a:r>
            <a:r>
              <a:rPr lang="en-US" sz="2000" dirty="0" smtClean="0"/>
              <a:t>). </a:t>
            </a:r>
          </a:p>
          <a:p>
            <a:pPr lvl="1" algn="just">
              <a:buFont typeface="Arial" panose="020B0604020202020204" pitchFamily="34" charset="0"/>
              <a:buChar char="‒"/>
            </a:pPr>
            <a:r>
              <a:rPr lang="en-US" sz="1800" dirty="0" smtClean="0"/>
              <a:t>194 </a:t>
            </a:r>
            <a:r>
              <a:rPr lang="en-US" sz="1800" dirty="0"/>
              <a:t>MW excess capacity </a:t>
            </a:r>
            <a:r>
              <a:rPr lang="en-US" sz="1800" dirty="0" smtClean="0"/>
              <a:t>available </a:t>
            </a:r>
            <a:r>
              <a:rPr lang="en-US" sz="1800" dirty="0"/>
              <a:t>above HSL when adjusting for </a:t>
            </a:r>
            <a:r>
              <a:rPr lang="en-US" sz="1800" dirty="0" smtClean="0"/>
              <a:t>shortfall from failed </a:t>
            </a:r>
            <a:r>
              <a:rPr lang="en-US" sz="1800" dirty="0"/>
              <a:t>tests.</a:t>
            </a:r>
          </a:p>
          <a:p>
            <a:pPr lvl="1" algn="just">
              <a:buFont typeface="Arial" panose="020B0604020202020204" pitchFamily="34" charset="0"/>
              <a:buChar char="‒"/>
            </a:pPr>
            <a:endParaRPr lang="en-US" sz="1800" dirty="0" smtClean="0"/>
          </a:p>
          <a:p>
            <a:pPr algn="just"/>
            <a:r>
              <a:rPr lang="en-US" sz="2000" dirty="0" smtClean="0"/>
              <a:t>Of </a:t>
            </a:r>
            <a:r>
              <a:rPr lang="en-US" sz="2000" dirty="0"/>
              <a:t>the 214 tests, 30 tests were conducted at </a:t>
            </a:r>
            <a:r>
              <a:rPr lang="en-US" sz="2000" dirty="0" smtClean="0"/>
              <a:t>temperatures </a:t>
            </a:r>
            <a:r>
              <a:rPr lang="en-US" sz="2000" dirty="0"/>
              <a:t>above </a:t>
            </a:r>
            <a:r>
              <a:rPr lang="en-US" sz="2000" dirty="0" smtClean="0"/>
              <a:t>95°F</a:t>
            </a:r>
            <a:endParaRPr lang="en-US" sz="2000" dirty="0"/>
          </a:p>
          <a:p>
            <a:pPr lvl="1" algn="just">
              <a:buFont typeface="Arial" panose="020B0604020202020204" pitchFamily="34" charset="0"/>
              <a:buChar char="‒"/>
            </a:pPr>
            <a:r>
              <a:rPr lang="en-US" sz="1800" dirty="0" smtClean="0"/>
              <a:t>1.46 </a:t>
            </a:r>
            <a:r>
              <a:rPr lang="en-US" sz="1800" dirty="0"/>
              <a:t>MW excess capacity available above HSL when adjusting </a:t>
            </a:r>
            <a:r>
              <a:rPr lang="en-US" sz="1800" dirty="0" smtClean="0"/>
              <a:t>for shortfall from </a:t>
            </a:r>
            <a:r>
              <a:rPr lang="en-US" sz="1800" dirty="0"/>
              <a:t>failed tests.</a:t>
            </a:r>
          </a:p>
          <a:p>
            <a:pPr lvl="1" indent="-457200" algn="just">
              <a:buFont typeface="+mj-lt"/>
              <a:buAutoNum type="arabicPeriod" startAt="3"/>
            </a:pPr>
            <a:endParaRPr lang="en-US" sz="2400" dirty="0" smtClean="0"/>
          </a:p>
          <a:p>
            <a:pPr marL="342900" lvl="1" indent="-342900" algn="just">
              <a:buFont typeface="Arial" panose="020B0604020202020204" pitchFamily="34" charset="0"/>
              <a:buChar char="•"/>
            </a:pPr>
            <a:r>
              <a:rPr lang="en-US" sz="2000" dirty="0" smtClean="0"/>
              <a:t>A shortfall </a:t>
            </a:r>
            <a:r>
              <a:rPr lang="en-US" sz="2000" dirty="0"/>
              <a:t>analysis </a:t>
            </a:r>
            <a:r>
              <a:rPr lang="en-US" sz="2000" dirty="0" smtClean="0"/>
              <a:t>was also conducted using five </a:t>
            </a:r>
            <a:r>
              <a:rPr lang="en-US" sz="2000" dirty="0"/>
              <a:t>peaks days </a:t>
            </a:r>
            <a:r>
              <a:rPr lang="en-US" sz="2000" dirty="0" smtClean="0"/>
              <a:t>in </a:t>
            </a:r>
            <a:r>
              <a:rPr lang="en-US" sz="2000" dirty="0"/>
              <a:t>August </a:t>
            </a:r>
            <a:r>
              <a:rPr lang="en-US" sz="2000" dirty="0" smtClean="0"/>
              <a:t>2016 (week of Aug 8</a:t>
            </a:r>
            <a:r>
              <a:rPr lang="en-US" sz="2000" baseline="30000" dirty="0" smtClean="0"/>
              <a:t>th</a:t>
            </a:r>
            <a:r>
              <a:rPr lang="en-US" sz="2000" dirty="0" smtClean="0"/>
              <a:t>). </a:t>
            </a:r>
            <a:r>
              <a:rPr lang="en-US" sz="2000" dirty="0"/>
              <a:t>For </a:t>
            </a:r>
            <a:r>
              <a:rPr lang="en-US" sz="2000" dirty="0" smtClean="0"/>
              <a:t>HE15 through </a:t>
            </a:r>
            <a:r>
              <a:rPr lang="en-US" sz="2000" dirty="0"/>
              <a:t>HE18 for </a:t>
            </a:r>
            <a:r>
              <a:rPr lang="en-US" sz="2000" dirty="0" smtClean="0"/>
              <a:t>74 </a:t>
            </a:r>
            <a:r>
              <a:rPr lang="en-US" sz="2000" dirty="0"/>
              <a:t>units operating at their HSL, totaling ~23,953 MW</a:t>
            </a:r>
          </a:p>
          <a:p>
            <a:pPr lvl="1" algn="just"/>
            <a:r>
              <a:rPr lang="en-US" sz="1800" dirty="0" smtClean="0"/>
              <a:t>Average hourly </a:t>
            </a:r>
            <a:r>
              <a:rPr lang="en-US" sz="1800" b="1" dirty="0" smtClean="0"/>
              <a:t>net</a:t>
            </a:r>
            <a:r>
              <a:rPr lang="en-US" sz="1800" dirty="0" smtClean="0"/>
              <a:t> shortfall was…</a:t>
            </a:r>
          </a:p>
          <a:p>
            <a:pPr lvl="2" algn="just"/>
            <a:r>
              <a:rPr lang="en-US" sz="1400" dirty="0" smtClean="0"/>
              <a:t>97.03 </a:t>
            </a:r>
            <a:r>
              <a:rPr lang="en-US" sz="1400" dirty="0"/>
              <a:t>MW </a:t>
            </a:r>
            <a:r>
              <a:rPr lang="en-US" sz="1400" dirty="0" smtClean="0"/>
              <a:t>of total of 23,953 MW of capacity expected to be operating at HSL.</a:t>
            </a:r>
          </a:p>
          <a:p>
            <a:pPr lvl="2" algn="just"/>
            <a:r>
              <a:rPr lang="en-US" sz="1400" dirty="0" smtClean="0"/>
              <a:t>1.34 MW per unit expected to be operating at its HSL.</a:t>
            </a:r>
          </a:p>
        </p:txBody>
      </p:sp>
    </p:spTree>
    <p:extLst>
      <p:ext uri="{BB962C8B-B14F-4D97-AF65-F5344CB8AC3E}">
        <p14:creationId xmlns:p14="http://schemas.microsoft.com/office/powerpoint/2010/main" val="2875019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Recommendation</a:t>
            </a:r>
            <a:endParaRPr lang="en-US" sz="3200" dirty="0"/>
          </a:p>
        </p:txBody>
      </p:sp>
      <p:sp>
        <p:nvSpPr>
          <p:cNvPr id="4" name="Text Placeholder 3"/>
          <p:cNvSpPr>
            <a:spLocks noGrp="1"/>
          </p:cNvSpPr>
          <p:nvPr>
            <p:ph idx="1"/>
          </p:nvPr>
        </p:nvSpPr>
        <p:spPr/>
        <p:txBody>
          <a:bodyPr>
            <a:normAutofit/>
          </a:bodyPr>
          <a:lstStyle/>
          <a:p>
            <a:endParaRPr lang="en-US" sz="1200" dirty="0" smtClean="0"/>
          </a:p>
          <a:p>
            <a:pPr marL="457200" lvl="1" indent="-457200" algn="just">
              <a:buFont typeface="Arial" panose="020B0604020202020204" pitchFamily="34" charset="0"/>
              <a:buChar char="•"/>
            </a:pPr>
            <a:r>
              <a:rPr lang="en-US" sz="2000" dirty="0" smtClean="0"/>
              <a:t>Based on the review, </a:t>
            </a:r>
            <a:r>
              <a:rPr lang="en-US" sz="2000" b="1" u="sng" dirty="0" smtClean="0"/>
              <a:t>ERCOT </a:t>
            </a:r>
            <a:r>
              <a:rPr lang="en-US" sz="2000" b="1" u="sng" dirty="0"/>
              <a:t>recommends </a:t>
            </a:r>
            <a:r>
              <a:rPr lang="en-US" sz="2000" b="1" u="sng" dirty="0" smtClean="0"/>
              <a:t>removing Reserve Discount Factor for temperature </a:t>
            </a:r>
            <a:r>
              <a:rPr lang="en-US" sz="2000" b="1" u="sng" dirty="0"/>
              <a:t>above 95 </a:t>
            </a:r>
            <a:r>
              <a:rPr lang="en-US" sz="2000" b="1" u="sng" dirty="0" smtClean="0"/>
              <a:t>F, </a:t>
            </a:r>
            <a:r>
              <a:rPr lang="en-US" sz="2000" dirty="0" smtClean="0"/>
              <a:t>(this means HSL will not be discounted </a:t>
            </a:r>
            <a:r>
              <a:rPr lang="en-US" sz="2000" dirty="0"/>
              <a:t>(RDF = 1</a:t>
            </a:r>
            <a:r>
              <a:rPr lang="en-US" sz="2000" dirty="0" smtClean="0"/>
              <a:t>)).</a:t>
            </a:r>
            <a:endParaRPr lang="en-US" sz="2000" b="1" u="sng" dirty="0"/>
          </a:p>
          <a:p>
            <a:pPr marL="285750" lvl="1" indent="0" algn="just">
              <a:buNone/>
            </a:pPr>
            <a:endParaRPr lang="en-US" sz="2000" dirty="0"/>
          </a:p>
        </p:txBody>
      </p:sp>
    </p:spTree>
    <p:extLst>
      <p:ext uri="{BB962C8B-B14F-4D97-AF65-F5344CB8AC3E}">
        <p14:creationId xmlns:p14="http://schemas.microsoft.com/office/powerpoint/2010/main" val="534077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www.w3.org/XML/1998/namespace"/>
    <ds:schemaRef ds:uri="http://purl.org/dc/terms/"/>
    <ds:schemaRef ds:uri="http://schemas.microsoft.com/office/2006/documentManagement/types"/>
    <ds:schemaRef ds:uri="http://purl.org/dc/elements/1.1/"/>
    <ds:schemaRef ds:uri="c34af464-7aa1-4edd-9be4-83dffc1cb926"/>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2779</TotalTime>
  <Words>712</Words>
  <Application>Microsoft Office PowerPoint</Application>
  <PresentationFormat>On-screen Show (4:3)</PresentationFormat>
  <Paragraphs>76</Paragraphs>
  <Slides>9</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Summer Unannounced Unit Testing Summary</vt:lpstr>
      <vt:lpstr>Summer Unannounced Unit Testing Summary</vt:lpstr>
      <vt:lpstr>Protocol Requirements</vt:lpstr>
      <vt:lpstr>Shortfall Analysis</vt:lpstr>
      <vt:lpstr>Shortfall Analysis (Net Shortfall)</vt:lpstr>
      <vt:lpstr>Shortfall Analysis</vt:lpstr>
      <vt:lpstr>Summary</vt:lpstr>
      <vt:lpstr>Recommendation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SS</cp:lastModifiedBy>
  <cp:revision>94</cp:revision>
  <cp:lastPrinted>2016-01-21T20:53:15Z</cp:lastPrinted>
  <dcterms:created xsi:type="dcterms:W3CDTF">2016-01-21T15:20:31Z</dcterms:created>
  <dcterms:modified xsi:type="dcterms:W3CDTF">2016-09-01T21:30:40Z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